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9" r:id="rId4"/>
    <p:sldId id="267" r:id="rId5"/>
    <p:sldId id="268" r:id="rId6"/>
    <p:sldId id="260" r:id="rId7"/>
    <p:sldId id="261" r:id="rId8"/>
    <p:sldId id="262" r:id="rId9"/>
    <p:sldId id="266"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6F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90" autoAdjust="0"/>
  </p:normalViewPr>
  <p:slideViewPr>
    <p:cSldViewPr>
      <p:cViewPr varScale="1">
        <p:scale>
          <a:sx n="65" d="100"/>
          <a:sy n="65" d="100"/>
        </p:scale>
        <p:origin x="-14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A5C31-F2CF-4471-B476-8C513B82EAE0}" type="datetimeFigureOut">
              <a:rPr lang="en-US" smtClean="0"/>
              <a:pPr/>
              <a:t>11/18/2014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BFC9B-C225-40B4-9783-AC7C5B070D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8BFC9B-C225-40B4-9783-AC7C5B070D6F}"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a:t>
            </a:r>
            <a:r>
              <a:rPr lang="en-US" baseline="0" dirty="0" smtClean="0"/>
              <a:t> credit??</a:t>
            </a:r>
            <a:endParaRPr lang="en-US" dirty="0"/>
          </a:p>
        </p:txBody>
      </p:sp>
      <p:sp>
        <p:nvSpPr>
          <p:cNvPr id="4" name="Slide Number Placeholder 3"/>
          <p:cNvSpPr>
            <a:spLocks noGrp="1"/>
          </p:cNvSpPr>
          <p:nvPr>
            <p:ph type="sldNum" sz="quarter" idx="10"/>
          </p:nvPr>
        </p:nvSpPr>
        <p:spPr/>
        <p:txBody>
          <a:bodyPr/>
          <a:lstStyle/>
          <a:p>
            <a:fld id="{1A8BFC9B-C225-40B4-9783-AC7C5B070D6F}"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 credits?</a:t>
            </a:r>
            <a:r>
              <a:rPr lang="en-US" baseline="0" dirty="0" smtClean="0"/>
              <a:t>  Cary definitely has a better white-footed mouse </a:t>
            </a:r>
            <a:r>
              <a:rPr lang="en-US" baseline="0" dirty="0" err="1" smtClean="0"/>
              <a:t>pic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A8BFC9B-C225-40B4-9783-AC7C5B070D6F}"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Common carp length and weight -- </a:t>
            </a:r>
            <a:r>
              <a:rPr lang="en-US" sz="1200" baseline="0" dirty="0" smtClean="0"/>
              <a:t> from </a:t>
            </a:r>
            <a:r>
              <a:rPr lang="en-US" sz="1200" dirty="0" err="1" smtClean="0"/>
              <a:t>Tomelleri</a:t>
            </a:r>
            <a:r>
              <a:rPr lang="en-US" sz="1200" dirty="0" smtClean="0"/>
              <a:t> and </a:t>
            </a:r>
            <a:r>
              <a:rPr lang="en-US" sz="1200" dirty="0" err="1" smtClean="0"/>
              <a:t>Eberle</a:t>
            </a:r>
            <a:r>
              <a:rPr lang="en-US" sz="1200" dirty="0" smtClean="0"/>
              <a:t> 1990;</a:t>
            </a:r>
            <a:r>
              <a:rPr lang="en-US" sz="1200" baseline="0" dirty="0" smtClean="0"/>
              <a:t> Body characteristics -- </a:t>
            </a:r>
            <a:r>
              <a:rPr lang="en-US" sz="1200" dirty="0" smtClean="0"/>
              <a:t>Nelson 1984. </a:t>
            </a:r>
            <a:endParaRPr lang="en-US" dirty="0"/>
          </a:p>
        </p:txBody>
      </p:sp>
      <p:sp>
        <p:nvSpPr>
          <p:cNvPr id="4" name="Slide Number Placeholder 3"/>
          <p:cNvSpPr>
            <a:spLocks noGrp="1"/>
          </p:cNvSpPr>
          <p:nvPr>
            <p:ph type="sldNum" sz="quarter" idx="10"/>
          </p:nvPr>
        </p:nvSpPr>
        <p:spPr/>
        <p:txBody>
          <a:bodyPr/>
          <a:lstStyle/>
          <a:p>
            <a:fld id="{1A8BFC9B-C225-40B4-9783-AC7C5B070D6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37FB73-0A30-4F04-9352-C66B28079267}"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39F14-140F-46A7-9F3E-8E982D8677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7FB73-0A30-4F04-9352-C66B28079267}"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39F14-140F-46A7-9F3E-8E982D8677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7FB73-0A30-4F04-9352-C66B28079267}"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39F14-140F-46A7-9F3E-8E982D8677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7FB73-0A30-4F04-9352-C66B28079267}"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39F14-140F-46A7-9F3E-8E982D8677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37FB73-0A30-4F04-9352-C66B28079267}"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39F14-140F-46A7-9F3E-8E982D8677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37FB73-0A30-4F04-9352-C66B28079267}" type="datetimeFigureOut">
              <a:rPr lang="en-US" smtClean="0"/>
              <a:pPr/>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39F14-140F-46A7-9F3E-8E982D8677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37FB73-0A30-4F04-9352-C66B28079267}" type="datetimeFigureOut">
              <a:rPr lang="en-US" smtClean="0"/>
              <a:pPr/>
              <a:t>11/18/2014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339F14-140F-46A7-9F3E-8E982D8677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37FB73-0A30-4F04-9352-C66B28079267}" type="datetimeFigureOut">
              <a:rPr lang="en-US" smtClean="0"/>
              <a:pPr/>
              <a:t>11/18/2014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339F14-140F-46A7-9F3E-8E982D8677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7FB73-0A30-4F04-9352-C66B28079267}" type="datetimeFigureOut">
              <a:rPr lang="en-US" smtClean="0"/>
              <a:pPr/>
              <a:t>11/18/2014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339F14-140F-46A7-9F3E-8E982D8677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37FB73-0A30-4F04-9352-C66B28079267}" type="datetimeFigureOut">
              <a:rPr lang="en-US" smtClean="0"/>
              <a:pPr/>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39F14-140F-46A7-9F3E-8E982D8677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37FB73-0A30-4F04-9352-C66B28079267}" type="datetimeFigureOut">
              <a:rPr lang="en-US" smtClean="0"/>
              <a:pPr/>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39F14-140F-46A7-9F3E-8E982D8677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7FB73-0A30-4F04-9352-C66B28079267}" type="datetimeFigureOut">
              <a:rPr lang="en-US" smtClean="0"/>
              <a:pPr/>
              <a:t>11/18/2014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39F14-140F-46A7-9F3E-8E982D8677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low_tide3.JPG"/>
          <p:cNvPicPr>
            <a:picLocks noChangeAspect="1"/>
          </p:cNvPicPr>
          <p:nvPr/>
        </p:nvPicPr>
        <p:blipFill>
          <a:blip r:embed="rId2" cstate="print"/>
          <a:srcRect b="99333"/>
          <a:stretch>
            <a:fillRect/>
          </a:stretch>
        </p:blipFill>
        <p:spPr>
          <a:xfrm>
            <a:off x="0" y="0"/>
            <a:ext cx="9144000" cy="762000"/>
          </a:xfrm>
          <a:prstGeom prst="rect">
            <a:avLst/>
          </a:prstGeom>
        </p:spPr>
      </p:pic>
      <p:pic>
        <p:nvPicPr>
          <p:cNvPr id="5" name="Content Placeholder 4" descr="low_tide3.JPG"/>
          <p:cNvPicPr>
            <a:picLocks noGrp="1" noChangeAspect="1"/>
          </p:cNvPicPr>
          <p:nvPr>
            <p:ph sz="half" idx="1"/>
          </p:nvPr>
        </p:nvPicPr>
        <p:blipFill>
          <a:blip r:embed="rId2" cstate="print"/>
          <a:srcRect r="1235" b="11111"/>
          <a:stretch>
            <a:fillRect/>
          </a:stretch>
        </p:blipFill>
        <p:spPr>
          <a:xfrm>
            <a:off x="0" y="685800"/>
            <a:ext cx="9144000" cy="6172200"/>
          </a:xfrm>
        </p:spPr>
      </p:pic>
      <p:sp>
        <p:nvSpPr>
          <p:cNvPr id="2" name="Title 1"/>
          <p:cNvSpPr>
            <a:spLocks noGrp="1"/>
          </p:cNvSpPr>
          <p:nvPr>
            <p:ph type="title"/>
          </p:nvPr>
        </p:nvSpPr>
        <p:spPr>
          <a:xfrm>
            <a:off x="0" y="228600"/>
            <a:ext cx="4495800" cy="2590800"/>
          </a:xfrm>
        </p:spPr>
        <p:txBody>
          <a:bodyPr>
            <a:normAutofit/>
          </a:bodyPr>
          <a:lstStyle/>
          <a:p>
            <a:r>
              <a:rPr lang="en-US" sz="4000" dirty="0"/>
              <a:t>Freshwater Tidal Marsh Field </a:t>
            </a:r>
            <a:r>
              <a:rPr lang="en-US" sz="4000" dirty="0" smtClean="0"/>
              <a:t>Guide</a:t>
            </a:r>
            <a:endParaRPr lang="en-US" sz="4000" dirty="0"/>
          </a:p>
        </p:txBody>
      </p:sp>
      <p:sp>
        <p:nvSpPr>
          <p:cNvPr id="4" name="Content Placeholder 3"/>
          <p:cNvSpPr>
            <a:spLocks noGrp="1"/>
          </p:cNvSpPr>
          <p:nvPr>
            <p:ph sz="half" idx="2"/>
          </p:nvPr>
        </p:nvSpPr>
        <p:spPr>
          <a:xfrm>
            <a:off x="4495800" y="914400"/>
            <a:ext cx="4648200" cy="5181600"/>
          </a:xfrm>
          <a:solidFill>
            <a:srgbClr val="DCE6F2">
              <a:alpha val="89804"/>
            </a:srgbClr>
          </a:solidFill>
        </p:spPr>
        <p:txBody>
          <a:bodyPr>
            <a:normAutofit/>
          </a:bodyPr>
          <a:lstStyle/>
          <a:p>
            <a:pPr indent="0">
              <a:buNone/>
            </a:pPr>
            <a:endParaRPr lang="en-US" sz="1000" dirty="0" smtClean="0"/>
          </a:p>
          <a:p>
            <a:pPr marL="91440" indent="0">
              <a:spcBef>
                <a:spcPts val="0"/>
              </a:spcBef>
              <a:buNone/>
            </a:pPr>
            <a:r>
              <a:rPr lang="en-US" sz="1800" dirty="0" smtClean="0"/>
              <a:t>As you navigate through a freshwater tidal marsh, you will see many plants and animals that interact with each other to form the diverse ecosystem that surrounds you.</a:t>
            </a:r>
          </a:p>
          <a:p>
            <a:pPr marL="91440" indent="0">
              <a:spcBef>
                <a:spcPts val="0"/>
              </a:spcBef>
              <a:buNone/>
            </a:pPr>
            <a:endParaRPr lang="en-US" sz="1200" dirty="0" smtClean="0"/>
          </a:p>
          <a:p>
            <a:pPr marL="91440" indent="0">
              <a:spcBef>
                <a:spcPts val="0"/>
              </a:spcBef>
              <a:buNone/>
            </a:pPr>
            <a:r>
              <a:rPr lang="en-US" sz="1800" dirty="0" smtClean="0"/>
              <a:t>This field guide describes physical characteristics of plants and animals found in freshwater tidal marshes. Use the descriptions and drawings to help you identify what you see.  All plants are native, unless marked with an asterisk (*).</a:t>
            </a:r>
          </a:p>
          <a:p>
            <a:pPr marL="91440" indent="0">
              <a:spcBef>
                <a:spcPts val="0"/>
              </a:spcBef>
              <a:buNone/>
            </a:pPr>
            <a:endParaRPr lang="en-US" sz="2000" dirty="0" smtClean="0"/>
          </a:p>
          <a:p>
            <a:pPr marL="91440" indent="0">
              <a:spcBef>
                <a:spcPts val="0"/>
              </a:spcBef>
              <a:buNone/>
            </a:pPr>
            <a:r>
              <a:rPr lang="en-US" sz="1800" dirty="0" smtClean="0"/>
              <a:t>The plants are divided into three groups: </a:t>
            </a:r>
            <a:r>
              <a:rPr lang="en-US" sz="1800" dirty="0" err="1" smtClean="0"/>
              <a:t>graminoid</a:t>
            </a:r>
            <a:r>
              <a:rPr lang="en-US" sz="1800" dirty="0" smtClean="0"/>
              <a:t>, broadleaf, &amp; submerged. The animals are divided into mammals, birds, reptiles and amphibians, fish, and invertebrates.</a:t>
            </a:r>
          </a:p>
        </p:txBody>
      </p:sp>
      <p:sp>
        <p:nvSpPr>
          <p:cNvPr id="6" name="TextBox 5"/>
          <p:cNvSpPr txBox="1"/>
          <p:nvPr/>
        </p:nvSpPr>
        <p:spPr>
          <a:xfrm>
            <a:off x="2438400" y="6504801"/>
            <a:ext cx="6705600" cy="276999"/>
          </a:xfrm>
          <a:prstGeom prst="rect">
            <a:avLst/>
          </a:prstGeom>
          <a:noFill/>
        </p:spPr>
        <p:txBody>
          <a:bodyPr wrap="square" rtlCol="0">
            <a:spAutoFit/>
          </a:bodyPr>
          <a:lstStyle/>
          <a:p>
            <a:r>
              <a:rPr lang="en-US" sz="1200" i="1" dirty="0" smtClean="0"/>
              <a:t>Photos courtesy of Alan Wells, Steve Stanne (Hudson River Estuary Program), and the Creative Commons.   </a:t>
            </a:r>
            <a:endParaRPr lang="en-US" sz="12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114800" cy="5867400"/>
          </a:xfrm>
        </p:spPr>
        <p:txBody>
          <a:bodyPr>
            <a:normAutofit fontScale="55000" lnSpcReduction="20000"/>
          </a:bodyPr>
          <a:lstStyle/>
          <a:p>
            <a:pPr>
              <a:buNone/>
            </a:pPr>
            <a:r>
              <a:rPr lang="en-US" sz="3300" u="sng" dirty="0"/>
              <a:t>Reptiles &amp; Amphibians  </a:t>
            </a:r>
            <a:endParaRPr lang="en-US" sz="3300" u="sng" dirty="0" smtClean="0"/>
          </a:p>
          <a:p>
            <a:pPr>
              <a:buNone/>
            </a:pPr>
            <a:endParaRPr lang="en-US" sz="3600" dirty="0" smtClean="0"/>
          </a:p>
          <a:p>
            <a:r>
              <a:rPr lang="en-US" sz="3300" dirty="0"/>
              <a:t>Snapping turtle (</a:t>
            </a:r>
            <a:r>
              <a:rPr lang="en-US" sz="3300" i="1" dirty="0" err="1"/>
              <a:t>Chelydra</a:t>
            </a:r>
            <a:r>
              <a:rPr lang="en-US" sz="3300" i="1" dirty="0"/>
              <a:t> </a:t>
            </a:r>
            <a:r>
              <a:rPr lang="en-US" sz="3300" i="1" dirty="0" err="1"/>
              <a:t>serpentina</a:t>
            </a:r>
            <a:r>
              <a:rPr lang="en-US" sz="3300" dirty="0"/>
              <a:t>) is the most common turtle species found </a:t>
            </a:r>
            <a:r>
              <a:rPr lang="en-US" sz="3300" dirty="0" smtClean="0"/>
              <a:t>in New York State. </a:t>
            </a:r>
            <a:r>
              <a:rPr lang="en-US" sz="3300" dirty="0"/>
              <a:t>An adult Snapping turtle can grow to be very </a:t>
            </a:r>
            <a:r>
              <a:rPr lang="en-US" sz="3300" dirty="0" smtClean="0"/>
              <a:t>large, having an average weight of around 20 pounds and an average length of around 13 inches. Snapping turtles are named after their </a:t>
            </a:r>
            <a:r>
              <a:rPr lang="en-US" sz="3300" dirty="0"/>
              <a:t>large, powerful </a:t>
            </a:r>
            <a:r>
              <a:rPr lang="en-US" sz="3300" dirty="0" smtClean="0"/>
              <a:t>snapping </a:t>
            </a:r>
            <a:r>
              <a:rPr lang="en-US" sz="3300" dirty="0"/>
              <a:t>jaw</a:t>
            </a:r>
            <a:r>
              <a:rPr lang="en-US" sz="3300" dirty="0" smtClean="0"/>
              <a:t>. </a:t>
            </a:r>
            <a:r>
              <a:rPr lang="en-US" sz="1800" dirty="0" smtClean="0"/>
              <a:t>*Photo courtesy  of </a:t>
            </a:r>
            <a:r>
              <a:rPr lang="en-US" sz="1800" dirty="0"/>
              <a:t>Steve </a:t>
            </a:r>
            <a:r>
              <a:rPr lang="en-US" sz="1800" dirty="0" err="1"/>
              <a:t>Stanne</a:t>
            </a:r>
            <a:r>
              <a:rPr lang="en-US" sz="1800" dirty="0"/>
              <a:t>. </a:t>
            </a:r>
            <a:endParaRPr lang="en-US" sz="2000" dirty="0"/>
          </a:p>
          <a:p>
            <a:pPr>
              <a:buNone/>
            </a:pPr>
            <a:endParaRPr lang="en-US" sz="3600" dirty="0" smtClean="0"/>
          </a:p>
          <a:p>
            <a:pPr>
              <a:buNone/>
            </a:pPr>
            <a:endParaRPr lang="en-US" sz="3600" dirty="0" smtClean="0"/>
          </a:p>
          <a:p>
            <a:r>
              <a:rPr lang="en-US" sz="3300" dirty="0"/>
              <a:t>Green frog (</a:t>
            </a:r>
            <a:r>
              <a:rPr lang="en-US" sz="3300" i="1" dirty="0" err="1"/>
              <a:t>Rana</a:t>
            </a:r>
            <a:r>
              <a:rPr lang="en-US" sz="3300" i="1" dirty="0"/>
              <a:t> </a:t>
            </a:r>
            <a:r>
              <a:rPr lang="en-US" sz="3300" i="1" dirty="0" err="1"/>
              <a:t>clamitans</a:t>
            </a:r>
            <a:r>
              <a:rPr lang="en-US" sz="3300" dirty="0" smtClean="0"/>
              <a:t>) are on average 4 inches in length and have a </a:t>
            </a:r>
            <a:r>
              <a:rPr lang="en-US" sz="3300" dirty="0"/>
              <a:t>greenish-brown head and neck area</a:t>
            </a:r>
            <a:r>
              <a:rPr lang="en-US" sz="3300" dirty="0" smtClean="0"/>
              <a:t>.  The head and neck area of the Green frog are much more colorful than the rear part of the animal, which is usually dull and spotted.</a:t>
            </a:r>
            <a:r>
              <a:rPr lang="en-US" sz="3600" dirty="0" smtClean="0"/>
              <a:t> </a:t>
            </a:r>
            <a:r>
              <a:rPr lang="en-US" sz="1900" dirty="0" smtClean="0"/>
              <a:t>*Photo courtesy of the creative commons.</a:t>
            </a:r>
          </a:p>
        </p:txBody>
      </p:sp>
      <p:pic>
        <p:nvPicPr>
          <p:cNvPr id="7" name="Picture 6" descr="C:\Users\Brandon\Downloads\snapperBKill1c.JPG"/>
          <p:cNvPicPr/>
          <p:nvPr/>
        </p:nvPicPr>
        <p:blipFill>
          <a:blip r:embed="rId2" cstate="print"/>
          <a:srcRect/>
          <a:stretch>
            <a:fillRect/>
          </a:stretch>
        </p:blipFill>
        <p:spPr bwMode="auto">
          <a:xfrm>
            <a:off x="4724400" y="381000"/>
            <a:ext cx="4114800" cy="2819400"/>
          </a:xfrm>
          <a:prstGeom prst="rect">
            <a:avLst/>
          </a:prstGeom>
          <a:noFill/>
        </p:spPr>
      </p:pic>
      <p:pic>
        <p:nvPicPr>
          <p:cNvPr id="8" name="Picture 7" descr="http://farm3.staticflickr.com/2671/3756518062_84b0d70564_o.jpg"/>
          <p:cNvPicPr/>
          <p:nvPr/>
        </p:nvPicPr>
        <p:blipFill>
          <a:blip r:embed="rId3" cstate="print"/>
          <a:srcRect/>
          <a:stretch>
            <a:fillRect/>
          </a:stretch>
        </p:blipFill>
        <p:spPr bwMode="auto">
          <a:xfrm>
            <a:off x="4648200" y="3505200"/>
            <a:ext cx="4191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4419600" cy="5867400"/>
          </a:xfrm>
        </p:spPr>
        <p:txBody>
          <a:bodyPr>
            <a:normAutofit fontScale="25000" lnSpcReduction="20000"/>
          </a:bodyPr>
          <a:lstStyle/>
          <a:p>
            <a:pPr>
              <a:buNone/>
            </a:pPr>
            <a:r>
              <a:rPr lang="en-US" sz="7200" u="sng" dirty="0" smtClean="0"/>
              <a:t>Fish</a:t>
            </a:r>
          </a:p>
          <a:p>
            <a:pPr>
              <a:buNone/>
            </a:pPr>
            <a:endParaRPr lang="en-US" sz="7200" dirty="0" smtClean="0"/>
          </a:p>
          <a:p>
            <a:r>
              <a:rPr lang="en-US" sz="7200" dirty="0"/>
              <a:t>Golden shiner (</a:t>
            </a:r>
            <a:r>
              <a:rPr lang="en-US" sz="7200" i="1" dirty="0" err="1"/>
              <a:t>Notemigonus</a:t>
            </a:r>
            <a:r>
              <a:rPr lang="en-US" sz="7200" i="1" dirty="0"/>
              <a:t> </a:t>
            </a:r>
            <a:r>
              <a:rPr lang="en-US" sz="7200" i="1" dirty="0" err="1"/>
              <a:t>crysoleukas</a:t>
            </a:r>
            <a:r>
              <a:rPr lang="en-US" sz="7200" dirty="0"/>
              <a:t>) </a:t>
            </a:r>
            <a:r>
              <a:rPr lang="en-US" sz="7200" dirty="0" smtClean="0"/>
              <a:t>have silvery scales with an olive-colored back and yellowish fins.</a:t>
            </a:r>
            <a:r>
              <a:rPr lang="en-US" sz="8000" dirty="0" smtClean="0"/>
              <a:t> </a:t>
            </a:r>
            <a:r>
              <a:rPr lang="en-US" sz="4200" dirty="0"/>
              <a:t>*Photo courtesy of Steve </a:t>
            </a:r>
            <a:r>
              <a:rPr lang="en-US" sz="4200" dirty="0" err="1"/>
              <a:t>Stanne</a:t>
            </a:r>
            <a:r>
              <a:rPr lang="en-US" sz="4200" dirty="0"/>
              <a:t>.  </a:t>
            </a:r>
            <a:endParaRPr lang="en-US" sz="4200" dirty="0" smtClean="0"/>
          </a:p>
          <a:p>
            <a:endParaRPr lang="en-US" sz="8000" dirty="0" smtClean="0"/>
          </a:p>
          <a:p>
            <a:endParaRPr lang="en-US" sz="8000" dirty="0" smtClean="0"/>
          </a:p>
          <a:p>
            <a:endParaRPr lang="en-US" sz="8000" dirty="0"/>
          </a:p>
          <a:p>
            <a:r>
              <a:rPr lang="en-US" sz="7200" dirty="0"/>
              <a:t>Banded killifish (</a:t>
            </a:r>
            <a:r>
              <a:rPr lang="en-US" sz="7200" i="1" dirty="0" err="1"/>
              <a:t>Fundulus</a:t>
            </a:r>
            <a:r>
              <a:rPr lang="en-US" sz="7200" i="1" dirty="0"/>
              <a:t> </a:t>
            </a:r>
            <a:r>
              <a:rPr lang="en-US" sz="7200" i="1" dirty="0" err="1"/>
              <a:t>diaphanus</a:t>
            </a:r>
            <a:r>
              <a:rPr lang="en-US" sz="7200" dirty="0"/>
              <a:t>) are thin, </a:t>
            </a:r>
            <a:r>
              <a:rPr lang="en-US" sz="7200" dirty="0" smtClean="0"/>
              <a:t>with square-shaped </a:t>
            </a:r>
            <a:r>
              <a:rPr lang="en-US" sz="7200" dirty="0"/>
              <a:t>tails, and have characteristic </a:t>
            </a:r>
            <a:r>
              <a:rPr lang="en-US" sz="7200" dirty="0" smtClean="0"/>
              <a:t>vertical dark </a:t>
            </a:r>
            <a:r>
              <a:rPr lang="en-US" sz="7200" dirty="0"/>
              <a:t>bands running the length of the body. </a:t>
            </a:r>
            <a:r>
              <a:rPr lang="en-US" sz="4400" dirty="0"/>
              <a:t>*Photo courtesy of Steve </a:t>
            </a:r>
            <a:r>
              <a:rPr lang="en-US" sz="4400" dirty="0" err="1"/>
              <a:t>Stanne</a:t>
            </a:r>
            <a:r>
              <a:rPr lang="en-US" sz="4400" dirty="0" smtClean="0"/>
              <a:t>.</a:t>
            </a:r>
          </a:p>
          <a:p>
            <a:endParaRPr lang="en-US" sz="8000" dirty="0" smtClean="0"/>
          </a:p>
          <a:p>
            <a:endParaRPr lang="en-US" sz="8000" dirty="0" smtClean="0"/>
          </a:p>
          <a:p>
            <a:endParaRPr lang="en-US" sz="8000" dirty="0" smtClean="0"/>
          </a:p>
          <a:p>
            <a:r>
              <a:rPr lang="en-US" sz="7200" dirty="0" smtClean="0"/>
              <a:t>Common Carp </a:t>
            </a:r>
            <a:r>
              <a:rPr lang="en-US" sz="7200" i="1" dirty="0" smtClean="0"/>
              <a:t>(</a:t>
            </a:r>
            <a:r>
              <a:rPr lang="en-US" sz="7200" i="1" dirty="0" err="1" smtClean="0"/>
              <a:t>Cyprinus</a:t>
            </a:r>
            <a:r>
              <a:rPr lang="en-US" sz="7200" i="1" dirty="0" smtClean="0"/>
              <a:t> </a:t>
            </a:r>
            <a:r>
              <a:rPr lang="en-US" sz="7200" i="1" dirty="0" err="1" smtClean="0"/>
              <a:t>carpio</a:t>
            </a:r>
            <a:r>
              <a:rPr lang="en-US" sz="7200" i="1" dirty="0" smtClean="0"/>
              <a:t>)</a:t>
            </a:r>
            <a:r>
              <a:rPr lang="en-US" sz="7200" dirty="0" smtClean="0"/>
              <a:t> are 1-2 ft long and weigh 1 - 9 lbs. They are characterized by their deep body and serrated dorsal spine, and have large scales of varying colors.</a:t>
            </a:r>
            <a:r>
              <a:rPr lang="en-US" sz="7200" i="1" dirty="0" smtClean="0"/>
              <a:t> </a:t>
            </a:r>
            <a:r>
              <a:rPr lang="en-US" sz="4400" dirty="0" smtClean="0"/>
              <a:t>*Photo courtesy of Steve </a:t>
            </a:r>
            <a:r>
              <a:rPr lang="en-US" sz="4400" dirty="0" err="1" smtClean="0"/>
              <a:t>Stanne</a:t>
            </a:r>
            <a:r>
              <a:rPr lang="en-US" sz="4400" dirty="0" smtClean="0"/>
              <a:t>. </a:t>
            </a:r>
            <a:endParaRPr lang="en-US" dirty="0" smtClean="0"/>
          </a:p>
        </p:txBody>
      </p:sp>
      <p:pic>
        <p:nvPicPr>
          <p:cNvPr id="8" name="Picture 7" descr="C:\Users\Brandon\Downloads\goldenshinerHRFU.jpg"/>
          <p:cNvPicPr/>
          <p:nvPr/>
        </p:nvPicPr>
        <p:blipFill>
          <a:blip r:embed="rId3" cstate="print"/>
          <a:srcRect/>
          <a:stretch>
            <a:fillRect/>
          </a:stretch>
        </p:blipFill>
        <p:spPr bwMode="auto">
          <a:xfrm>
            <a:off x="4724400" y="304800"/>
            <a:ext cx="4114800" cy="1828800"/>
          </a:xfrm>
          <a:prstGeom prst="rect">
            <a:avLst/>
          </a:prstGeom>
          <a:noFill/>
          <a:ln w="9525">
            <a:noFill/>
            <a:miter lim="800000"/>
            <a:headEnd/>
            <a:tailEnd/>
          </a:ln>
        </p:spPr>
      </p:pic>
      <p:pic>
        <p:nvPicPr>
          <p:cNvPr id="9" name="Picture 8" descr="C:\Users\Brandon\Downloads\killifishBanded1.JPG"/>
          <p:cNvPicPr/>
          <p:nvPr/>
        </p:nvPicPr>
        <p:blipFill>
          <a:blip r:embed="rId4" cstate="print"/>
          <a:srcRect/>
          <a:stretch>
            <a:fillRect/>
          </a:stretch>
        </p:blipFill>
        <p:spPr bwMode="auto">
          <a:xfrm>
            <a:off x="4800600" y="2362200"/>
            <a:ext cx="4038600" cy="1828800"/>
          </a:xfrm>
          <a:prstGeom prst="rect">
            <a:avLst/>
          </a:prstGeom>
          <a:noFill/>
        </p:spPr>
      </p:pic>
      <p:pic>
        <p:nvPicPr>
          <p:cNvPr id="10" name="Picture 9" descr="C:\Users\Brandon\Downloads\carp.jpg"/>
          <p:cNvPicPr/>
          <p:nvPr/>
        </p:nvPicPr>
        <p:blipFill>
          <a:blip r:embed="rId5" cstate="print"/>
          <a:srcRect b="10714"/>
          <a:stretch>
            <a:fillRect/>
          </a:stretch>
        </p:blipFill>
        <p:spPr bwMode="auto">
          <a:xfrm>
            <a:off x="4800600" y="4419600"/>
            <a:ext cx="4038600" cy="1905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4343400" cy="6096000"/>
          </a:xfrm>
        </p:spPr>
        <p:txBody>
          <a:bodyPr>
            <a:normAutofit fontScale="25000" lnSpcReduction="20000"/>
          </a:bodyPr>
          <a:lstStyle/>
          <a:p>
            <a:pPr>
              <a:buNone/>
            </a:pPr>
            <a:r>
              <a:rPr lang="en-US" sz="7200" u="sng" dirty="0" smtClean="0"/>
              <a:t>Invertebrates</a:t>
            </a:r>
          </a:p>
          <a:p>
            <a:pPr>
              <a:buNone/>
            </a:pPr>
            <a:endParaRPr lang="en-US" sz="7200" u="sng" dirty="0"/>
          </a:p>
          <a:p>
            <a:r>
              <a:rPr lang="en-US" sz="7200" dirty="0" smtClean="0"/>
              <a:t>Dragonflies </a:t>
            </a:r>
            <a:r>
              <a:rPr lang="en-US" sz="7200" dirty="0"/>
              <a:t>(</a:t>
            </a:r>
            <a:r>
              <a:rPr lang="en-US" sz="7200" i="1" dirty="0" err="1"/>
              <a:t>Anisoptera</a:t>
            </a:r>
            <a:r>
              <a:rPr lang="en-US" sz="7200" dirty="0"/>
              <a:t>) </a:t>
            </a:r>
            <a:r>
              <a:rPr lang="en-US" sz="7200" dirty="0" smtClean="0"/>
              <a:t>hold their wings horizontally when landed.  Adult dragonflies catch </a:t>
            </a:r>
            <a:r>
              <a:rPr lang="en-US" sz="7200" dirty="0"/>
              <a:t>prey in </a:t>
            </a:r>
            <a:r>
              <a:rPr lang="en-US" sz="7200" dirty="0" smtClean="0"/>
              <a:t>flight. There are many different species of dragonfly, each with subtle physical differences.  Look closely at their color patterns to help you distinguish among them. </a:t>
            </a:r>
            <a:r>
              <a:rPr lang="en-US" sz="3600" dirty="0" smtClean="0"/>
              <a:t>*Photo courtesy of the creative commons. </a:t>
            </a:r>
            <a:endParaRPr lang="en-US" sz="8000" dirty="0" smtClean="0"/>
          </a:p>
          <a:p>
            <a:endParaRPr lang="en-US" sz="8000" dirty="0" smtClean="0"/>
          </a:p>
          <a:p>
            <a:endParaRPr lang="en-US" sz="8000" dirty="0" smtClean="0"/>
          </a:p>
          <a:p>
            <a:endParaRPr lang="en-US" sz="8000" dirty="0" smtClean="0"/>
          </a:p>
          <a:p>
            <a:endParaRPr lang="en-US" sz="8000" dirty="0" smtClean="0"/>
          </a:p>
          <a:p>
            <a:r>
              <a:rPr lang="en-US" sz="7200" dirty="0" smtClean="0"/>
              <a:t>Amphipods </a:t>
            </a:r>
            <a:r>
              <a:rPr lang="en-US" sz="7200" i="1" dirty="0" smtClean="0"/>
              <a:t>(</a:t>
            </a:r>
            <a:r>
              <a:rPr lang="en-US" sz="7200" i="1" dirty="0" err="1" smtClean="0"/>
              <a:t>Amphipoda</a:t>
            </a:r>
            <a:r>
              <a:rPr lang="en-US" sz="7200" i="1" dirty="0" smtClean="0"/>
              <a:t>) </a:t>
            </a:r>
            <a:r>
              <a:rPr lang="en-US" sz="7200" dirty="0" smtClean="0"/>
              <a:t>can grow to be ¾ inches long.  They can stretch out or bunch up. Amphipods do not have the hard covering of the thorax that is common in other </a:t>
            </a:r>
            <a:r>
              <a:rPr lang="en-US" sz="7200" dirty="0" err="1" smtClean="0"/>
              <a:t>crustacea</a:t>
            </a:r>
            <a:r>
              <a:rPr lang="en-US" sz="7200" dirty="0" smtClean="0"/>
              <a:t>. They have seven leg appendages, and two antennae. There are many different species of amphipods, each with subtle physical differences. </a:t>
            </a:r>
            <a:r>
              <a:rPr lang="en-US" sz="4200" dirty="0" smtClean="0"/>
              <a:t>*Photo courtesy of Steve </a:t>
            </a:r>
            <a:r>
              <a:rPr lang="en-US" sz="4200" dirty="0" err="1" smtClean="0"/>
              <a:t>Stanne</a:t>
            </a:r>
            <a:r>
              <a:rPr lang="en-US" sz="4200" dirty="0" smtClean="0"/>
              <a:t>.</a:t>
            </a:r>
          </a:p>
          <a:p>
            <a:endParaRPr lang="en-US" i="1" dirty="0" smtClean="0"/>
          </a:p>
          <a:p>
            <a:endParaRPr lang="en-US" dirty="0"/>
          </a:p>
          <a:p>
            <a:endParaRPr lang="en-US" dirty="0"/>
          </a:p>
        </p:txBody>
      </p:sp>
      <p:pic>
        <p:nvPicPr>
          <p:cNvPr id="7" name="Picture 6" descr="http://upload.wikimedia.org/wikipedia/commons/0/03/Sympetrum_flaveolum_-_side_(aka).jpg"/>
          <p:cNvPicPr/>
          <p:nvPr/>
        </p:nvPicPr>
        <p:blipFill>
          <a:blip r:embed="rId2" cstate="print"/>
          <a:srcRect/>
          <a:stretch>
            <a:fillRect/>
          </a:stretch>
        </p:blipFill>
        <p:spPr bwMode="auto">
          <a:xfrm>
            <a:off x="4800600" y="381000"/>
            <a:ext cx="4114800" cy="2590800"/>
          </a:xfrm>
          <a:prstGeom prst="rect">
            <a:avLst/>
          </a:prstGeom>
          <a:noFill/>
          <a:ln w="9525">
            <a:noFill/>
            <a:miter lim="800000"/>
            <a:headEnd/>
            <a:tailEnd/>
          </a:ln>
        </p:spPr>
      </p:pic>
      <p:pic>
        <p:nvPicPr>
          <p:cNvPr id="8" name="Picture 7" descr="C:\Users\Brandon\Downloads\amphipod (1).jpg"/>
          <p:cNvPicPr/>
          <p:nvPr/>
        </p:nvPicPr>
        <p:blipFill>
          <a:blip r:embed="rId3" cstate="print"/>
          <a:srcRect/>
          <a:stretch>
            <a:fillRect/>
          </a:stretch>
        </p:blipFill>
        <p:spPr bwMode="auto">
          <a:xfrm>
            <a:off x="4876800" y="3657600"/>
            <a:ext cx="3962400" cy="2514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4000" b="1" dirty="0"/>
              <a:t>Plants</a:t>
            </a:r>
            <a:endParaRPr lang="en-US" sz="4000" dirty="0"/>
          </a:p>
        </p:txBody>
      </p:sp>
      <p:sp>
        <p:nvSpPr>
          <p:cNvPr id="3" name="Content Placeholder 2"/>
          <p:cNvSpPr>
            <a:spLocks noGrp="1"/>
          </p:cNvSpPr>
          <p:nvPr>
            <p:ph idx="1"/>
          </p:nvPr>
        </p:nvSpPr>
        <p:spPr>
          <a:xfrm>
            <a:off x="228600" y="838200"/>
            <a:ext cx="4724400" cy="5562600"/>
          </a:xfrm>
        </p:spPr>
        <p:txBody>
          <a:bodyPr>
            <a:normAutofit fontScale="25000" lnSpcReduction="20000"/>
          </a:bodyPr>
          <a:lstStyle/>
          <a:p>
            <a:pPr>
              <a:buNone/>
            </a:pPr>
            <a:r>
              <a:rPr lang="en-US" sz="7200" u="sng" dirty="0" err="1" smtClean="0"/>
              <a:t>Graminoid</a:t>
            </a:r>
            <a:endParaRPr lang="en-US" sz="7200" u="sng" dirty="0" smtClean="0"/>
          </a:p>
          <a:p>
            <a:pPr>
              <a:buNone/>
            </a:pPr>
            <a:endParaRPr lang="en-US" sz="3100" u="sng" dirty="0" smtClean="0"/>
          </a:p>
          <a:p>
            <a:r>
              <a:rPr lang="en-US" sz="7200" dirty="0" smtClean="0"/>
              <a:t>Broadleaf </a:t>
            </a:r>
            <a:r>
              <a:rPr lang="en-US" sz="7200" dirty="0"/>
              <a:t>cattail </a:t>
            </a:r>
            <a:r>
              <a:rPr lang="en-US" sz="7200" dirty="0" smtClean="0"/>
              <a:t>(</a:t>
            </a:r>
            <a:r>
              <a:rPr lang="en-US" sz="7200" i="1" dirty="0" err="1" smtClean="0"/>
              <a:t>Typha</a:t>
            </a:r>
            <a:r>
              <a:rPr lang="en-US" sz="7200" i="1" dirty="0" smtClean="0"/>
              <a:t> </a:t>
            </a:r>
            <a:r>
              <a:rPr lang="en-US" sz="7200" i="1" dirty="0" err="1" smtClean="0"/>
              <a:t>latifolia</a:t>
            </a:r>
            <a:r>
              <a:rPr lang="en-US" sz="7200" i="1" dirty="0" smtClean="0"/>
              <a:t>) </a:t>
            </a:r>
            <a:r>
              <a:rPr lang="en-US" sz="7200" dirty="0" smtClean="0"/>
              <a:t>is a tall, thin grass with narrow leaves that mostly form on the bottom of the plant. The flowering stalks on top of the stem are dense ‘racemes’ that look like hot dogs. </a:t>
            </a:r>
            <a:r>
              <a:rPr lang="en-US" sz="3600" dirty="0" smtClean="0"/>
              <a:t>*Photo courtesy of the creative commons.</a:t>
            </a:r>
          </a:p>
          <a:p>
            <a:pPr>
              <a:buNone/>
            </a:pPr>
            <a:endParaRPr lang="en-US" sz="6800" dirty="0" smtClean="0"/>
          </a:p>
          <a:p>
            <a:pPr>
              <a:buNone/>
            </a:pPr>
            <a:endParaRPr lang="en-US" sz="6800" dirty="0" smtClean="0"/>
          </a:p>
          <a:p>
            <a:pPr>
              <a:buNone/>
            </a:pPr>
            <a:endParaRPr lang="en-US" sz="6800" dirty="0" smtClean="0"/>
          </a:p>
          <a:p>
            <a:r>
              <a:rPr lang="en-US" sz="7200" dirty="0" smtClean="0"/>
              <a:t>Common reed </a:t>
            </a:r>
            <a:r>
              <a:rPr lang="en-US" sz="7200" i="1" dirty="0" smtClean="0"/>
              <a:t>(*</a:t>
            </a:r>
            <a:r>
              <a:rPr lang="en-US" sz="7200" i="1" dirty="0" err="1" smtClean="0"/>
              <a:t>Phragmites</a:t>
            </a:r>
            <a:r>
              <a:rPr lang="en-US" sz="7200" i="1" dirty="0" smtClean="0"/>
              <a:t> </a:t>
            </a:r>
            <a:r>
              <a:rPr lang="en-US" sz="7200" i="1" dirty="0" err="1" smtClean="0"/>
              <a:t>australis</a:t>
            </a:r>
            <a:r>
              <a:rPr lang="en-US" sz="7200" i="1" dirty="0" smtClean="0"/>
              <a:t>) </a:t>
            </a:r>
            <a:r>
              <a:rPr lang="en-US" sz="7200" dirty="0" smtClean="0"/>
              <a:t>is a tall, thin grass that grows to be 12 to 18 feet tall. It grows in dense packs, and has fluffy flower heads that make it look like really tall wheat. </a:t>
            </a:r>
            <a:r>
              <a:rPr lang="en-US" sz="3400" dirty="0" smtClean="0"/>
              <a:t>*Photo courtesy of Steve </a:t>
            </a:r>
            <a:r>
              <a:rPr lang="en-US" sz="3400" dirty="0" err="1" smtClean="0"/>
              <a:t>Stanne</a:t>
            </a:r>
            <a:r>
              <a:rPr lang="en-US" sz="3400" dirty="0" smtClean="0"/>
              <a:t>.</a:t>
            </a:r>
            <a:r>
              <a:rPr lang="en-US" sz="3400" i="1" dirty="0" smtClean="0"/>
              <a:t> </a:t>
            </a:r>
            <a:endParaRPr lang="en-US" sz="6800" dirty="0" smtClean="0"/>
          </a:p>
          <a:p>
            <a:pPr>
              <a:buNone/>
            </a:pPr>
            <a:endParaRPr lang="en-US" sz="6800" dirty="0" smtClean="0"/>
          </a:p>
          <a:p>
            <a:endParaRPr lang="en-US" sz="6800" dirty="0" smtClean="0"/>
          </a:p>
          <a:p>
            <a:endParaRPr lang="en-US" sz="6800" dirty="0" smtClean="0"/>
          </a:p>
          <a:p>
            <a:r>
              <a:rPr lang="en-US" sz="7200" dirty="0" smtClean="0"/>
              <a:t>Purple loosestrife </a:t>
            </a:r>
            <a:r>
              <a:rPr lang="en-US" sz="7200" i="1" dirty="0" smtClean="0"/>
              <a:t>(*</a:t>
            </a:r>
            <a:r>
              <a:rPr lang="en-US" sz="7200" i="1" dirty="0" err="1" smtClean="0"/>
              <a:t>Lythrum</a:t>
            </a:r>
            <a:r>
              <a:rPr lang="en-US" sz="7200" i="1" dirty="0" smtClean="0"/>
              <a:t> </a:t>
            </a:r>
            <a:r>
              <a:rPr lang="en-US" sz="7200" i="1" dirty="0" err="1" smtClean="0"/>
              <a:t>salicaria</a:t>
            </a:r>
            <a:r>
              <a:rPr lang="en-US" sz="7200" i="1" dirty="0" smtClean="0"/>
              <a:t>)</a:t>
            </a:r>
            <a:r>
              <a:rPr lang="en-US" sz="7200" dirty="0" smtClean="0"/>
              <a:t> has long, thin flowering heads comprised of many beautiful, purple, 5-petaled flowers. This plant has a tap root system which can support 30 - 50 stems. </a:t>
            </a:r>
            <a:r>
              <a:rPr lang="en-US" sz="3400" dirty="0" smtClean="0"/>
              <a:t>*Photo courtesy of Steve Stanne.</a:t>
            </a:r>
            <a:r>
              <a:rPr lang="en-US" sz="3400" i="1" dirty="0" smtClean="0"/>
              <a:t> </a:t>
            </a:r>
          </a:p>
          <a:p>
            <a:endParaRPr lang="en-US" sz="1800" i="1" dirty="0" smtClean="0"/>
          </a:p>
          <a:p>
            <a:endParaRPr lang="en-US" sz="1800" i="1" dirty="0" smtClean="0"/>
          </a:p>
          <a:p>
            <a:endParaRPr lang="en-US" sz="1800" i="1" dirty="0" smtClean="0"/>
          </a:p>
          <a:p>
            <a:endParaRPr lang="en-US" u="sng" dirty="0" smtClean="0"/>
          </a:p>
          <a:p>
            <a:pPr>
              <a:buNone/>
            </a:pPr>
            <a:endParaRPr lang="en-US" dirty="0"/>
          </a:p>
        </p:txBody>
      </p:sp>
      <p:pic>
        <p:nvPicPr>
          <p:cNvPr id="4" name="Picture 3" descr="http://upload.wikimedia.org/wikipedia/commons/6/6d/Typha_angustifolia_(habitus)_1.jpg"/>
          <p:cNvPicPr/>
          <p:nvPr/>
        </p:nvPicPr>
        <p:blipFill>
          <a:blip r:embed="rId2" cstate="print"/>
          <a:srcRect b="8000"/>
          <a:stretch>
            <a:fillRect/>
          </a:stretch>
        </p:blipFill>
        <p:spPr bwMode="auto">
          <a:xfrm>
            <a:off x="5334000" y="838200"/>
            <a:ext cx="3352800" cy="1905000"/>
          </a:xfrm>
          <a:prstGeom prst="rect">
            <a:avLst/>
          </a:prstGeom>
          <a:noFill/>
          <a:ln w="9525">
            <a:noFill/>
            <a:miter lim="800000"/>
            <a:headEnd/>
            <a:tailEnd/>
          </a:ln>
        </p:spPr>
      </p:pic>
      <p:pic>
        <p:nvPicPr>
          <p:cNvPr id="5" name="Picture 2" descr="C:\Users\Brandon\Downloads\phragTNB1.jpg"/>
          <p:cNvPicPr>
            <a:picLocks noChangeAspect="1" noChangeArrowheads="1"/>
          </p:cNvPicPr>
          <p:nvPr/>
        </p:nvPicPr>
        <p:blipFill>
          <a:blip r:embed="rId3" cstate="print"/>
          <a:srcRect b="29670"/>
          <a:stretch>
            <a:fillRect/>
          </a:stretch>
        </p:blipFill>
        <p:spPr bwMode="auto">
          <a:xfrm>
            <a:off x="5334000" y="2895600"/>
            <a:ext cx="3429000" cy="1959429"/>
          </a:xfrm>
          <a:prstGeom prst="rect">
            <a:avLst/>
          </a:prstGeom>
          <a:noFill/>
        </p:spPr>
      </p:pic>
      <p:pic>
        <p:nvPicPr>
          <p:cNvPr id="6" name="Picture 5" descr="http://upload.wikimedia.org/wikipedia/commons/4/41/Lythrum_salicaria,_purple_loosestrife_5.jpg"/>
          <p:cNvPicPr/>
          <p:nvPr/>
        </p:nvPicPr>
        <p:blipFill>
          <a:blip r:embed="rId4" cstate="print"/>
          <a:srcRect/>
          <a:stretch>
            <a:fillRect/>
          </a:stretch>
        </p:blipFill>
        <p:spPr bwMode="auto">
          <a:xfrm>
            <a:off x="5334000" y="4953000"/>
            <a:ext cx="35052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4419600" cy="5029200"/>
          </a:xfrm>
        </p:spPr>
        <p:txBody>
          <a:bodyPr>
            <a:normAutofit fontScale="32500" lnSpcReduction="20000"/>
          </a:bodyPr>
          <a:lstStyle/>
          <a:p>
            <a:pPr>
              <a:buNone/>
            </a:pPr>
            <a:r>
              <a:rPr lang="en-US" sz="5500" u="sng" dirty="0" smtClean="0"/>
              <a:t>Broadleaf</a:t>
            </a:r>
          </a:p>
          <a:p>
            <a:pPr>
              <a:buNone/>
            </a:pPr>
            <a:endParaRPr lang="en-US" sz="3100" dirty="0" smtClean="0"/>
          </a:p>
          <a:p>
            <a:r>
              <a:rPr lang="en-US" sz="5500" dirty="0"/>
              <a:t>Arrow arum </a:t>
            </a:r>
            <a:r>
              <a:rPr lang="en-US" sz="5500" i="1" dirty="0"/>
              <a:t>(</a:t>
            </a:r>
            <a:r>
              <a:rPr lang="en-US" sz="5500" i="1" dirty="0" err="1"/>
              <a:t>Peltandra</a:t>
            </a:r>
            <a:r>
              <a:rPr lang="en-US" sz="5500" i="1" dirty="0"/>
              <a:t> </a:t>
            </a:r>
            <a:r>
              <a:rPr lang="en-US" sz="5500" i="1" dirty="0" err="1"/>
              <a:t>virginica</a:t>
            </a:r>
            <a:r>
              <a:rPr lang="en-US" sz="5500" i="1" dirty="0"/>
              <a:t>)</a:t>
            </a:r>
            <a:r>
              <a:rPr lang="en-US" sz="5500" dirty="0"/>
              <a:t> </a:t>
            </a:r>
            <a:r>
              <a:rPr lang="en-US" sz="5500" dirty="0" smtClean="0"/>
              <a:t>has arrow-shaped </a:t>
            </a:r>
            <a:r>
              <a:rPr lang="en-US" sz="5500" dirty="0"/>
              <a:t>leaf pads that sit atop a network of long stems</a:t>
            </a:r>
            <a:r>
              <a:rPr lang="en-US" sz="5500" dirty="0" smtClean="0"/>
              <a:t>. The leaves have </a:t>
            </a:r>
            <a:r>
              <a:rPr lang="en-US" sz="5500" i="1" dirty="0" smtClean="0"/>
              <a:t>pinnate</a:t>
            </a:r>
            <a:r>
              <a:rPr lang="en-US" sz="5500" dirty="0" smtClean="0"/>
              <a:t> venation, characterized by  a central vein with lateral veins. </a:t>
            </a:r>
            <a:r>
              <a:rPr lang="en-US" sz="3400" dirty="0"/>
              <a:t>*Photo courtesy of Steve </a:t>
            </a:r>
            <a:r>
              <a:rPr lang="en-US" sz="3400" dirty="0" err="1"/>
              <a:t>Stanne</a:t>
            </a:r>
            <a:r>
              <a:rPr lang="en-US" sz="3400" dirty="0" smtClean="0"/>
              <a:t>.</a:t>
            </a:r>
            <a:endParaRPr lang="en-US" sz="4200" dirty="0" smtClean="0"/>
          </a:p>
          <a:p>
            <a:pPr>
              <a:buNone/>
            </a:pPr>
            <a:endParaRPr lang="en-US" sz="8000" dirty="0" smtClean="0"/>
          </a:p>
          <a:p>
            <a:pPr>
              <a:buNone/>
            </a:pPr>
            <a:endParaRPr lang="en-US" sz="8000" dirty="0" smtClean="0"/>
          </a:p>
          <a:p>
            <a:pPr>
              <a:buNone/>
            </a:pPr>
            <a:endParaRPr lang="en-US" sz="8000" dirty="0" smtClean="0"/>
          </a:p>
          <a:p>
            <a:pPr>
              <a:buNone/>
            </a:pPr>
            <a:endParaRPr lang="en-US" sz="8000" dirty="0"/>
          </a:p>
          <a:p>
            <a:endParaRPr lang="en-US" sz="5500" dirty="0" smtClean="0"/>
          </a:p>
          <a:p>
            <a:r>
              <a:rPr lang="en-US" sz="5500" dirty="0" smtClean="0"/>
              <a:t>Pickerelweed </a:t>
            </a:r>
            <a:r>
              <a:rPr lang="en-US" sz="5500" i="1" dirty="0"/>
              <a:t>(</a:t>
            </a:r>
            <a:r>
              <a:rPr lang="en-US" sz="5500" i="1" dirty="0" err="1"/>
              <a:t>Pontederia</a:t>
            </a:r>
            <a:r>
              <a:rPr lang="en-US" sz="5500" i="1" dirty="0"/>
              <a:t> </a:t>
            </a:r>
            <a:r>
              <a:rPr lang="en-US" sz="5500" i="1" dirty="0" err="1" smtClean="0"/>
              <a:t>cordata</a:t>
            </a:r>
            <a:r>
              <a:rPr lang="en-US" sz="5500" i="1" dirty="0" smtClean="0"/>
              <a:t>)</a:t>
            </a:r>
            <a:r>
              <a:rPr lang="en-US" sz="5500" dirty="0"/>
              <a:t> </a:t>
            </a:r>
            <a:r>
              <a:rPr lang="en-US" sz="5500" dirty="0" smtClean="0"/>
              <a:t>is a </a:t>
            </a:r>
            <a:r>
              <a:rPr lang="en-US" sz="5500" dirty="0"/>
              <a:t>leafy plant, with a stem that terminates upward into a </a:t>
            </a:r>
            <a:r>
              <a:rPr lang="en-US" sz="5500" dirty="0" smtClean="0"/>
              <a:t>flowering purple </a:t>
            </a:r>
            <a:r>
              <a:rPr lang="en-US" sz="5500" dirty="0"/>
              <a:t>head</a:t>
            </a:r>
            <a:r>
              <a:rPr lang="en-US" sz="5500" dirty="0" smtClean="0"/>
              <a:t>. The leaves have a bowed venation, characterized by curved veins.</a:t>
            </a:r>
            <a:r>
              <a:rPr lang="en-US" sz="7400" dirty="0" smtClean="0"/>
              <a:t> </a:t>
            </a:r>
            <a:r>
              <a:rPr lang="en-US" sz="3400" dirty="0" smtClean="0"/>
              <a:t>*</a:t>
            </a:r>
            <a:r>
              <a:rPr lang="en-US" sz="3400" dirty="0"/>
              <a:t>Photo courtesy of Steve Stanne</a:t>
            </a:r>
            <a:r>
              <a:rPr lang="en-US" sz="3400" dirty="0" smtClean="0"/>
              <a:t>.</a:t>
            </a:r>
            <a:endParaRPr lang="en-US" dirty="0"/>
          </a:p>
          <a:p>
            <a:endParaRPr lang="en-US" dirty="0"/>
          </a:p>
        </p:txBody>
      </p:sp>
      <p:pic>
        <p:nvPicPr>
          <p:cNvPr id="9" name="Picture 8" descr="C:\Users\Brandon\Downloads\arrow_arum2 (1).JPG"/>
          <p:cNvPicPr/>
          <p:nvPr/>
        </p:nvPicPr>
        <p:blipFill>
          <a:blip r:embed="rId2" cstate="print"/>
          <a:srcRect/>
          <a:stretch>
            <a:fillRect/>
          </a:stretch>
        </p:blipFill>
        <p:spPr bwMode="auto">
          <a:xfrm>
            <a:off x="4953000" y="228600"/>
            <a:ext cx="3505200" cy="2971800"/>
          </a:xfrm>
          <a:prstGeom prst="rect">
            <a:avLst/>
          </a:prstGeom>
          <a:noFill/>
        </p:spPr>
      </p:pic>
      <p:pic>
        <p:nvPicPr>
          <p:cNvPr id="10" name="Picture 9" descr="C:\Users\Brandon\Downloads\pickerelweed.JPG"/>
          <p:cNvPicPr/>
          <p:nvPr/>
        </p:nvPicPr>
        <p:blipFill>
          <a:blip r:embed="rId3" cstate="print"/>
          <a:srcRect/>
          <a:stretch>
            <a:fillRect/>
          </a:stretch>
        </p:blipFill>
        <p:spPr bwMode="auto">
          <a:xfrm>
            <a:off x="4953000" y="3429000"/>
            <a:ext cx="3505200" cy="304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4343400" cy="6096000"/>
          </a:xfrm>
        </p:spPr>
        <p:txBody>
          <a:bodyPr>
            <a:normAutofit/>
          </a:bodyPr>
          <a:lstStyle/>
          <a:p>
            <a:r>
              <a:rPr lang="en-US" sz="1800" dirty="0" smtClean="0"/>
              <a:t>Spatterdock </a:t>
            </a:r>
            <a:r>
              <a:rPr lang="en-US" sz="1800" i="1" dirty="0" smtClean="0"/>
              <a:t>(</a:t>
            </a:r>
            <a:r>
              <a:rPr lang="en-US" sz="1800" i="1" dirty="0" err="1" smtClean="0"/>
              <a:t>Nuphar</a:t>
            </a:r>
            <a:r>
              <a:rPr lang="en-US" sz="1800" i="1" dirty="0" smtClean="0"/>
              <a:t> </a:t>
            </a:r>
            <a:r>
              <a:rPr lang="en-US" sz="1800" i="1" dirty="0" err="1" smtClean="0"/>
              <a:t>advena</a:t>
            </a:r>
            <a:r>
              <a:rPr lang="en-US" sz="1800" i="1" dirty="0" smtClean="0"/>
              <a:t>) </a:t>
            </a:r>
            <a:r>
              <a:rPr lang="en-US" sz="1800" dirty="0" smtClean="0"/>
              <a:t>has heart-shaped leaves that sit atop the waters’ surface, from which bloom yellow bulb-like flowers. The leaves have pinnate venation that dichotomously braches toward the tip.</a:t>
            </a:r>
            <a:r>
              <a:rPr lang="en-US" sz="1100" dirty="0" smtClean="0"/>
              <a:t>*</a:t>
            </a:r>
            <a:r>
              <a:rPr lang="en-US" sz="1050" dirty="0" smtClean="0"/>
              <a:t>Photo courtesy of Steve </a:t>
            </a:r>
            <a:r>
              <a:rPr lang="en-US" sz="1050" dirty="0" err="1" smtClean="0"/>
              <a:t>Stanne</a:t>
            </a:r>
            <a:r>
              <a:rPr lang="en-US" sz="1050" dirty="0" smtClean="0"/>
              <a:t>.</a:t>
            </a:r>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1800" dirty="0" smtClean="0"/>
              <a:t>Yellow flag iris </a:t>
            </a:r>
            <a:r>
              <a:rPr lang="en-US" sz="1800" i="1" dirty="0" smtClean="0"/>
              <a:t>(*Iris </a:t>
            </a:r>
            <a:r>
              <a:rPr lang="en-US" sz="1800" i="1" dirty="0" err="1" smtClean="0"/>
              <a:t>pseudacorus</a:t>
            </a:r>
            <a:r>
              <a:rPr lang="en-US" sz="1800" i="1" dirty="0" smtClean="0"/>
              <a:t>) </a:t>
            </a:r>
            <a:r>
              <a:rPr lang="en-US" sz="1800" dirty="0" smtClean="0"/>
              <a:t>has bright yellow flowers with 3 small petals and 3 large, drooping petals. This non-native plant grows to be around 3 feet tall. </a:t>
            </a:r>
            <a:r>
              <a:rPr lang="en-US" sz="1100" dirty="0" smtClean="0"/>
              <a:t>*Photo courtesy of Steve </a:t>
            </a:r>
            <a:r>
              <a:rPr lang="en-US" sz="1100" dirty="0" err="1" smtClean="0"/>
              <a:t>Stanne</a:t>
            </a:r>
            <a:r>
              <a:rPr lang="en-US" sz="1100" dirty="0" smtClean="0"/>
              <a:t>.</a:t>
            </a:r>
          </a:p>
        </p:txBody>
      </p:sp>
      <p:pic>
        <p:nvPicPr>
          <p:cNvPr id="4" name="Picture 3" descr="C:\Users\Brandon\Downloads\yellowflagTNBV.jpg"/>
          <p:cNvPicPr/>
          <p:nvPr/>
        </p:nvPicPr>
        <p:blipFill>
          <a:blip r:embed="rId2" cstate="print"/>
          <a:srcRect/>
          <a:stretch>
            <a:fillRect/>
          </a:stretch>
        </p:blipFill>
        <p:spPr bwMode="auto">
          <a:xfrm>
            <a:off x="4876800" y="3657600"/>
            <a:ext cx="3352800" cy="2895600"/>
          </a:xfrm>
          <a:prstGeom prst="rect">
            <a:avLst/>
          </a:prstGeom>
          <a:noFill/>
        </p:spPr>
      </p:pic>
      <p:pic>
        <p:nvPicPr>
          <p:cNvPr id="5" name="Picture 4" descr="C:\Users\Brandon\Downloads\spatterdock0.JPG"/>
          <p:cNvPicPr/>
          <p:nvPr/>
        </p:nvPicPr>
        <p:blipFill>
          <a:blip r:embed="rId3" cstate="print"/>
          <a:srcRect/>
          <a:stretch>
            <a:fillRect/>
          </a:stretch>
        </p:blipFill>
        <p:spPr bwMode="auto">
          <a:xfrm>
            <a:off x="4953000" y="457200"/>
            <a:ext cx="3276600" cy="2971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rsh.jpg"/>
          <p:cNvPicPr>
            <a:picLocks noGrp="1" noChangeAspect="1"/>
          </p:cNvPicPr>
          <p:nvPr>
            <p:ph idx="1"/>
          </p:nvPr>
        </p:nvPicPr>
        <p:blipFill>
          <a:blip r:embed="rId3" cstate="print">
            <a:clrChange>
              <a:clrFrom>
                <a:srgbClr val="F9F8F5"/>
              </a:clrFrom>
              <a:clrTo>
                <a:srgbClr val="F9F8F5">
                  <a:alpha val="0"/>
                </a:srgbClr>
              </a:clrTo>
            </a:clrChange>
          </a:blip>
          <a:srcRect t="4009"/>
          <a:stretch>
            <a:fillRect/>
          </a:stretch>
        </p:blipFill>
        <p:spPr>
          <a:xfrm rot="16200000">
            <a:off x="1702947" y="-1017146"/>
            <a:ext cx="6042906" cy="8839200"/>
          </a:xfrm>
        </p:spPr>
      </p:pic>
      <p:sp>
        <p:nvSpPr>
          <p:cNvPr id="5" name="TextBox 4"/>
          <p:cNvSpPr txBox="1"/>
          <p:nvPr/>
        </p:nvSpPr>
        <p:spPr>
          <a:xfrm>
            <a:off x="2743200" y="3276600"/>
            <a:ext cx="1600200" cy="369332"/>
          </a:xfrm>
          <a:prstGeom prst="rect">
            <a:avLst/>
          </a:prstGeom>
          <a:solidFill>
            <a:schemeClr val="bg1"/>
          </a:solidFill>
        </p:spPr>
        <p:txBody>
          <a:bodyPr wrap="square" rtlCol="0">
            <a:spAutoFit/>
          </a:bodyPr>
          <a:lstStyle/>
          <a:p>
            <a:r>
              <a:rPr lang="en-US" dirty="0" smtClean="0"/>
              <a:t>Pickerelweed</a:t>
            </a:r>
            <a:endParaRPr lang="en-US" dirty="0"/>
          </a:p>
        </p:txBody>
      </p:sp>
      <p:sp>
        <p:nvSpPr>
          <p:cNvPr id="6" name="TextBox 5"/>
          <p:cNvSpPr txBox="1"/>
          <p:nvPr/>
        </p:nvSpPr>
        <p:spPr>
          <a:xfrm>
            <a:off x="2819400" y="3352800"/>
            <a:ext cx="1600200" cy="369332"/>
          </a:xfrm>
          <a:prstGeom prst="rect">
            <a:avLst/>
          </a:prstGeom>
          <a:solidFill>
            <a:schemeClr val="bg1"/>
          </a:solidFill>
        </p:spPr>
        <p:txBody>
          <a:bodyPr wrap="square" rtlCol="0">
            <a:spAutoFit/>
          </a:bodyPr>
          <a:lstStyle/>
          <a:p>
            <a:r>
              <a:rPr lang="en-US" dirty="0" smtClean="0"/>
              <a:t>Pickerelweed</a:t>
            </a:r>
            <a:endParaRPr lang="en-US" dirty="0"/>
          </a:p>
        </p:txBody>
      </p:sp>
      <p:sp>
        <p:nvSpPr>
          <p:cNvPr id="7" name="TextBox 6"/>
          <p:cNvSpPr txBox="1"/>
          <p:nvPr/>
        </p:nvSpPr>
        <p:spPr>
          <a:xfrm>
            <a:off x="2743200" y="5715000"/>
            <a:ext cx="1600200" cy="369332"/>
          </a:xfrm>
          <a:prstGeom prst="rect">
            <a:avLst/>
          </a:prstGeom>
          <a:solidFill>
            <a:schemeClr val="bg1"/>
          </a:solidFill>
        </p:spPr>
        <p:txBody>
          <a:bodyPr wrap="square" rtlCol="0">
            <a:spAutoFit/>
          </a:bodyPr>
          <a:lstStyle/>
          <a:p>
            <a:r>
              <a:rPr lang="en-US" dirty="0" smtClean="0"/>
              <a:t>Arrowhead</a:t>
            </a:r>
            <a:endParaRPr lang="en-US" dirty="0"/>
          </a:p>
        </p:txBody>
      </p:sp>
      <p:sp>
        <p:nvSpPr>
          <p:cNvPr id="8" name="TextBox 7"/>
          <p:cNvSpPr txBox="1"/>
          <p:nvPr/>
        </p:nvSpPr>
        <p:spPr>
          <a:xfrm>
            <a:off x="7391400" y="3593068"/>
            <a:ext cx="1600200" cy="369332"/>
          </a:xfrm>
          <a:prstGeom prst="rect">
            <a:avLst/>
          </a:prstGeom>
          <a:solidFill>
            <a:schemeClr val="bg1"/>
          </a:solidFill>
        </p:spPr>
        <p:txBody>
          <a:bodyPr wrap="square" rtlCol="0">
            <a:spAutoFit/>
          </a:bodyPr>
          <a:lstStyle/>
          <a:p>
            <a:r>
              <a:rPr lang="en-US" dirty="0" smtClean="0"/>
              <a:t>Spatterdock</a:t>
            </a:r>
            <a:endParaRPr lang="en-US" dirty="0"/>
          </a:p>
        </p:txBody>
      </p:sp>
      <p:sp>
        <p:nvSpPr>
          <p:cNvPr id="9" name="TextBox 8"/>
          <p:cNvSpPr txBox="1"/>
          <p:nvPr/>
        </p:nvSpPr>
        <p:spPr>
          <a:xfrm>
            <a:off x="7086600" y="5955268"/>
            <a:ext cx="1676400" cy="369332"/>
          </a:xfrm>
          <a:prstGeom prst="rect">
            <a:avLst/>
          </a:prstGeom>
          <a:solidFill>
            <a:schemeClr val="bg1"/>
          </a:solidFill>
        </p:spPr>
        <p:txBody>
          <a:bodyPr wrap="square" rtlCol="0">
            <a:spAutoFit/>
          </a:bodyPr>
          <a:lstStyle/>
          <a:p>
            <a:r>
              <a:rPr lang="en-US" dirty="0" smtClean="0"/>
              <a:t>Arrow arum</a:t>
            </a:r>
            <a:endParaRPr lang="en-US" dirty="0"/>
          </a:p>
        </p:txBody>
      </p:sp>
      <p:sp>
        <p:nvSpPr>
          <p:cNvPr id="10" name="TextBox 9"/>
          <p:cNvSpPr txBox="1"/>
          <p:nvPr/>
        </p:nvSpPr>
        <p:spPr>
          <a:xfrm>
            <a:off x="228600" y="0"/>
            <a:ext cx="3733800" cy="369332"/>
          </a:xfrm>
          <a:prstGeom prst="rect">
            <a:avLst/>
          </a:prstGeom>
          <a:noFill/>
        </p:spPr>
        <p:txBody>
          <a:bodyPr wrap="square" rtlCol="0">
            <a:spAutoFit/>
          </a:bodyPr>
          <a:lstStyle/>
          <a:p>
            <a:r>
              <a:rPr lang="en-US" dirty="0" smtClean="0"/>
              <a:t>Comparison of </a:t>
            </a:r>
            <a:r>
              <a:rPr lang="en-US" smtClean="0"/>
              <a:t>broadleaf plants</a:t>
            </a:r>
            <a:endParaRPr lang="en-US" dirty="0"/>
          </a:p>
        </p:txBody>
      </p:sp>
      <p:sp>
        <p:nvSpPr>
          <p:cNvPr id="11" name="TextBox 10"/>
          <p:cNvSpPr txBox="1"/>
          <p:nvPr/>
        </p:nvSpPr>
        <p:spPr>
          <a:xfrm>
            <a:off x="228600" y="6553200"/>
            <a:ext cx="3352800" cy="276999"/>
          </a:xfrm>
          <a:prstGeom prst="rect">
            <a:avLst/>
          </a:prstGeom>
          <a:noFill/>
        </p:spPr>
        <p:txBody>
          <a:bodyPr wrap="square" rtlCol="0">
            <a:spAutoFit/>
          </a:bodyPr>
          <a:lstStyle/>
          <a:p>
            <a:r>
              <a:rPr lang="en-US" sz="1200" dirty="0" smtClean="0"/>
              <a:t>Drawings courtesy of C. Harris</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4495800" cy="6172200"/>
          </a:xfrm>
        </p:spPr>
        <p:txBody>
          <a:bodyPr>
            <a:normAutofit fontScale="25000" lnSpcReduction="20000"/>
          </a:bodyPr>
          <a:lstStyle/>
          <a:p>
            <a:pPr>
              <a:buNone/>
            </a:pPr>
            <a:r>
              <a:rPr lang="en-US" sz="7200" u="sng" dirty="0" smtClean="0"/>
              <a:t>Submerged </a:t>
            </a:r>
          </a:p>
          <a:p>
            <a:pPr>
              <a:buNone/>
            </a:pPr>
            <a:endParaRPr lang="en-US" sz="4000" u="sng" dirty="0" smtClean="0"/>
          </a:p>
          <a:p>
            <a:r>
              <a:rPr lang="en-US" sz="7200" dirty="0"/>
              <a:t>Wild celery </a:t>
            </a:r>
            <a:r>
              <a:rPr lang="en-US" sz="7200" i="1" dirty="0"/>
              <a:t>(</a:t>
            </a:r>
            <a:r>
              <a:rPr lang="en-US" sz="7200" i="1" dirty="0" err="1"/>
              <a:t>Vallisneria</a:t>
            </a:r>
            <a:r>
              <a:rPr lang="en-US" sz="7200" i="1" dirty="0"/>
              <a:t> </a:t>
            </a:r>
            <a:r>
              <a:rPr lang="en-US" sz="7200" i="1" dirty="0" err="1"/>
              <a:t>americana</a:t>
            </a:r>
            <a:r>
              <a:rPr lang="en-US" sz="7200" i="1" dirty="0"/>
              <a:t>) </a:t>
            </a:r>
            <a:r>
              <a:rPr lang="en-US" sz="7200" dirty="0"/>
              <a:t>is a type of tape grass that is </a:t>
            </a:r>
            <a:r>
              <a:rPr lang="en-US" sz="7200" dirty="0" smtClean="0"/>
              <a:t>long </a:t>
            </a:r>
            <a:r>
              <a:rPr lang="en-US" sz="7200" dirty="0"/>
              <a:t>and flat</a:t>
            </a:r>
            <a:r>
              <a:rPr lang="en-US" sz="7200" dirty="0" smtClean="0"/>
              <a:t>. The leaves of Wild celery sprout in clusters and can be several feet in length. The leaves also have a tip that is rounded in shape.  </a:t>
            </a:r>
            <a:r>
              <a:rPr lang="en-US" sz="4200" dirty="0"/>
              <a:t>*Photo courtesy of Steve </a:t>
            </a:r>
            <a:r>
              <a:rPr lang="en-US" sz="4200" dirty="0" err="1"/>
              <a:t>Stanne</a:t>
            </a:r>
            <a:r>
              <a:rPr lang="en-US" sz="4200" dirty="0" smtClean="0"/>
              <a:t>.</a:t>
            </a:r>
          </a:p>
          <a:p>
            <a:endParaRPr lang="en-US" sz="12000" dirty="0" smtClean="0"/>
          </a:p>
          <a:p>
            <a:endParaRPr lang="en-US" sz="12000" dirty="0"/>
          </a:p>
          <a:p>
            <a:r>
              <a:rPr lang="en-US" sz="7200" dirty="0" err="1"/>
              <a:t>Coontail</a:t>
            </a:r>
            <a:r>
              <a:rPr lang="en-US" sz="7200" dirty="0"/>
              <a:t> </a:t>
            </a:r>
            <a:r>
              <a:rPr lang="en-US" sz="7200" i="1" dirty="0"/>
              <a:t>(</a:t>
            </a:r>
            <a:r>
              <a:rPr lang="en-US" sz="7200" i="1" dirty="0" err="1"/>
              <a:t>Ceratophyllum</a:t>
            </a:r>
            <a:r>
              <a:rPr lang="en-US" sz="7200" i="1" dirty="0"/>
              <a:t> </a:t>
            </a:r>
            <a:r>
              <a:rPr lang="en-US" sz="7200" i="1" dirty="0" err="1"/>
              <a:t>demersum</a:t>
            </a:r>
            <a:r>
              <a:rPr lang="en-US" sz="7200" i="1" dirty="0"/>
              <a:t>) </a:t>
            </a:r>
            <a:r>
              <a:rPr lang="en-US" sz="7200" dirty="0" smtClean="0"/>
              <a:t>has </a:t>
            </a:r>
            <a:r>
              <a:rPr lang="en-US" sz="7200" dirty="0"/>
              <a:t>long stems from which stem many </a:t>
            </a:r>
            <a:r>
              <a:rPr lang="en-US" sz="7200" dirty="0" smtClean="0"/>
              <a:t>shoots, which have </a:t>
            </a:r>
            <a:r>
              <a:rPr lang="en-US" sz="7200" dirty="0"/>
              <a:t>multiple leaves per shoot. The leaves have a pine-needle appearance</a:t>
            </a:r>
            <a:r>
              <a:rPr lang="en-US" sz="7200" dirty="0" smtClean="0"/>
              <a:t>.</a:t>
            </a:r>
            <a:r>
              <a:rPr lang="en-US" sz="9600" dirty="0" smtClean="0"/>
              <a:t> </a:t>
            </a:r>
            <a:r>
              <a:rPr lang="en-US" sz="3600" dirty="0" smtClean="0"/>
              <a:t>*Photo courtesy of the creative commons.</a:t>
            </a:r>
          </a:p>
          <a:p>
            <a:endParaRPr lang="en-US" sz="12000" dirty="0" smtClean="0"/>
          </a:p>
          <a:p>
            <a:pPr>
              <a:buNone/>
            </a:pPr>
            <a:endParaRPr lang="en-US" sz="12000" dirty="0" smtClean="0"/>
          </a:p>
          <a:p>
            <a:pPr lvl="0"/>
            <a:r>
              <a:rPr lang="en-US" sz="7200" dirty="0" smtClean="0"/>
              <a:t>Water-chestnut </a:t>
            </a:r>
            <a:r>
              <a:rPr lang="en-US" sz="7200" i="1" dirty="0" smtClean="0"/>
              <a:t>(*</a:t>
            </a:r>
            <a:r>
              <a:rPr lang="en-US" sz="7200" i="1" dirty="0" err="1" smtClean="0"/>
              <a:t>Trapa</a:t>
            </a:r>
            <a:r>
              <a:rPr lang="en-US" sz="7200" i="1" dirty="0" smtClean="0"/>
              <a:t> </a:t>
            </a:r>
            <a:r>
              <a:rPr lang="en-US" sz="7200" i="1" dirty="0" err="1" smtClean="0"/>
              <a:t>natans</a:t>
            </a:r>
            <a:r>
              <a:rPr lang="en-US" sz="7200" i="1" dirty="0" smtClean="0"/>
              <a:t>) </a:t>
            </a:r>
            <a:r>
              <a:rPr lang="en-US" sz="7200" dirty="0" smtClean="0"/>
              <a:t>has floating leaves attached to tough, rooted stems.  The upper side of the leaves is waxy and shiny, while the underside is coated with fine hairs. </a:t>
            </a:r>
            <a:r>
              <a:rPr lang="en-US" sz="4400" dirty="0" smtClean="0"/>
              <a:t>*Photo courtesy of Steve </a:t>
            </a:r>
            <a:r>
              <a:rPr lang="en-US" sz="4400" dirty="0" err="1" smtClean="0"/>
              <a:t>Stanne</a:t>
            </a:r>
            <a:r>
              <a:rPr lang="en-US" sz="4400" dirty="0" smtClean="0"/>
              <a:t>.</a:t>
            </a:r>
            <a:r>
              <a:rPr lang="en-US" sz="4400" i="1" dirty="0" smtClean="0"/>
              <a:t> </a:t>
            </a:r>
            <a:endParaRPr lang="en-US" sz="4400" dirty="0" smtClean="0"/>
          </a:p>
          <a:p>
            <a:endParaRPr lang="en-US" sz="8000" dirty="0" smtClean="0"/>
          </a:p>
          <a:p>
            <a:endParaRPr lang="en-US" sz="6400" dirty="0" smtClean="0"/>
          </a:p>
          <a:p>
            <a:endParaRPr lang="en-US" dirty="0"/>
          </a:p>
          <a:p>
            <a:endParaRPr lang="en-US" dirty="0"/>
          </a:p>
          <a:p>
            <a:endParaRPr lang="en-US" dirty="0"/>
          </a:p>
          <a:p>
            <a:endParaRPr lang="en-US" dirty="0"/>
          </a:p>
        </p:txBody>
      </p:sp>
      <p:pic>
        <p:nvPicPr>
          <p:cNvPr id="8" name="Picture 7" descr="C:\Users\Brandon\Downloads\water_celery.jpg"/>
          <p:cNvPicPr/>
          <p:nvPr/>
        </p:nvPicPr>
        <p:blipFill>
          <a:blip r:embed="rId3" cstate="print"/>
          <a:srcRect/>
          <a:stretch>
            <a:fillRect/>
          </a:stretch>
        </p:blipFill>
        <p:spPr bwMode="auto">
          <a:xfrm>
            <a:off x="4876800" y="152400"/>
            <a:ext cx="3505200" cy="1981200"/>
          </a:xfrm>
          <a:prstGeom prst="rect">
            <a:avLst/>
          </a:prstGeom>
          <a:noFill/>
        </p:spPr>
      </p:pic>
      <p:pic>
        <p:nvPicPr>
          <p:cNvPr id="9" name="Picture 8" descr="http://farm9.staticflickr.com/8088/8404118837_7a304d4904_o.jpg"/>
          <p:cNvPicPr/>
          <p:nvPr/>
        </p:nvPicPr>
        <p:blipFill>
          <a:blip r:embed="rId4" cstate="print"/>
          <a:srcRect/>
          <a:stretch>
            <a:fillRect/>
          </a:stretch>
        </p:blipFill>
        <p:spPr bwMode="auto">
          <a:xfrm>
            <a:off x="4876800" y="2286000"/>
            <a:ext cx="3505200" cy="2057400"/>
          </a:xfrm>
          <a:prstGeom prst="rect">
            <a:avLst/>
          </a:prstGeom>
          <a:noFill/>
          <a:ln w="9525">
            <a:noFill/>
            <a:miter lim="800000"/>
            <a:headEnd/>
            <a:tailEnd/>
          </a:ln>
        </p:spPr>
      </p:pic>
      <p:pic>
        <p:nvPicPr>
          <p:cNvPr id="10" name="Picture 9" descr="C:\Users\Brandon\Downloads\trapa_natans_3[1].JPG"/>
          <p:cNvPicPr/>
          <p:nvPr/>
        </p:nvPicPr>
        <p:blipFill>
          <a:blip r:embed="rId5" cstate="print"/>
          <a:srcRect/>
          <a:stretch>
            <a:fillRect/>
          </a:stretch>
        </p:blipFill>
        <p:spPr bwMode="auto">
          <a:xfrm>
            <a:off x="4876800" y="4495800"/>
            <a:ext cx="3581400" cy="2209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smtClean="0"/>
              <a:t>Animals</a:t>
            </a:r>
            <a:endParaRPr lang="en-US" sz="4000" dirty="0"/>
          </a:p>
        </p:txBody>
      </p:sp>
      <p:sp>
        <p:nvSpPr>
          <p:cNvPr id="3" name="Content Placeholder 2"/>
          <p:cNvSpPr>
            <a:spLocks noGrp="1"/>
          </p:cNvSpPr>
          <p:nvPr>
            <p:ph idx="1"/>
          </p:nvPr>
        </p:nvSpPr>
        <p:spPr>
          <a:xfrm>
            <a:off x="228600" y="990600"/>
            <a:ext cx="4419600" cy="5867400"/>
          </a:xfrm>
        </p:spPr>
        <p:txBody>
          <a:bodyPr>
            <a:normAutofit fontScale="25000" lnSpcReduction="20000"/>
          </a:bodyPr>
          <a:lstStyle/>
          <a:p>
            <a:pPr>
              <a:buNone/>
            </a:pPr>
            <a:r>
              <a:rPr lang="en-US" sz="7200" u="sng" dirty="0"/>
              <a:t>Mammals </a:t>
            </a:r>
            <a:endParaRPr lang="en-US" sz="7200" u="sng" dirty="0" smtClean="0"/>
          </a:p>
          <a:p>
            <a:pPr>
              <a:buNone/>
            </a:pPr>
            <a:endParaRPr lang="en-US" sz="4000" u="sng" dirty="0"/>
          </a:p>
          <a:p>
            <a:r>
              <a:rPr lang="en-US" sz="7200" dirty="0"/>
              <a:t>Common </a:t>
            </a:r>
            <a:r>
              <a:rPr lang="en-US" sz="7200" dirty="0" smtClean="0"/>
              <a:t>muskrats </a:t>
            </a:r>
            <a:r>
              <a:rPr lang="en-US" sz="7200" dirty="0"/>
              <a:t>(</a:t>
            </a:r>
            <a:r>
              <a:rPr lang="en-US" sz="7200" i="1" dirty="0" err="1"/>
              <a:t>Ondatra</a:t>
            </a:r>
            <a:r>
              <a:rPr lang="en-US" sz="7200" i="1" dirty="0"/>
              <a:t> </a:t>
            </a:r>
            <a:r>
              <a:rPr lang="en-US" sz="7200" i="1" dirty="0" err="1"/>
              <a:t>zibethicus</a:t>
            </a:r>
            <a:r>
              <a:rPr lang="en-US" sz="7200" dirty="0"/>
              <a:t>) have large heads, bodies that are a foot long, and tails that </a:t>
            </a:r>
            <a:r>
              <a:rPr lang="en-US" sz="7200" dirty="0" smtClean="0"/>
              <a:t>are flat, scaly and </a:t>
            </a:r>
            <a:r>
              <a:rPr lang="en-US" sz="7200" dirty="0"/>
              <a:t>10 inches long. They also have dense fur, short legs and large feet</a:t>
            </a:r>
            <a:r>
              <a:rPr lang="en-US" sz="7200" dirty="0" smtClean="0"/>
              <a:t>. </a:t>
            </a:r>
            <a:r>
              <a:rPr lang="en-US" sz="3600" dirty="0" smtClean="0"/>
              <a:t>*Photo courtesy of the creative commons. </a:t>
            </a:r>
            <a:endParaRPr lang="en-US" sz="8000" dirty="0" smtClean="0"/>
          </a:p>
          <a:p>
            <a:pPr>
              <a:buNone/>
            </a:pPr>
            <a:endParaRPr lang="en-US" sz="8000" dirty="0" smtClean="0"/>
          </a:p>
          <a:p>
            <a:pPr>
              <a:buNone/>
            </a:pPr>
            <a:endParaRPr lang="en-US" sz="8000" dirty="0"/>
          </a:p>
          <a:p>
            <a:r>
              <a:rPr lang="en-US" sz="7200" dirty="0" smtClean="0"/>
              <a:t>Beavers </a:t>
            </a:r>
            <a:r>
              <a:rPr lang="en-US" sz="7200" dirty="0"/>
              <a:t>(</a:t>
            </a:r>
            <a:r>
              <a:rPr lang="en-US" sz="7200" i="1" dirty="0"/>
              <a:t>Castor </a:t>
            </a:r>
            <a:r>
              <a:rPr lang="en-US" sz="7200" i="1" dirty="0" err="1"/>
              <a:t>canadensis</a:t>
            </a:r>
            <a:r>
              <a:rPr lang="en-US" sz="7200" dirty="0" smtClean="0"/>
              <a:t>) are nocturnal, semi-aquatic rodents known for making dams.  Beavers have large </a:t>
            </a:r>
            <a:r>
              <a:rPr lang="en-US" sz="7200" dirty="0"/>
              <a:t>heads, bodies, and tails. They also have large, very sharp </a:t>
            </a:r>
            <a:r>
              <a:rPr lang="en-US" sz="7200" dirty="0" smtClean="0"/>
              <a:t>teeth which they use to eat tree bark. </a:t>
            </a:r>
            <a:r>
              <a:rPr lang="en-US" sz="3600" dirty="0" smtClean="0"/>
              <a:t>*Photo courtesy of the creative commons.</a:t>
            </a:r>
          </a:p>
          <a:p>
            <a:pPr>
              <a:buNone/>
            </a:pPr>
            <a:endParaRPr lang="en-US" sz="8000" dirty="0" smtClean="0"/>
          </a:p>
          <a:p>
            <a:pPr>
              <a:buNone/>
            </a:pPr>
            <a:endParaRPr lang="en-US" sz="8000" dirty="0" smtClean="0"/>
          </a:p>
          <a:p>
            <a:r>
              <a:rPr lang="en-US" sz="7200" dirty="0" smtClean="0"/>
              <a:t>White-footed mice </a:t>
            </a:r>
            <a:r>
              <a:rPr lang="en-US" sz="7200" i="1" dirty="0" smtClean="0"/>
              <a:t>(</a:t>
            </a:r>
            <a:r>
              <a:rPr lang="en-US" sz="7200" i="1" dirty="0" err="1" smtClean="0"/>
              <a:t>Peromyscus</a:t>
            </a:r>
            <a:r>
              <a:rPr lang="en-US" sz="7200" i="1" dirty="0" smtClean="0"/>
              <a:t> </a:t>
            </a:r>
            <a:r>
              <a:rPr lang="en-US" sz="7200" i="1" dirty="0" err="1" smtClean="0"/>
              <a:t>leucopus</a:t>
            </a:r>
            <a:r>
              <a:rPr lang="en-US" sz="7200" i="1" dirty="0" smtClean="0"/>
              <a:t>)</a:t>
            </a:r>
            <a:r>
              <a:rPr lang="en-US" sz="7200" dirty="0" smtClean="0"/>
              <a:t> have medium-sized bodies that average 7 inches long from nose to tail.  They weigh on average 23 grams. White footed mice also have short tails and white colored hair on their feet. </a:t>
            </a:r>
            <a:r>
              <a:rPr lang="en-US" sz="3600" dirty="0" smtClean="0"/>
              <a:t>*Photo courtesy of the creative commons.</a:t>
            </a:r>
          </a:p>
          <a:p>
            <a:endParaRPr lang="en-US" dirty="0" smtClean="0"/>
          </a:p>
          <a:p>
            <a:endParaRPr lang="en-US" dirty="0"/>
          </a:p>
          <a:p>
            <a:endParaRPr lang="en-US" dirty="0"/>
          </a:p>
        </p:txBody>
      </p:sp>
      <p:pic>
        <p:nvPicPr>
          <p:cNvPr id="8" name="Picture 7" descr="http://upload.wikimedia.org/wikipedia/commons/0/00/Muskrat_swimming_Ottawa.jpg"/>
          <p:cNvPicPr/>
          <p:nvPr/>
        </p:nvPicPr>
        <p:blipFill>
          <a:blip r:embed="rId3" cstate="print"/>
          <a:srcRect/>
          <a:stretch>
            <a:fillRect/>
          </a:stretch>
        </p:blipFill>
        <p:spPr bwMode="auto">
          <a:xfrm>
            <a:off x="4648200" y="1219200"/>
            <a:ext cx="3505200" cy="1828800"/>
          </a:xfrm>
          <a:prstGeom prst="rect">
            <a:avLst/>
          </a:prstGeom>
          <a:noFill/>
          <a:ln w="9525">
            <a:noFill/>
            <a:miter lim="800000"/>
            <a:headEnd/>
            <a:tailEnd/>
          </a:ln>
        </p:spPr>
      </p:pic>
      <p:pic>
        <p:nvPicPr>
          <p:cNvPr id="9" name="Picture 8" descr="http://upload.wikimedia.org/wikipedia/commons/c/cb/Castor_canadensis.jpg"/>
          <p:cNvPicPr/>
          <p:nvPr/>
        </p:nvPicPr>
        <p:blipFill>
          <a:blip r:embed="rId4" cstate="print"/>
          <a:srcRect/>
          <a:stretch>
            <a:fillRect/>
          </a:stretch>
        </p:blipFill>
        <p:spPr bwMode="auto">
          <a:xfrm>
            <a:off x="4648200" y="3200400"/>
            <a:ext cx="3505200" cy="1600200"/>
          </a:xfrm>
          <a:prstGeom prst="rect">
            <a:avLst/>
          </a:prstGeom>
          <a:noFill/>
          <a:ln w="9525">
            <a:noFill/>
            <a:miter lim="800000"/>
            <a:headEnd/>
            <a:tailEnd/>
          </a:ln>
        </p:spPr>
      </p:pic>
      <p:pic>
        <p:nvPicPr>
          <p:cNvPr id="10" name="Picture 9" descr="http://upload.wikimedia.org/wikipedia/commons/a/a1/White-footed_Mouse,_Quetico.jpg"/>
          <p:cNvPicPr/>
          <p:nvPr/>
        </p:nvPicPr>
        <p:blipFill>
          <a:blip r:embed="rId5" cstate="print"/>
          <a:srcRect l="8333" t="5944" r="27778" b="28671"/>
          <a:stretch>
            <a:fillRect/>
          </a:stretch>
        </p:blipFill>
        <p:spPr bwMode="auto">
          <a:xfrm>
            <a:off x="4953000" y="4876800"/>
            <a:ext cx="22860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4343400" cy="6019800"/>
          </a:xfrm>
        </p:spPr>
        <p:txBody>
          <a:bodyPr>
            <a:normAutofit fontScale="25000" lnSpcReduction="20000"/>
          </a:bodyPr>
          <a:lstStyle/>
          <a:p>
            <a:pPr>
              <a:buNone/>
            </a:pPr>
            <a:r>
              <a:rPr lang="en-US" sz="7200" u="sng" dirty="0" smtClean="0"/>
              <a:t>Birds</a:t>
            </a:r>
          </a:p>
          <a:p>
            <a:pPr>
              <a:buNone/>
            </a:pPr>
            <a:endParaRPr lang="en-US" sz="4000" u="sng" dirty="0"/>
          </a:p>
          <a:p>
            <a:r>
              <a:rPr lang="en-US" sz="7200" dirty="0" smtClean="0"/>
              <a:t>Red-winged blackbirds </a:t>
            </a:r>
            <a:r>
              <a:rPr lang="en-US" sz="7200" i="1" dirty="0"/>
              <a:t>(</a:t>
            </a:r>
            <a:r>
              <a:rPr lang="en-US" sz="7200" i="1" dirty="0" err="1"/>
              <a:t>Agelaius</a:t>
            </a:r>
            <a:r>
              <a:rPr lang="en-US" sz="7200" i="1" dirty="0"/>
              <a:t> </a:t>
            </a:r>
            <a:r>
              <a:rPr lang="en-US" sz="7200" i="1" dirty="0" err="1"/>
              <a:t>phoeniceus</a:t>
            </a:r>
            <a:r>
              <a:rPr lang="en-US" sz="7200" i="1" dirty="0"/>
              <a:t>)</a:t>
            </a:r>
            <a:r>
              <a:rPr lang="en-US" sz="7200" dirty="0"/>
              <a:t> have thick bodies</a:t>
            </a:r>
            <a:r>
              <a:rPr lang="en-US" sz="7200" dirty="0" smtClean="0"/>
              <a:t>, </a:t>
            </a:r>
            <a:r>
              <a:rPr lang="en-US" sz="7200" dirty="0"/>
              <a:t>cone-shaped </a:t>
            </a:r>
            <a:r>
              <a:rPr lang="en-US" sz="7200" dirty="0" smtClean="0"/>
              <a:t>bills, </a:t>
            </a:r>
            <a:r>
              <a:rPr lang="en-US" sz="7200" dirty="0"/>
              <a:t>and a </a:t>
            </a:r>
            <a:r>
              <a:rPr lang="en-US" sz="7200" dirty="0" smtClean="0"/>
              <a:t>medium-sized </a:t>
            </a:r>
            <a:r>
              <a:rPr lang="en-US" sz="7200" dirty="0"/>
              <a:t>tail. They </a:t>
            </a:r>
            <a:r>
              <a:rPr lang="en-US" sz="7200" dirty="0" smtClean="0"/>
              <a:t>have </a:t>
            </a:r>
            <a:r>
              <a:rPr lang="en-US" sz="7200" dirty="0"/>
              <a:t>glossy black feathers, </a:t>
            </a:r>
            <a:r>
              <a:rPr lang="en-US" sz="7200" dirty="0" smtClean="0"/>
              <a:t>with red </a:t>
            </a:r>
            <a:r>
              <a:rPr lang="en-US" sz="7200" dirty="0"/>
              <a:t>and yellow shoulder </a:t>
            </a:r>
            <a:r>
              <a:rPr lang="en-US" sz="7200" dirty="0" smtClean="0"/>
              <a:t>patches.</a:t>
            </a:r>
            <a:r>
              <a:rPr lang="en-US" sz="8000" dirty="0" smtClean="0"/>
              <a:t>  </a:t>
            </a:r>
            <a:r>
              <a:rPr lang="en-US" sz="4400" dirty="0"/>
              <a:t>*Photo courtesy of Alan Wells</a:t>
            </a:r>
            <a:r>
              <a:rPr lang="en-US" sz="4400" dirty="0" smtClean="0"/>
              <a:t>.</a:t>
            </a:r>
            <a:endParaRPr lang="en-US" sz="8000" dirty="0" smtClean="0"/>
          </a:p>
          <a:p>
            <a:endParaRPr lang="en-US" sz="8000" dirty="0" smtClean="0"/>
          </a:p>
          <a:p>
            <a:endParaRPr lang="en-US" sz="8000" dirty="0"/>
          </a:p>
          <a:p>
            <a:r>
              <a:rPr lang="en-US" sz="7200" dirty="0"/>
              <a:t>Marsh </a:t>
            </a:r>
            <a:r>
              <a:rPr lang="en-US" sz="7200" dirty="0" smtClean="0"/>
              <a:t>wrens </a:t>
            </a:r>
            <a:r>
              <a:rPr lang="en-US" sz="7200" dirty="0"/>
              <a:t>(</a:t>
            </a:r>
            <a:r>
              <a:rPr lang="en-US" sz="7200" i="1" dirty="0" err="1"/>
              <a:t>Cistothorus</a:t>
            </a:r>
            <a:r>
              <a:rPr lang="en-US" sz="7200" i="1" dirty="0"/>
              <a:t> </a:t>
            </a:r>
            <a:r>
              <a:rPr lang="en-US" sz="7200" i="1" dirty="0" err="1"/>
              <a:t>palustris</a:t>
            </a:r>
            <a:r>
              <a:rPr lang="en-US" sz="7200" dirty="0"/>
              <a:t>) have small </a:t>
            </a:r>
            <a:r>
              <a:rPr lang="en-US" sz="7200" dirty="0" smtClean="0"/>
              <a:t>bodies and </a:t>
            </a:r>
            <a:r>
              <a:rPr lang="en-US" sz="7200" dirty="0"/>
              <a:t>a thin </a:t>
            </a:r>
            <a:r>
              <a:rPr lang="en-US" sz="7200" dirty="0" smtClean="0"/>
              <a:t>bill.  They have brown feathers on their back, whitish bellies, a dark “cap” with a matching ‘</a:t>
            </a:r>
            <a:r>
              <a:rPr lang="en-US" sz="7200" dirty="0" err="1" smtClean="0"/>
              <a:t>eyeline</a:t>
            </a:r>
            <a:r>
              <a:rPr lang="en-US" sz="7200" dirty="0" smtClean="0"/>
              <a:t>,’ and whitish ‘eyebrow’. </a:t>
            </a:r>
            <a:r>
              <a:rPr lang="en-US" sz="4400" dirty="0" smtClean="0"/>
              <a:t>*</a:t>
            </a:r>
            <a:r>
              <a:rPr lang="en-US" sz="4400" dirty="0"/>
              <a:t>Photo courtesy of Alan Wells</a:t>
            </a:r>
            <a:r>
              <a:rPr lang="en-US" sz="4400" dirty="0" smtClean="0"/>
              <a:t>.</a:t>
            </a:r>
            <a:endParaRPr lang="en-US" sz="8000" dirty="0" smtClean="0"/>
          </a:p>
          <a:p>
            <a:endParaRPr lang="en-US" sz="8000" dirty="0" smtClean="0"/>
          </a:p>
          <a:p>
            <a:endParaRPr lang="en-US" sz="8000" dirty="0" smtClean="0"/>
          </a:p>
          <a:p>
            <a:endParaRPr lang="en-US" sz="8000" dirty="0" smtClean="0"/>
          </a:p>
          <a:p>
            <a:r>
              <a:rPr lang="en-US" sz="7200" dirty="0" smtClean="0"/>
              <a:t>Yellow Warbler </a:t>
            </a:r>
            <a:r>
              <a:rPr lang="en-US" sz="7200" i="1" dirty="0" smtClean="0"/>
              <a:t>(</a:t>
            </a:r>
            <a:r>
              <a:rPr lang="en-US" sz="7200" i="1" dirty="0" err="1" smtClean="0"/>
              <a:t>Setophaga</a:t>
            </a:r>
            <a:r>
              <a:rPr lang="en-US" sz="7200" i="1" dirty="0" smtClean="0"/>
              <a:t> </a:t>
            </a:r>
            <a:r>
              <a:rPr lang="en-US" sz="7200" i="1" dirty="0" err="1" smtClean="0"/>
              <a:t>petechia</a:t>
            </a:r>
            <a:r>
              <a:rPr lang="en-US" sz="7200" i="1" dirty="0" smtClean="0"/>
              <a:t>) </a:t>
            </a:r>
            <a:r>
              <a:rPr lang="en-US" sz="7200" dirty="0" smtClean="0"/>
              <a:t>is a small songbird species with bright yellow feathers,  a round head and a thin, black bill. </a:t>
            </a:r>
            <a:r>
              <a:rPr lang="en-US" sz="4400" dirty="0" smtClean="0"/>
              <a:t>*Photo courtesy of Alan Wells. </a:t>
            </a:r>
            <a:endParaRPr lang="en-US" sz="6400" dirty="0" smtClean="0"/>
          </a:p>
          <a:p>
            <a:endParaRPr lang="en-US" sz="6400" i="1" dirty="0" smtClean="0"/>
          </a:p>
          <a:p>
            <a:endParaRPr lang="en-US" i="1" dirty="0" smtClean="0"/>
          </a:p>
          <a:p>
            <a:endParaRPr lang="en-US" i="1" dirty="0" smtClean="0"/>
          </a:p>
          <a:p>
            <a:endParaRPr lang="en-US" i="1" dirty="0" smtClean="0"/>
          </a:p>
          <a:p>
            <a:endParaRPr lang="en-US" dirty="0" smtClean="0"/>
          </a:p>
          <a:p>
            <a:endParaRPr lang="en-US" dirty="0" smtClean="0"/>
          </a:p>
          <a:p>
            <a:endParaRPr lang="en-US" dirty="0" smtClean="0"/>
          </a:p>
          <a:p>
            <a:pPr>
              <a:buNone/>
            </a:pPr>
            <a:endParaRPr lang="en-US" dirty="0"/>
          </a:p>
          <a:p>
            <a:endParaRPr lang="en-US" dirty="0"/>
          </a:p>
        </p:txBody>
      </p:sp>
      <p:pic>
        <p:nvPicPr>
          <p:cNvPr id="16" name="Picture 15" descr="IMG_0049 copy"/>
          <p:cNvPicPr/>
          <p:nvPr/>
        </p:nvPicPr>
        <p:blipFill>
          <a:blip r:embed="rId2" cstate="print"/>
          <a:srcRect/>
          <a:stretch>
            <a:fillRect/>
          </a:stretch>
        </p:blipFill>
        <p:spPr bwMode="auto">
          <a:xfrm>
            <a:off x="4876800" y="228600"/>
            <a:ext cx="3276600" cy="1981200"/>
          </a:xfrm>
          <a:prstGeom prst="rect">
            <a:avLst/>
          </a:prstGeom>
          <a:noFill/>
        </p:spPr>
      </p:pic>
      <p:pic>
        <p:nvPicPr>
          <p:cNvPr id="17" name="Picture 16" descr="IMG_5271b copy"/>
          <p:cNvPicPr/>
          <p:nvPr/>
        </p:nvPicPr>
        <p:blipFill>
          <a:blip r:embed="rId3" cstate="print"/>
          <a:srcRect/>
          <a:stretch>
            <a:fillRect/>
          </a:stretch>
        </p:blipFill>
        <p:spPr bwMode="auto">
          <a:xfrm>
            <a:off x="4876800" y="2362200"/>
            <a:ext cx="3276600" cy="2057400"/>
          </a:xfrm>
          <a:prstGeom prst="rect">
            <a:avLst/>
          </a:prstGeom>
          <a:noFill/>
        </p:spPr>
      </p:pic>
      <p:pic>
        <p:nvPicPr>
          <p:cNvPr id="18" name="Picture 17" descr="IMG_4933 copy"/>
          <p:cNvPicPr/>
          <p:nvPr/>
        </p:nvPicPr>
        <p:blipFill>
          <a:blip r:embed="rId4" cstate="print"/>
          <a:srcRect/>
          <a:stretch>
            <a:fillRect/>
          </a:stretch>
        </p:blipFill>
        <p:spPr bwMode="auto">
          <a:xfrm>
            <a:off x="4876800" y="4572000"/>
            <a:ext cx="3276600" cy="2133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4572000" cy="6096000"/>
          </a:xfrm>
        </p:spPr>
        <p:txBody>
          <a:bodyPr>
            <a:normAutofit lnSpcReduction="10000"/>
          </a:bodyPr>
          <a:lstStyle/>
          <a:p>
            <a:r>
              <a:rPr lang="en-US" sz="1800" dirty="0" smtClean="0"/>
              <a:t>Wood duck </a:t>
            </a:r>
            <a:r>
              <a:rPr lang="en-US" sz="1800" i="1" dirty="0" smtClean="0"/>
              <a:t>(Aix </a:t>
            </a:r>
            <a:r>
              <a:rPr lang="en-US" sz="1800" i="1" dirty="0" err="1" smtClean="0"/>
              <a:t>sponsa</a:t>
            </a:r>
            <a:r>
              <a:rPr lang="en-US" sz="1800" i="1" dirty="0" smtClean="0"/>
              <a:t>) </a:t>
            </a:r>
            <a:r>
              <a:rPr lang="en-US" sz="1800" dirty="0" smtClean="0"/>
              <a:t>are medium-sized, colorful birds with a feathered head crest. Wood duck have a rectangular-shaped tails, white colored stomachs and white stripes on the wings. Males are much more brightly colored than females. </a:t>
            </a:r>
            <a:r>
              <a:rPr lang="en-US" sz="1100" dirty="0" smtClean="0"/>
              <a:t>*Photo courtesy of Alan Wells.</a:t>
            </a:r>
            <a:endParaRPr lang="en-US" sz="2000" dirty="0" smtClean="0"/>
          </a:p>
          <a:p>
            <a:pPr>
              <a:buNone/>
            </a:pPr>
            <a:endParaRPr lang="en-US" sz="2000" dirty="0" smtClean="0"/>
          </a:p>
          <a:p>
            <a:pPr>
              <a:buNone/>
            </a:pPr>
            <a:endParaRPr lang="en-US" sz="2000" dirty="0" smtClean="0"/>
          </a:p>
          <a:p>
            <a:r>
              <a:rPr lang="en-US" sz="1800" dirty="0" smtClean="0"/>
              <a:t>Gray Catbird (</a:t>
            </a:r>
            <a:r>
              <a:rPr lang="en-US" sz="1800" i="1" dirty="0" err="1" smtClean="0"/>
              <a:t>Dumetella</a:t>
            </a:r>
            <a:r>
              <a:rPr lang="en-US" sz="1800" i="1" dirty="0" smtClean="0"/>
              <a:t> </a:t>
            </a:r>
            <a:r>
              <a:rPr lang="en-US" sz="1800" i="1" dirty="0" err="1" smtClean="0"/>
              <a:t>carolinensis</a:t>
            </a:r>
            <a:r>
              <a:rPr lang="en-US" sz="1800" dirty="0" smtClean="0"/>
              <a:t>) is a medium-sized bird with a dark gray body, black cap on its head, and a dark tail with a reddish patch beneath (its ‘</a:t>
            </a:r>
            <a:r>
              <a:rPr lang="en-US" sz="1800" dirty="0" err="1" smtClean="0"/>
              <a:t>undertail</a:t>
            </a:r>
            <a:r>
              <a:rPr lang="en-US" sz="1800" dirty="0" smtClean="0"/>
              <a:t> coverts’). </a:t>
            </a:r>
            <a:r>
              <a:rPr lang="en-US" sz="1100" dirty="0" smtClean="0"/>
              <a:t>*Photo courtesy of Alan Wells. </a:t>
            </a:r>
            <a:endParaRPr lang="en-US" sz="2000" dirty="0" smtClean="0"/>
          </a:p>
          <a:p>
            <a:endParaRPr lang="en-US" sz="2000" dirty="0" smtClean="0"/>
          </a:p>
          <a:p>
            <a:endParaRPr lang="en-US" sz="2000" dirty="0" smtClean="0"/>
          </a:p>
          <a:p>
            <a:pPr>
              <a:buNone/>
            </a:pPr>
            <a:endParaRPr lang="en-US" sz="2000" dirty="0" smtClean="0"/>
          </a:p>
          <a:p>
            <a:r>
              <a:rPr lang="en-US" sz="1800" dirty="0" smtClean="0"/>
              <a:t>Least Bittern (</a:t>
            </a:r>
            <a:r>
              <a:rPr lang="en-US" sz="1800" i="1" dirty="0" err="1" smtClean="0"/>
              <a:t>Ixobrychus</a:t>
            </a:r>
            <a:r>
              <a:rPr lang="en-US" sz="1800" i="1" dirty="0" smtClean="0"/>
              <a:t> </a:t>
            </a:r>
            <a:r>
              <a:rPr lang="en-US" sz="1800" i="1" dirty="0" err="1" smtClean="0"/>
              <a:t>exilis</a:t>
            </a:r>
            <a:r>
              <a:rPr lang="en-US" sz="1800" dirty="0" smtClean="0"/>
              <a:t>) has a long neck and bill. It has black feathers on the back, and orange feathers on the neck.</a:t>
            </a:r>
            <a:r>
              <a:rPr lang="en-US" sz="2000" dirty="0" smtClean="0"/>
              <a:t> </a:t>
            </a:r>
            <a:r>
              <a:rPr lang="en-US" sz="1100" dirty="0" smtClean="0"/>
              <a:t>*Photo courtesy of Alan Wells.</a:t>
            </a:r>
          </a:p>
        </p:txBody>
      </p:sp>
      <p:pic>
        <p:nvPicPr>
          <p:cNvPr id="4" name="Picture 3" descr="IMG_3031 copy"/>
          <p:cNvPicPr/>
          <p:nvPr/>
        </p:nvPicPr>
        <p:blipFill>
          <a:blip r:embed="rId2" cstate="print"/>
          <a:srcRect/>
          <a:stretch>
            <a:fillRect/>
          </a:stretch>
        </p:blipFill>
        <p:spPr bwMode="auto">
          <a:xfrm>
            <a:off x="5257800" y="0"/>
            <a:ext cx="2590800" cy="2057400"/>
          </a:xfrm>
          <a:prstGeom prst="rect">
            <a:avLst/>
          </a:prstGeom>
          <a:noFill/>
        </p:spPr>
      </p:pic>
      <p:pic>
        <p:nvPicPr>
          <p:cNvPr id="5" name="Picture 4" descr="IMG_5528 copy"/>
          <p:cNvPicPr/>
          <p:nvPr/>
        </p:nvPicPr>
        <p:blipFill>
          <a:blip r:embed="rId3" cstate="print"/>
          <a:srcRect l="13514"/>
          <a:stretch>
            <a:fillRect/>
          </a:stretch>
        </p:blipFill>
        <p:spPr bwMode="auto">
          <a:xfrm>
            <a:off x="5257800" y="2133600"/>
            <a:ext cx="2590800" cy="2057400"/>
          </a:xfrm>
          <a:prstGeom prst="rect">
            <a:avLst/>
          </a:prstGeom>
          <a:noFill/>
        </p:spPr>
      </p:pic>
      <p:pic>
        <p:nvPicPr>
          <p:cNvPr id="6" name="Picture 5" descr="IMG_6143 copy"/>
          <p:cNvPicPr/>
          <p:nvPr/>
        </p:nvPicPr>
        <p:blipFill>
          <a:blip r:embed="rId4" cstate="print"/>
          <a:srcRect l="27344" t="6061" r="9302" b="21212"/>
          <a:stretch>
            <a:fillRect/>
          </a:stretch>
        </p:blipFill>
        <p:spPr bwMode="auto">
          <a:xfrm>
            <a:off x="5334000" y="4267200"/>
            <a:ext cx="2514600" cy="25908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7798</TotalTime>
  <Words>1371</Words>
  <Application>Microsoft Office PowerPoint</Application>
  <PresentationFormat>On-screen Show (4:3)</PresentationFormat>
  <Paragraphs>128</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Freshwater Tidal Marsh Field Guide</vt:lpstr>
      <vt:lpstr>Plants</vt:lpstr>
      <vt:lpstr>Slide 3</vt:lpstr>
      <vt:lpstr>Slide 4</vt:lpstr>
      <vt:lpstr>Slide 5</vt:lpstr>
      <vt:lpstr>Slide 6</vt:lpstr>
      <vt:lpstr>Animals</vt:lpstr>
      <vt:lpstr>Slide 8</vt:lpstr>
      <vt:lpstr>Slide 9</vt:lpstr>
      <vt:lpstr>Slide 10</vt:lpstr>
      <vt:lpstr>Slide 11</vt:lpstr>
      <vt:lpstr>Slide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Freshwater Tidal Marsh Field Guide</dc:title>
  <dc:creator>harrandb</dc:creator>
  <cp:lastModifiedBy>harrisc</cp:lastModifiedBy>
  <cp:revision>255</cp:revision>
  <dcterms:created xsi:type="dcterms:W3CDTF">2014-01-29T19:33:30Z</dcterms:created>
  <dcterms:modified xsi:type="dcterms:W3CDTF">2014-11-18T20:31:23Z</dcterms:modified>
</cp:coreProperties>
</file>