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42D66-9E2E-4B32-BEED-ACB856B0521C}" v="2" dt="2021-06-14T15:19:08.9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p:cViewPr varScale="1">
        <p:scale>
          <a:sx n="106" d="100"/>
          <a:sy n="106" d="100"/>
        </p:scale>
        <p:origin x="180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BA9FF7C-40A3-43ED-BC53-52D2C8CA90E6}" type="datetimeFigureOut">
              <a:rPr lang="en-US"/>
              <a:t>6/14/21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C9E6E48-F03E-4030-BE06-9887960C426A}" type="slidenum">
              <a:rPr lang="en-US"/>
              <a:t>‹#›</a:t>
            </a:fld>
            <a:endParaRPr lang="en-US"/>
          </a:p>
        </p:txBody>
      </p:sp>
    </p:spTree>
    <p:extLst>
      <p:ext uri="{BB962C8B-B14F-4D97-AF65-F5344CB8AC3E}">
        <p14:creationId xmlns:p14="http://schemas.microsoft.com/office/powerpoint/2010/main" val="198131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2013-06-25 11:18:20</a:t>
            </a:r>
          </a:p>
          <a:p>
            <a:r>
              <a:t>--------------------------------------------</a:t>
            </a:r>
          </a:p>
          <a:p>
            <a:r>
              <a:t>And as it continues further south,                                              the surroundings become more  developed…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2013-06-25 11:18:21</a:t>
            </a:r>
          </a:p>
          <a:p>
            <a:r>
              <a:t>--------------------------------------------</a:t>
            </a:r>
          </a:p>
          <a:p>
            <a:r>
              <a:t>…until the river reaches its most  urban portion and its last stop – the  Atlantic Ocean.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2013-06-25 11:18:21</a:t>
            </a:r>
          </a:p>
          <a:p>
            <a:r>
              <a:t>--------------------------------------------</a:t>
            </a:r>
          </a:p>
          <a:p>
            <a:r>
              <a:t>Background image used with  permission from Jeff Anzevino. Inset  boat/lighthouse used with  permission from Cornelia Harris.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2013-06-25 11:18:22</a:t>
            </a:r>
          </a:p>
          <a:p>
            <a:r>
              <a:t>--------------------------------------------</a:t>
            </a:r>
          </a:p>
          <a:p>
            <a:r>
              <a:t>Image owned by and used with  permission from Scenic Hudson.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2013-06-25 11:18:23</a:t>
            </a:r>
          </a:p>
          <a:p>
            <a:r>
              <a:t>--------------------------------------------</a:t>
            </a:r>
          </a:p>
          <a:p>
            <a:r>
              <a:t>Image credits: Bald eagle (Cornelia  Harris); American goldfinch,  wood duck, least bittern (Alan W.  Wells); Bosmina, phytoplankton  (Stuart Findlay); Beaver (Steve  Hersey, Flickr CC); Atlantic  sturgeon (unknown; public  domain)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2013-06-25 11:18:23</a:t>
            </a:r>
          </a:p>
          <a:p>
            <a:r>
              <a:t>--------------------------------------------</a:t>
            </a:r>
          </a:p>
          <a:p>
            <a:r>
              <a:t>Remind students that the real world  works as a food web, but a  pyramid can be a helpful when  beginning to think about what  eats what and why. Images from  Cary Institute (Background,  invertebrates &amp; producers) &amp; the  NYSDEC (vertebrates).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2013-06-25 11:18:23</a:t>
            </a:r>
          </a:p>
          <a:p>
            <a:r>
              <a:t>--------------------------------------------</a:t>
            </a:r>
          </a:p>
          <a:p>
            <a:r>
              <a:t>The Hudson River is important  habitat for diadromous (di= two,  dromous= direction) fish, which  migrate between fresh and  marine waters. Anadromous fish,  like Atlantic sturgeon and  blueback herring, spend most of  their lives in salt water and come  back to freshwater to spawn.  Catadromous fish, like the  American eel, spawn in salt  water, then spend most of their  lives growing up in fresh water.  Images by NYSDEC.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2013-06-25 11:18:17</a:t>
            </a:r>
          </a:p>
          <a:p>
            <a:r>
              <a:t>--------------------------------------------</a:t>
            </a:r>
          </a:p>
          <a:p>
            <a:r>
              <a:t>An estuary is the word we use to  describe the place where salt water  meets fresh. The freshwater of  the Hudson empties into the  salty Atlantic Ocean. Due to the  topography of the region and  tidal action, the estuarine portion  of the river is not limited to the  lowest reaches of the river. All of  the lower Hudson is considered  to be estuarine, with the ‘salt  front’ (the leading edge of ocean  water entering the estuary)  reaching to Beacon or even  Poughkeepsie in late summer of  dry years.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2013-06-25 11:18:17</a:t>
            </a:r>
          </a:p>
          <a:p>
            <a:r>
              <a:t>--------------------------------------------</a:t>
            </a:r>
          </a:p>
          <a:p>
            <a:r>
              <a:t>The Hudson is tidal all the way up  to the Troy dam. Images: Map  (Google Satellite); Peekskill  tides (Cary Institute).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2013-06-25 11:18:18</a:t>
            </a:r>
          </a:p>
          <a:p>
            <a:r>
              <a:t>--------------------------------------------</a:t>
            </a:r>
          </a:p>
          <a:p>
            <a:r>
              <a:t>You will often hear people talking  about different parts of the River: the  upper Hudson, which runs from  Mt. Marcy to Troy, the Mohawk,  which runs from Rome to Troy,  and the lower Hudson, from Troy  to New York Bay. These refer to  the three main sub-basins of the  Hudson River watershed. Ask:  In which sub-basin do we live?  Or, if you do no live within the  watershed, which sub-basin is  closest? Have a student point out  your location on the inset river  map, the watershed map, and  the NY State map.</a:t>
            </a:r>
          </a:p>
          <a:p>
            <a:r>
              <a:t>Image from USGS.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2013-06-25 11:18:18</a:t>
            </a:r>
          </a:p>
          <a:p>
            <a:r>
              <a:t>--------------------------------------------</a:t>
            </a:r>
          </a:p>
          <a:p>
            <a:r>
              <a:t>In the Adirondacks, the river is  surrounded by forest and metamorphic  rocks, making the water clear  and cold.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2013-06-25 11:18:19</a:t>
            </a:r>
          </a:p>
          <a:p>
            <a:r>
              <a:t>--------------------------------------------</a:t>
            </a:r>
          </a:p>
          <a:p>
            <a:r>
              <a:t>The Federal Dam at Troy halts the                                          tidal action of the river. The  ‘estuary’ starts here and  continues to the harbor in New  York City.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2013-06-25 11:18:19</a:t>
            </a:r>
          </a:p>
          <a:p>
            <a:r>
              <a:t>--------------------------------------------</a:t>
            </a:r>
          </a:p>
          <a:p>
            <a:r>
              <a:t>As you move into the lowlands, the  river becomes wider and deeper.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6650" y="156305"/>
            <a:ext cx="8892540" cy="574040"/>
          </a:xfrm>
          <a:prstGeom prst="rect">
            <a:avLst/>
          </a:prstGeom>
        </p:spPr>
        <p:txBody>
          <a:bodyPr wrap="square" lIns="0" tIns="0" rIns="0" bIns="0">
            <a:spAutoFit/>
          </a:bodyPr>
          <a:lstStyle>
            <a:lvl1pPr>
              <a:defRPr sz="36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650" y="156305"/>
            <a:ext cx="8892540" cy="574040"/>
          </a:xfrm>
          <a:prstGeom prst="rect">
            <a:avLst/>
          </a:prstGeom>
        </p:spPr>
        <p:txBody>
          <a:bodyPr wrap="square" lIns="0" tIns="0" rIns="0" bIns="0">
            <a:spAutoFit/>
          </a:bodyPr>
          <a:lstStyle>
            <a:lvl1pPr>
              <a:defRPr sz="3600" b="1" i="0">
                <a:solidFill>
                  <a:schemeClr val="tx1"/>
                </a:solidFill>
                <a:latin typeface="Calibri"/>
                <a:cs typeface="Calibri"/>
              </a:defRPr>
            </a:lvl1pPr>
          </a:lstStyle>
          <a:p>
            <a:endParaRPr/>
          </a:p>
        </p:txBody>
      </p:sp>
      <p:sp>
        <p:nvSpPr>
          <p:cNvPr id="3" name="Holder 3"/>
          <p:cNvSpPr>
            <a:spLocks noGrp="1"/>
          </p:cNvSpPr>
          <p:nvPr>
            <p:ph type="body" idx="1"/>
          </p:nvPr>
        </p:nvSpPr>
        <p:spPr>
          <a:xfrm>
            <a:off x="78739" y="1558544"/>
            <a:ext cx="8986520" cy="44519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6/14/21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5.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10" Type="http://schemas.openxmlformats.org/officeDocument/2006/relationships/image" Target="../media/image31.png"/><Relationship Id="rId4" Type="http://schemas.openxmlformats.org/officeDocument/2006/relationships/image" Target="../media/image25.jpg"/><Relationship Id="rId9" Type="http://schemas.openxmlformats.org/officeDocument/2006/relationships/image" Target="../media/image30.jpg"/></Relationships>
</file>

<file path=ppt/slides/_rels/slide15.xml.rels><?xml version="1.0" encoding="UTF-8" standalone="yes"?>
<Relationships xmlns="http://schemas.openxmlformats.org/package/2006/relationships"><Relationship Id="rId8" Type="http://schemas.openxmlformats.org/officeDocument/2006/relationships/image" Target="../media/image37.jpg"/><Relationship Id="rId13" Type="http://schemas.openxmlformats.org/officeDocument/2006/relationships/image" Target="../media/image42.jpg"/><Relationship Id="rId18" Type="http://schemas.openxmlformats.org/officeDocument/2006/relationships/image" Target="../media/image47.jpg"/><Relationship Id="rId3" Type="http://schemas.openxmlformats.org/officeDocument/2006/relationships/image" Target="../media/image32.jpg"/><Relationship Id="rId7" Type="http://schemas.openxmlformats.org/officeDocument/2006/relationships/image" Target="../media/image36.jpg"/><Relationship Id="rId12" Type="http://schemas.openxmlformats.org/officeDocument/2006/relationships/image" Target="../media/image41.jpg"/><Relationship Id="rId17" Type="http://schemas.openxmlformats.org/officeDocument/2006/relationships/image" Target="../media/image46.jpg"/><Relationship Id="rId2" Type="http://schemas.openxmlformats.org/officeDocument/2006/relationships/notesSlide" Target="../notesSlides/notesSlide15.xml"/><Relationship Id="rId16"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5" Type="http://schemas.openxmlformats.org/officeDocument/2006/relationships/image" Target="../media/image4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 Id="rId14" Type="http://schemas.openxmlformats.org/officeDocument/2006/relationships/image" Target="../media/image43.jpg"/></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222" y="1337563"/>
            <a:ext cx="3932554" cy="1367790"/>
          </a:xfrm>
          <a:prstGeom prst="rect">
            <a:avLst/>
          </a:prstGeom>
        </p:spPr>
        <p:txBody>
          <a:bodyPr vert="horz" wrap="square" lIns="0" tIns="13335" rIns="0" bIns="0" rtlCol="0">
            <a:spAutoFit/>
          </a:bodyPr>
          <a:lstStyle/>
          <a:p>
            <a:pPr marL="12700" marR="5080" indent="358140">
              <a:lnSpc>
                <a:spcPct val="100000"/>
              </a:lnSpc>
              <a:spcBef>
                <a:spcPts val="105"/>
              </a:spcBef>
            </a:pPr>
            <a:r>
              <a:rPr sz="4400" b="0" spc="-5" dirty="0">
                <a:latin typeface="Calibri"/>
                <a:cs typeface="Calibri"/>
              </a:rPr>
              <a:t>Journey </a:t>
            </a:r>
            <a:r>
              <a:rPr sz="4400" b="0" spc="-10" dirty="0">
                <a:latin typeface="Calibri"/>
                <a:cs typeface="Calibri"/>
              </a:rPr>
              <a:t>down </a:t>
            </a:r>
            <a:r>
              <a:rPr sz="4400" b="0" spc="-5" dirty="0">
                <a:latin typeface="Calibri"/>
                <a:cs typeface="Calibri"/>
              </a:rPr>
              <a:t> </a:t>
            </a:r>
            <a:r>
              <a:rPr sz="4400" b="0" dirty="0">
                <a:latin typeface="Calibri"/>
                <a:cs typeface="Calibri"/>
              </a:rPr>
              <a:t>the</a:t>
            </a:r>
            <a:r>
              <a:rPr sz="4400" b="0" spc="-60" dirty="0">
                <a:latin typeface="Calibri"/>
                <a:cs typeface="Calibri"/>
              </a:rPr>
              <a:t> </a:t>
            </a:r>
            <a:r>
              <a:rPr sz="4400" b="0" dirty="0">
                <a:latin typeface="Calibri"/>
                <a:cs typeface="Calibri"/>
              </a:rPr>
              <a:t>Hudson</a:t>
            </a:r>
            <a:r>
              <a:rPr sz="4400" b="0" spc="-60" dirty="0">
                <a:latin typeface="Calibri"/>
                <a:cs typeface="Calibri"/>
              </a:rPr>
              <a:t> </a:t>
            </a:r>
            <a:r>
              <a:rPr sz="4400" b="0" spc="-10" dirty="0">
                <a:latin typeface="Calibri"/>
                <a:cs typeface="Calibri"/>
              </a:rPr>
              <a:t>River</a:t>
            </a:r>
            <a:endParaRPr sz="4400">
              <a:latin typeface="Calibri"/>
              <a:cs typeface="Calibri"/>
            </a:endParaRPr>
          </a:p>
        </p:txBody>
      </p:sp>
      <p:pic>
        <p:nvPicPr>
          <p:cNvPr id="3" name="object 3"/>
          <p:cNvPicPr/>
          <p:nvPr/>
        </p:nvPicPr>
        <p:blipFill>
          <a:blip r:embed="rId3" cstate="print"/>
          <a:stretch>
            <a:fillRect/>
          </a:stretch>
        </p:blipFill>
        <p:spPr>
          <a:xfrm>
            <a:off x="4154582" y="38"/>
            <a:ext cx="4989391" cy="6857961"/>
          </a:xfrm>
          <a:prstGeom prst="rect">
            <a:avLst/>
          </a:prstGeom>
        </p:spPr>
      </p:pic>
      <p:sp>
        <p:nvSpPr>
          <p:cNvPr id="4" name="object 4"/>
          <p:cNvSpPr txBox="1"/>
          <p:nvPr/>
        </p:nvSpPr>
        <p:spPr>
          <a:xfrm>
            <a:off x="7774940" y="6515036"/>
            <a:ext cx="133921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Kara</a:t>
            </a:r>
            <a:r>
              <a:rPr sz="1800" spc="-65" dirty="0">
                <a:latin typeface="Arial"/>
                <a:cs typeface="Arial"/>
              </a:rPr>
              <a:t> </a:t>
            </a:r>
            <a:r>
              <a:rPr sz="1800" spc="-15" dirty="0">
                <a:latin typeface="Arial"/>
                <a:cs typeface="Arial"/>
              </a:rPr>
              <a:t>Goodwi</a:t>
            </a:r>
            <a:endParaRPr sz="1800">
              <a:latin typeface="Arial"/>
              <a:cs typeface="Arial"/>
            </a:endParaRPr>
          </a:p>
        </p:txBody>
      </p:sp>
      <p:pic>
        <p:nvPicPr>
          <p:cNvPr id="5" name="Picture 5">
            <a:extLst>
              <a:ext uri="{FF2B5EF4-FFF2-40B4-BE49-F238E27FC236}">
                <a16:creationId xmlns:a16="http://schemas.microsoft.com/office/drawing/2014/main" id="{05671501-C8B1-4D39-8164-C2C665E7841E}"/>
              </a:ext>
            </a:extLst>
          </p:cNvPr>
          <p:cNvPicPr>
            <a:picLocks noChangeAspect="1"/>
          </p:cNvPicPr>
          <p:nvPr/>
        </p:nvPicPr>
        <p:blipFill>
          <a:blip r:embed="rId4"/>
          <a:stretch>
            <a:fillRect/>
          </a:stretch>
        </p:blipFill>
        <p:spPr>
          <a:xfrm>
            <a:off x="169606" y="166073"/>
            <a:ext cx="5943600" cy="3905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How</a:t>
            </a:r>
            <a:r>
              <a:rPr spc="5" dirty="0"/>
              <a:t> </a:t>
            </a:r>
            <a:r>
              <a:rPr spc="-5" dirty="0"/>
              <a:t>does</a:t>
            </a:r>
            <a:r>
              <a:rPr spc="15" dirty="0"/>
              <a:t> </a:t>
            </a:r>
            <a:r>
              <a:rPr dirty="0"/>
              <a:t>the </a:t>
            </a:r>
            <a:r>
              <a:rPr spc="-5" dirty="0"/>
              <a:t>Hudson</a:t>
            </a:r>
            <a:r>
              <a:rPr spc="25" dirty="0"/>
              <a:t> </a:t>
            </a:r>
            <a:r>
              <a:rPr spc="-10" dirty="0"/>
              <a:t>change</a:t>
            </a:r>
            <a:r>
              <a:rPr spc="5" dirty="0"/>
              <a:t> </a:t>
            </a:r>
            <a:r>
              <a:rPr spc="-5" dirty="0"/>
              <a:t>along</a:t>
            </a:r>
            <a:r>
              <a:rPr spc="10" dirty="0"/>
              <a:t> </a:t>
            </a:r>
            <a:r>
              <a:rPr dirty="0"/>
              <a:t>its</a:t>
            </a:r>
            <a:r>
              <a:rPr spc="5" dirty="0"/>
              <a:t> </a:t>
            </a:r>
            <a:r>
              <a:rPr spc="-5" dirty="0"/>
              <a:t>length?</a:t>
            </a:r>
          </a:p>
        </p:txBody>
      </p:sp>
      <p:grpSp>
        <p:nvGrpSpPr>
          <p:cNvPr id="3" name="object 3"/>
          <p:cNvGrpSpPr/>
          <p:nvPr/>
        </p:nvGrpSpPr>
        <p:grpSpPr>
          <a:xfrm>
            <a:off x="0" y="1371599"/>
            <a:ext cx="9144000" cy="5486400"/>
            <a:chOff x="0" y="1371599"/>
            <a:chExt cx="9144000" cy="5486400"/>
          </a:xfrm>
        </p:grpSpPr>
        <p:pic>
          <p:nvPicPr>
            <p:cNvPr id="4" name="object 4"/>
            <p:cNvPicPr/>
            <p:nvPr/>
          </p:nvPicPr>
          <p:blipFill>
            <a:blip r:embed="rId3" cstate="print"/>
            <a:stretch>
              <a:fillRect/>
            </a:stretch>
          </p:blipFill>
          <p:spPr>
            <a:xfrm>
              <a:off x="6400800" y="1371599"/>
              <a:ext cx="2743072" cy="4811484"/>
            </a:xfrm>
            <a:prstGeom prst="rect">
              <a:avLst/>
            </a:prstGeom>
          </p:spPr>
        </p:pic>
        <p:pic>
          <p:nvPicPr>
            <p:cNvPr id="5" name="object 5"/>
            <p:cNvPicPr/>
            <p:nvPr/>
          </p:nvPicPr>
          <p:blipFill>
            <a:blip r:embed="rId4" cstate="print"/>
            <a:stretch>
              <a:fillRect/>
            </a:stretch>
          </p:blipFill>
          <p:spPr>
            <a:xfrm>
              <a:off x="0" y="1671434"/>
              <a:ext cx="4652860" cy="5186565"/>
            </a:xfrm>
            <a:prstGeom prst="rect">
              <a:avLst/>
            </a:prstGeom>
          </p:spPr>
        </p:pic>
      </p:grpSp>
      <p:sp>
        <p:nvSpPr>
          <p:cNvPr id="6" name="object 6"/>
          <p:cNvSpPr txBox="1"/>
          <p:nvPr/>
        </p:nvSpPr>
        <p:spPr>
          <a:xfrm>
            <a:off x="2288539" y="6547894"/>
            <a:ext cx="130810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EEECE1"/>
                </a:solidFill>
                <a:latin typeface="Arial"/>
                <a:cs typeface="Arial"/>
              </a:rPr>
              <a:t>Kara</a:t>
            </a:r>
            <a:r>
              <a:rPr sz="1600" spc="-60" dirty="0">
                <a:solidFill>
                  <a:srgbClr val="EEECE1"/>
                </a:solidFill>
                <a:latin typeface="Arial"/>
                <a:cs typeface="Arial"/>
              </a:rPr>
              <a:t> </a:t>
            </a:r>
            <a:r>
              <a:rPr sz="1600" spc="-10" dirty="0">
                <a:solidFill>
                  <a:srgbClr val="EEECE1"/>
                </a:solidFill>
                <a:latin typeface="Arial"/>
                <a:cs typeface="Arial"/>
              </a:rPr>
              <a:t>Goodwin</a:t>
            </a:r>
            <a:endParaRPr sz="1600">
              <a:latin typeface="Arial"/>
              <a:cs typeface="Arial"/>
            </a:endParaRPr>
          </a:p>
        </p:txBody>
      </p:sp>
      <p:grpSp>
        <p:nvGrpSpPr>
          <p:cNvPr id="7" name="object 7"/>
          <p:cNvGrpSpPr/>
          <p:nvPr/>
        </p:nvGrpSpPr>
        <p:grpSpPr>
          <a:xfrm>
            <a:off x="381000" y="914399"/>
            <a:ext cx="7864475" cy="2268220"/>
            <a:chOff x="381000" y="914399"/>
            <a:chExt cx="7864475" cy="2268220"/>
          </a:xfrm>
        </p:grpSpPr>
        <p:pic>
          <p:nvPicPr>
            <p:cNvPr id="8" name="object 8"/>
            <p:cNvPicPr/>
            <p:nvPr/>
          </p:nvPicPr>
          <p:blipFill>
            <a:blip r:embed="rId5" cstate="print"/>
            <a:stretch>
              <a:fillRect/>
            </a:stretch>
          </p:blipFill>
          <p:spPr>
            <a:xfrm>
              <a:off x="2286025" y="1523999"/>
              <a:ext cx="1306562" cy="864870"/>
            </a:xfrm>
            <a:prstGeom prst="rect">
              <a:avLst/>
            </a:prstGeom>
          </p:spPr>
        </p:pic>
        <p:sp>
          <p:nvSpPr>
            <p:cNvPr id="9" name="object 9"/>
            <p:cNvSpPr/>
            <p:nvPr/>
          </p:nvSpPr>
          <p:spPr>
            <a:xfrm>
              <a:off x="3657600" y="1600200"/>
              <a:ext cx="4587875" cy="1582420"/>
            </a:xfrm>
            <a:custGeom>
              <a:avLst/>
              <a:gdLst/>
              <a:ahLst/>
              <a:cxnLst/>
              <a:rect l="l" t="t" r="r" b="b"/>
              <a:pathLst>
                <a:path w="4587875" h="1582420">
                  <a:moveTo>
                    <a:pt x="1600200" y="0"/>
                  </a:moveTo>
                  <a:lnTo>
                    <a:pt x="0" y="0"/>
                  </a:lnTo>
                  <a:lnTo>
                    <a:pt x="0" y="457200"/>
                  </a:lnTo>
                  <a:lnTo>
                    <a:pt x="933450" y="457200"/>
                  </a:lnTo>
                  <a:lnTo>
                    <a:pt x="4587646" y="1582140"/>
                  </a:lnTo>
                  <a:lnTo>
                    <a:pt x="1333500" y="457200"/>
                  </a:lnTo>
                  <a:lnTo>
                    <a:pt x="1600200" y="457200"/>
                  </a:lnTo>
                  <a:lnTo>
                    <a:pt x="1600200" y="0"/>
                  </a:lnTo>
                  <a:close/>
                </a:path>
              </a:pathLst>
            </a:custGeom>
            <a:solidFill>
              <a:srgbClr val="FCD5B5"/>
            </a:solidFill>
          </p:spPr>
          <p:txBody>
            <a:bodyPr wrap="square" lIns="0" tIns="0" rIns="0" bIns="0" rtlCol="0"/>
            <a:lstStyle/>
            <a:p>
              <a:endParaRPr/>
            </a:p>
          </p:txBody>
        </p:sp>
        <p:pic>
          <p:nvPicPr>
            <p:cNvPr id="10" name="object 10"/>
            <p:cNvPicPr/>
            <p:nvPr/>
          </p:nvPicPr>
          <p:blipFill>
            <a:blip r:embed="rId6" cstate="print"/>
            <a:stretch>
              <a:fillRect/>
            </a:stretch>
          </p:blipFill>
          <p:spPr>
            <a:xfrm>
              <a:off x="381000" y="914399"/>
              <a:ext cx="1320800" cy="990600"/>
            </a:xfrm>
            <a:prstGeom prst="rect">
              <a:avLst/>
            </a:prstGeom>
          </p:spPr>
        </p:pic>
        <p:sp>
          <p:nvSpPr>
            <p:cNvPr id="11" name="object 11"/>
            <p:cNvSpPr/>
            <p:nvPr/>
          </p:nvSpPr>
          <p:spPr>
            <a:xfrm>
              <a:off x="1905000" y="1066800"/>
              <a:ext cx="5605145" cy="848994"/>
            </a:xfrm>
            <a:custGeom>
              <a:avLst/>
              <a:gdLst/>
              <a:ahLst/>
              <a:cxnLst/>
              <a:rect l="l" t="t" r="r" b="b"/>
              <a:pathLst>
                <a:path w="5605145" h="848994">
                  <a:moveTo>
                    <a:pt x="1752600" y="0"/>
                  </a:moveTo>
                  <a:lnTo>
                    <a:pt x="0" y="0"/>
                  </a:lnTo>
                  <a:lnTo>
                    <a:pt x="0" y="381000"/>
                  </a:lnTo>
                  <a:lnTo>
                    <a:pt x="1752600" y="381000"/>
                  </a:lnTo>
                  <a:lnTo>
                    <a:pt x="1752600" y="317500"/>
                  </a:lnTo>
                  <a:lnTo>
                    <a:pt x="5604954" y="848550"/>
                  </a:lnTo>
                  <a:lnTo>
                    <a:pt x="1752600" y="222250"/>
                  </a:lnTo>
                  <a:lnTo>
                    <a:pt x="1752600" y="0"/>
                  </a:lnTo>
                  <a:close/>
                </a:path>
              </a:pathLst>
            </a:custGeom>
            <a:solidFill>
              <a:srgbClr val="D7E4BD"/>
            </a:solidFill>
          </p:spPr>
          <p:txBody>
            <a:bodyPr wrap="square" lIns="0" tIns="0" rIns="0" bIns="0" rtlCol="0"/>
            <a:lstStyle/>
            <a:p>
              <a:endParaRPr/>
            </a:p>
          </p:txBody>
        </p:sp>
      </p:grpSp>
      <p:sp>
        <p:nvSpPr>
          <p:cNvPr id="12" name="object 12"/>
          <p:cNvSpPr txBox="1"/>
          <p:nvPr/>
        </p:nvSpPr>
        <p:spPr>
          <a:xfrm>
            <a:off x="2008790" y="836168"/>
            <a:ext cx="3047365" cy="1168400"/>
          </a:xfrm>
          <a:prstGeom prst="rect">
            <a:avLst/>
          </a:prstGeom>
        </p:spPr>
        <p:txBody>
          <a:bodyPr vert="horz" wrap="square" lIns="0" tIns="218440" rIns="0" bIns="0" rtlCol="0">
            <a:spAutoFit/>
          </a:bodyPr>
          <a:lstStyle/>
          <a:p>
            <a:pPr marL="12700">
              <a:lnSpc>
                <a:spcPct val="100000"/>
              </a:lnSpc>
              <a:spcBef>
                <a:spcPts val="1720"/>
              </a:spcBef>
            </a:pPr>
            <a:r>
              <a:rPr sz="2400" spc="-10" dirty="0">
                <a:latin typeface="Calibri"/>
                <a:cs typeface="Calibri"/>
              </a:rPr>
              <a:t>Adirondacks</a:t>
            </a:r>
            <a:endParaRPr sz="2400">
              <a:latin typeface="Calibri"/>
              <a:cs typeface="Calibri"/>
            </a:endParaRPr>
          </a:p>
          <a:p>
            <a:pPr marL="1861185">
              <a:lnSpc>
                <a:spcPct val="100000"/>
              </a:lnSpc>
              <a:spcBef>
                <a:spcPts val="1620"/>
              </a:spcBef>
            </a:pPr>
            <a:r>
              <a:rPr sz="2400" spc="-55" dirty="0">
                <a:latin typeface="Calibri"/>
                <a:cs typeface="Calibri"/>
              </a:rPr>
              <a:t>Troy</a:t>
            </a:r>
            <a:r>
              <a:rPr sz="2400" spc="-75" dirty="0">
                <a:latin typeface="Calibri"/>
                <a:cs typeface="Calibri"/>
              </a:rPr>
              <a:t> </a:t>
            </a:r>
            <a:r>
              <a:rPr sz="2400" spc="-5" dirty="0">
                <a:latin typeface="Calibri"/>
                <a:cs typeface="Calibri"/>
              </a:rPr>
              <a:t>Dam</a:t>
            </a:r>
            <a:endParaRPr sz="2400">
              <a:latin typeface="Calibri"/>
              <a:cs typeface="Calibri"/>
            </a:endParaRPr>
          </a:p>
        </p:txBody>
      </p:sp>
      <p:sp>
        <p:nvSpPr>
          <p:cNvPr id="13" name="object 13"/>
          <p:cNvSpPr/>
          <p:nvPr/>
        </p:nvSpPr>
        <p:spPr>
          <a:xfrm>
            <a:off x="914400" y="2667000"/>
            <a:ext cx="7019290" cy="2155825"/>
          </a:xfrm>
          <a:custGeom>
            <a:avLst/>
            <a:gdLst/>
            <a:ahLst/>
            <a:cxnLst/>
            <a:rect l="l" t="t" r="r" b="b"/>
            <a:pathLst>
              <a:path w="7019290" h="2155825">
                <a:moveTo>
                  <a:pt x="3124200" y="0"/>
                </a:moveTo>
                <a:lnTo>
                  <a:pt x="0" y="0"/>
                </a:lnTo>
                <a:lnTo>
                  <a:pt x="0" y="609600"/>
                </a:lnTo>
                <a:lnTo>
                  <a:pt x="1822450" y="609600"/>
                </a:lnTo>
                <a:lnTo>
                  <a:pt x="7018921" y="2155698"/>
                </a:lnTo>
                <a:lnTo>
                  <a:pt x="2603500" y="609600"/>
                </a:lnTo>
                <a:lnTo>
                  <a:pt x="3124200" y="609600"/>
                </a:lnTo>
                <a:lnTo>
                  <a:pt x="3124200" y="0"/>
                </a:lnTo>
                <a:close/>
              </a:path>
            </a:pathLst>
          </a:custGeom>
          <a:solidFill>
            <a:srgbClr val="B9CDE5"/>
          </a:solidFill>
        </p:spPr>
        <p:txBody>
          <a:bodyPr wrap="square" lIns="0" tIns="0" rIns="0" bIns="0" rtlCol="0"/>
          <a:lstStyle/>
          <a:p>
            <a:endParaRPr/>
          </a:p>
        </p:txBody>
      </p:sp>
      <p:sp>
        <p:nvSpPr>
          <p:cNvPr id="14" name="object 14"/>
          <p:cNvSpPr txBox="1"/>
          <p:nvPr/>
        </p:nvSpPr>
        <p:spPr>
          <a:xfrm>
            <a:off x="1129442" y="2655823"/>
            <a:ext cx="2693670" cy="574040"/>
          </a:xfrm>
          <a:prstGeom prst="rect">
            <a:avLst/>
          </a:prstGeom>
        </p:spPr>
        <p:txBody>
          <a:bodyPr vert="horz" wrap="square" lIns="0" tIns="12700" rIns="0" bIns="0" rtlCol="0">
            <a:spAutoFit/>
          </a:bodyPr>
          <a:lstStyle/>
          <a:p>
            <a:pPr marL="12700">
              <a:lnSpc>
                <a:spcPct val="100000"/>
              </a:lnSpc>
              <a:spcBef>
                <a:spcPts val="100"/>
              </a:spcBef>
            </a:pPr>
            <a:r>
              <a:rPr sz="3600" spc="-15" dirty="0">
                <a:latin typeface="Calibri"/>
                <a:cs typeface="Calibri"/>
              </a:rPr>
              <a:t>Lower</a:t>
            </a:r>
            <a:r>
              <a:rPr sz="3600" spc="-75" dirty="0">
                <a:latin typeface="Calibri"/>
                <a:cs typeface="Calibri"/>
              </a:rPr>
              <a:t> </a:t>
            </a:r>
            <a:r>
              <a:rPr sz="3600" spc="-5" dirty="0">
                <a:latin typeface="Calibri"/>
                <a:cs typeface="Calibri"/>
              </a:rPr>
              <a:t>Hudson</a:t>
            </a:r>
            <a:endParaRPr sz="3600">
              <a:latin typeface="Calibri"/>
              <a:cs typeface="Calibri"/>
            </a:endParaRPr>
          </a:p>
        </p:txBody>
      </p:sp>
      <p:pic>
        <p:nvPicPr>
          <p:cNvPr id="15" name="object 15"/>
          <p:cNvPicPr/>
          <p:nvPr/>
        </p:nvPicPr>
        <p:blipFill>
          <a:blip r:embed="rId7" cstate="print"/>
          <a:stretch>
            <a:fillRect/>
          </a:stretch>
        </p:blipFill>
        <p:spPr>
          <a:xfrm>
            <a:off x="4191127" y="2438463"/>
            <a:ext cx="1592180" cy="9409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914399"/>
            <a:ext cx="9144000" cy="5943600"/>
            <a:chOff x="0" y="914399"/>
            <a:chExt cx="9144000" cy="5943600"/>
          </a:xfrm>
        </p:grpSpPr>
        <p:pic>
          <p:nvPicPr>
            <p:cNvPr id="3" name="object 3"/>
            <p:cNvPicPr/>
            <p:nvPr/>
          </p:nvPicPr>
          <p:blipFill>
            <a:blip r:embed="rId3" cstate="print"/>
            <a:stretch>
              <a:fillRect/>
            </a:stretch>
          </p:blipFill>
          <p:spPr>
            <a:xfrm>
              <a:off x="6400800" y="1371599"/>
              <a:ext cx="2743072" cy="4811484"/>
            </a:xfrm>
            <a:prstGeom prst="rect">
              <a:avLst/>
            </a:prstGeom>
          </p:spPr>
        </p:pic>
        <p:pic>
          <p:nvPicPr>
            <p:cNvPr id="4" name="object 4"/>
            <p:cNvPicPr/>
            <p:nvPr/>
          </p:nvPicPr>
          <p:blipFill>
            <a:blip r:embed="rId4" cstate="print"/>
            <a:stretch>
              <a:fillRect/>
            </a:stretch>
          </p:blipFill>
          <p:spPr>
            <a:xfrm>
              <a:off x="2438400" y="3808311"/>
              <a:ext cx="4811077" cy="3049688"/>
            </a:xfrm>
            <a:prstGeom prst="rect">
              <a:avLst/>
            </a:prstGeom>
          </p:spPr>
        </p:pic>
        <p:pic>
          <p:nvPicPr>
            <p:cNvPr id="5" name="object 5"/>
            <p:cNvPicPr/>
            <p:nvPr/>
          </p:nvPicPr>
          <p:blipFill>
            <a:blip r:embed="rId5" cstate="print"/>
            <a:stretch>
              <a:fillRect/>
            </a:stretch>
          </p:blipFill>
          <p:spPr>
            <a:xfrm>
              <a:off x="0" y="2438400"/>
              <a:ext cx="3505452" cy="3352799"/>
            </a:xfrm>
            <a:prstGeom prst="rect">
              <a:avLst/>
            </a:prstGeom>
          </p:spPr>
        </p:pic>
        <p:pic>
          <p:nvPicPr>
            <p:cNvPr id="6" name="object 6"/>
            <p:cNvPicPr/>
            <p:nvPr/>
          </p:nvPicPr>
          <p:blipFill>
            <a:blip r:embed="rId6" cstate="print"/>
            <a:stretch>
              <a:fillRect/>
            </a:stretch>
          </p:blipFill>
          <p:spPr>
            <a:xfrm>
              <a:off x="2286025" y="1523999"/>
              <a:ext cx="1306562" cy="864870"/>
            </a:xfrm>
            <a:prstGeom prst="rect">
              <a:avLst/>
            </a:prstGeom>
          </p:spPr>
        </p:pic>
        <p:sp>
          <p:nvSpPr>
            <p:cNvPr id="7" name="object 7"/>
            <p:cNvSpPr/>
            <p:nvPr/>
          </p:nvSpPr>
          <p:spPr>
            <a:xfrm>
              <a:off x="3657600" y="1600200"/>
              <a:ext cx="4587875" cy="1582420"/>
            </a:xfrm>
            <a:custGeom>
              <a:avLst/>
              <a:gdLst/>
              <a:ahLst/>
              <a:cxnLst/>
              <a:rect l="l" t="t" r="r" b="b"/>
              <a:pathLst>
                <a:path w="4587875" h="1582420">
                  <a:moveTo>
                    <a:pt x="1600200" y="0"/>
                  </a:moveTo>
                  <a:lnTo>
                    <a:pt x="0" y="0"/>
                  </a:lnTo>
                  <a:lnTo>
                    <a:pt x="0" y="457200"/>
                  </a:lnTo>
                  <a:lnTo>
                    <a:pt x="933450" y="457200"/>
                  </a:lnTo>
                  <a:lnTo>
                    <a:pt x="4587646" y="1582140"/>
                  </a:lnTo>
                  <a:lnTo>
                    <a:pt x="1333500" y="457200"/>
                  </a:lnTo>
                  <a:lnTo>
                    <a:pt x="1600200" y="457200"/>
                  </a:lnTo>
                  <a:lnTo>
                    <a:pt x="1600200" y="0"/>
                  </a:lnTo>
                  <a:close/>
                </a:path>
              </a:pathLst>
            </a:custGeom>
            <a:solidFill>
              <a:srgbClr val="FCD5B5"/>
            </a:solidFill>
          </p:spPr>
          <p:txBody>
            <a:bodyPr wrap="square" lIns="0" tIns="0" rIns="0" bIns="0" rtlCol="0"/>
            <a:lstStyle/>
            <a:p>
              <a:endParaRPr/>
            </a:p>
          </p:txBody>
        </p:sp>
        <p:pic>
          <p:nvPicPr>
            <p:cNvPr id="8" name="object 8"/>
            <p:cNvPicPr/>
            <p:nvPr/>
          </p:nvPicPr>
          <p:blipFill>
            <a:blip r:embed="rId7" cstate="print"/>
            <a:stretch>
              <a:fillRect/>
            </a:stretch>
          </p:blipFill>
          <p:spPr>
            <a:xfrm>
              <a:off x="381000" y="914399"/>
              <a:ext cx="1320800" cy="990600"/>
            </a:xfrm>
            <a:prstGeom prst="rect">
              <a:avLst/>
            </a:prstGeom>
          </p:spPr>
        </p:pic>
        <p:sp>
          <p:nvSpPr>
            <p:cNvPr id="9" name="object 9"/>
            <p:cNvSpPr/>
            <p:nvPr/>
          </p:nvSpPr>
          <p:spPr>
            <a:xfrm>
              <a:off x="1905000" y="1066800"/>
              <a:ext cx="5605145" cy="848994"/>
            </a:xfrm>
            <a:custGeom>
              <a:avLst/>
              <a:gdLst/>
              <a:ahLst/>
              <a:cxnLst/>
              <a:rect l="l" t="t" r="r" b="b"/>
              <a:pathLst>
                <a:path w="5605145" h="848994">
                  <a:moveTo>
                    <a:pt x="1752600" y="0"/>
                  </a:moveTo>
                  <a:lnTo>
                    <a:pt x="0" y="0"/>
                  </a:lnTo>
                  <a:lnTo>
                    <a:pt x="0" y="381000"/>
                  </a:lnTo>
                  <a:lnTo>
                    <a:pt x="1752600" y="381000"/>
                  </a:lnTo>
                  <a:lnTo>
                    <a:pt x="1752600" y="317500"/>
                  </a:lnTo>
                  <a:lnTo>
                    <a:pt x="5604954" y="848550"/>
                  </a:lnTo>
                  <a:lnTo>
                    <a:pt x="1752600" y="222250"/>
                  </a:lnTo>
                  <a:lnTo>
                    <a:pt x="1752600" y="0"/>
                  </a:lnTo>
                  <a:close/>
                </a:path>
              </a:pathLst>
            </a:custGeom>
            <a:solidFill>
              <a:srgbClr val="D7E4BD"/>
            </a:solidFill>
          </p:spPr>
          <p:txBody>
            <a:bodyPr wrap="square" lIns="0" tIns="0" rIns="0" bIns="0" rtlCol="0"/>
            <a:lstStyle/>
            <a:p>
              <a:endParaRPr/>
            </a:p>
          </p:txBody>
        </p:sp>
        <p:pic>
          <p:nvPicPr>
            <p:cNvPr id="10" name="object 10"/>
            <p:cNvPicPr/>
            <p:nvPr/>
          </p:nvPicPr>
          <p:blipFill>
            <a:blip r:embed="rId8" cstate="print"/>
            <a:stretch>
              <a:fillRect/>
            </a:stretch>
          </p:blipFill>
          <p:spPr>
            <a:xfrm>
              <a:off x="5492775" y="3097618"/>
              <a:ext cx="1592152" cy="940921"/>
            </a:xfrm>
            <a:prstGeom prst="rect">
              <a:avLst/>
            </a:prstGeom>
          </p:spPr>
        </p:pic>
        <p:pic>
          <p:nvPicPr>
            <p:cNvPr id="11" name="object 11"/>
            <p:cNvPicPr/>
            <p:nvPr/>
          </p:nvPicPr>
          <p:blipFill>
            <a:blip r:embed="rId9" cstate="print"/>
            <a:stretch>
              <a:fillRect/>
            </a:stretch>
          </p:blipFill>
          <p:spPr>
            <a:xfrm>
              <a:off x="4419599" y="2437094"/>
              <a:ext cx="1223848" cy="1364181"/>
            </a:xfrm>
            <a:prstGeom prst="rect">
              <a:avLst/>
            </a:prstGeom>
          </p:spPr>
        </p:pic>
        <p:sp>
          <p:nvSpPr>
            <p:cNvPr id="12" name="object 12"/>
            <p:cNvSpPr/>
            <p:nvPr/>
          </p:nvSpPr>
          <p:spPr>
            <a:xfrm>
              <a:off x="4648200" y="2514600"/>
              <a:ext cx="3416935" cy="1935480"/>
            </a:xfrm>
            <a:custGeom>
              <a:avLst/>
              <a:gdLst/>
              <a:ahLst/>
              <a:cxnLst/>
              <a:rect l="l" t="t" r="r" b="b"/>
              <a:pathLst>
                <a:path w="3416934" h="1935479">
                  <a:moveTo>
                    <a:pt x="2057400" y="0"/>
                  </a:moveTo>
                  <a:lnTo>
                    <a:pt x="0" y="0"/>
                  </a:lnTo>
                  <a:lnTo>
                    <a:pt x="0" y="457200"/>
                  </a:lnTo>
                  <a:lnTo>
                    <a:pt x="1200150" y="457200"/>
                  </a:lnTo>
                  <a:lnTo>
                    <a:pt x="3416871" y="1935429"/>
                  </a:lnTo>
                  <a:lnTo>
                    <a:pt x="1714500" y="457200"/>
                  </a:lnTo>
                  <a:lnTo>
                    <a:pt x="2057400" y="457200"/>
                  </a:lnTo>
                  <a:lnTo>
                    <a:pt x="2057400" y="0"/>
                  </a:lnTo>
                  <a:close/>
                </a:path>
              </a:pathLst>
            </a:custGeom>
            <a:solidFill>
              <a:srgbClr val="B9CDE5"/>
            </a:solidFill>
          </p:spPr>
          <p:txBody>
            <a:bodyPr wrap="square" lIns="0" tIns="0" rIns="0" bIns="0" rtlCol="0"/>
            <a:lstStyle/>
            <a:p>
              <a:endParaRPr/>
            </a:p>
          </p:txBody>
        </p:sp>
      </p:grpSp>
      <p:sp>
        <p:nvSpPr>
          <p:cNvPr id="13" name="object 1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How</a:t>
            </a:r>
            <a:r>
              <a:rPr spc="5" dirty="0"/>
              <a:t> </a:t>
            </a:r>
            <a:r>
              <a:rPr spc="-5" dirty="0"/>
              <a:t>does</a:t>
            </a:r>
            <a:r>
              <a:rPr spc="15" dirty="0"/>
              <a:t> </a:t>
            </a:r>
            <a:r>
              <a:rPr dirty="0"/>
              <a:t>the </a:t>
            </a:r>
            <a:r>
              <a:rPr spc="-5" dirty="0"/>
              <a:t>Hudson</a:t>
            </a:r>
            <a:r>
              <a:rPr spc="25" dirty="0"/>
              <a:t> </a:t>
            </a:r>
            <a:r>
              <a:rPr spc="-10" dirty="0"/>
              <a:t>change</a:t>
            </a:r>
            <a:r>
              <a:rPr spc="5" dirty="0"/>
              <a:t> </a:t>
            </a:r>
            <a:r>
              <a:rPr spc="-5" dirty="0"/>
              <a:t>along</a:t>
            </a:r>
            <a:r>
              <a:rPr spc="10" dirty="0"/>
              <a:t> </a:t>
            </a:r>
            <a:r>
              <a:rPr dirty="0"/>
              <a:t>its</a:t>
            </a:r>
            <a:r>
              <a:rPr spc="5" dirty="0"/>
              <a:t> </a:t>
            </a:r>
            <a:r>
              <a:rPr spc="-5" dirty="0"/>
              <a:t>length?</a:t>
            </a:r>
          </a:p>
        </p:txBody>
      </p:sp>
      <p:sp>
        <p:nvSpPr>
          <p:cNvPr id="14" name="object 14"/>
          <p:cNvSpPr txBox="1"/>
          <p:nvPr/>
        </p:nvSpPr>
        <p:spPr>
          <a:xfrm>
            <a:off x="2008790" y="836168"/>
            <a:ext cx="4568825" cy="2082800"/>
          </a:xfrm>
          <a:prstGeom prst="rect">
            <a:avLst/>
          </a:prstGeom>
        </p:spPr>
        <p:txBody>
          <a:bodyPr vert="horz" wrap="square" lIns="0" tIns="218440" rIns="0" bIns="0" rtlCol="0">
            <a:spAutoFit/>
          </a:bodyPr>
          <a:lstStyle/>
          <a:p>
            <a:pPr marL="12700">
              <a:lnSpc>
                <a:spcPct val="100000"/>
              </a:lnSpc>
              <a:spcBef>
                <a:spcPts val="1720"/>
              </a:spcBef>
            </a:pPr>
            <a:r>
              <a:rPr sz="2400" spc="-10" dirty="0">
                <a:latin typeface="Calibri"/>
                <a:cs typeface="Calibri"/>
              </a:rPr>
              <a:t>Adirondacks</a:t>
            </a:r>
            <a:endParaRPr sz="2400">
              <a:latin typeface="Calibri"/>
              <a:cs typeface="Calibri"/>
            </a:endParaRPr>
          </a:p>
          <a:p>
            <a:pPr marL="326390" algn="ctr">
              <a:lnSpc>
                <a:spcPct val="100000"/>
              </a:lnSpc>
              <a:spcBef>
                <a:spcPts val="1620"/>
              </a:spcBef>
            </a:pPr>
            <a:r>
              <a:rPr sz="2400" spc="-55" dirty="0">
                <a:latin typeface="Calibri"/>
                <a:cs typeface="Calibri"/>
              </a:rPr>
              <a:t>Troy</a:t>
            </a:r>
            <a:r>
              <a:rPr sz="2400" spc="-40" dirty="0">
                <a:latin typeface="Calibri"/>
                <a:cs typeface="Calibri"/>
              </a:rPr>
              <a:t> </a:t>
            </a:r>
            <a:r>
              <a:rPr sz="2400" spc="-5" dirty="0">
                <a:latin typeface="Calibri"/>
                <a:cs typeface="Calibri"/>
              </a:rPr>
              <a:t>Dam</a:t>
            </a:r>
            <a:endParaRPr sz="2400">
              <a:latin typeface="Calibri"/>
              <a:cs typeface="Calibri"/>
            </a:endParaRPr>
          </a:p>
          <a:p>
            <a:pPr>
              <a:lnSpc>
                <a:spcPct val="100000"/>
              </a:lnSpc>
              <a:spcBef>
                <a:spcPts val="45"/>
              </a:spcBef>
            </a:pPr>
            <a:endParaRPr sz="3500">
              <a:latin typeface="Calibri"/>
              <a:cs typeface="Calibri"/>
            </a:endParaRPr>
          </a:p>
          <a:p>
            <a:pPr marL="2778760">
              <a:lnSpc>
                <a:spcPct val="100000"/>
              </a:lnSpc>
            </a:pPr>
            <a:r>
              <a:rPr sz="2400" spc="-10" dirty="0">
                <a:latin typeface="Calibri"/>
                <a:cs typeface="Calibri"/>
              </a:rPr>
              <a:t>Lower</a:t>
            </a:r>
            <a:r>
              <a:rPr sz="2400" spc="-90" dirty="0">
                <a:latin typeface="Calibri"/>
                <a:cs typeface="Calibri"/>
              </a:rPr>
              <a:t> </a:t>
            </a:r>
            <a:r>
              <a:rPr sz="2400" spc="-5" dirty="0">
                <a:latin typeface="Calibri"/>
                <a:cs typeface="Calibri"/>
              </a:rPr>
              <a:t>Hudson</a:t>
            </a:r>
            <a:endParaRPr sz="2400">
              <a:latin typeface="Calibri"/>
              <a:cs typeface="Calibri"/>
            </a:endParaRPr>
          </a:p>
        </p:txBody>
      </p:sp>
      <p:sp>
        <p:nvSpPr>
          <p:cNvPr id="15" name="object 15"/>
          <p:cNvSpPr/>
          <p:nvPr/>
        </p:nvSpPr>
        <p:spPr>
          <a:xfrm>
            <a:off x="2209800" y="4038600"/>
            <a:ext cx="5697855" cy="1892935"/>
          </a:xfrm>
          <a:custGeom>
            <a:avLst/>
            <a:gdLst/>
            <a:ahLst/>
            <a:cxnLst/>
            <a:rect l="l" t="t" r="r" b="b"/>
            <a:pathLst>
              <a:path w="5697855" h="1892935">
                <a:moveTo>
                  <a:pt x="3048000" y="0"/>
                </a:moveTo>
                <a:lnTo>
                  <a:pt x="0" y="0"/>
                </a:lnTo>
                <a:lnTo>
                  <a:pt x="0" y="609600"/>
                </a:lnTo>
                <a:lnTo>
                  <a:pt x="1778000" y="609600"/>
                </a:lnTo>
                <a:lnTo>
                  <a:pt x="5697804" y="1892465"/>
                </a:lnTo>
                <a:lnTo>
                  <a:pt x="2540000" y="609600"/>
                </a:lnTo>
                <a:lnTo>
                  <a:pt x="3048000" y="609600"/>
                </a:lnTo>
                <a:lnTo>
                  <a:pt x="3048000" y="0"/>
                </a:lnTo>
                <a:close/>
              </a:path>
            </a:pathLst>
          </a:custGeom>
          <a:solidFill>
            <a:srgbClr val="FCF8A2"/>
          </a:solidFill>
        </p:spPr>
        <p:txBody>
          <a:bodyPr wrap="square" lIns="0" tIns="0" rIns="0" bIns="0" rtlCol="0"/>
          <a:lstStyle/>
          <a:p>
            <a:endParaRPr/>
          </a:p>
        </p:txBody>
      </p:sp>
      <p:sp>
        <p:nvSpPr>
          <p:cNvPr id="16" name="object 16"/>
          <p:cNvSpPr txBox="1"/>
          <p:nvPr/>
        </p:nvSpPr>
        <p:spPr>
          <a:xfrm>
            <a:off x="2689986" y="4027423"/>
            <a:ext cx="2086610"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Calibri"/>
                <a:cs typeface="Calibri"/>
              </a:rPr>
              <a:t>M</a:t>
            </a:r>
            <a:r>
              <a:rPr sz="3600" dirty="0">
                <a:latin typeface="Calibri"/>
                <a:cs typeface="Calibri"/>
              </a:rPr>
              <a:t>a</a:t>
            </a:r>
            <a:r>
              <a:rPr sz="3600" spc="5" dirty="0">
                <a:latin typeface="Calibri"/>
                <a:cs typeface="Calibri"/>
              </a:rPr>
              <a:t>nh</a:t>
            </a:r>
            <a:r>
              <a:rPr sz="3600" spc="-35" dirty="0">
                <a:latin typeface="Calibri"/>
                <a:cs typeface="Calibri"/>
              </a:rPr>
              <a:t>a</a:t>
            </a:r>
            <a:r>
              <a:rPr sz="3600" spc="-55" dirty="0">
                <a:latin typeface="Calibri"/>
                <a:cs typeface="Calibri"/>
              </a:rPr>
              <a:t>tt</a:t>
            </a:r>
            <a:r>
              <a:rPr sz="3600" dirty="0">
                <a:latin typeface="Calibri"/>
                <a:cs typeface="Calibri"/>
              </a:rPr>
              <a:t>an</a:t>
            </a:r>
            <a:endParaRPr sz="36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
            <a:ext cx="9144000" cy="6857365"/>
            <a:chOff x="0" y="12"/>
            <a:chExt cx="9144000" cy="6857365"/>
          </a:xfrm>
        </p:grpSpPr>
        <p:pic>
          <p:nvPicPr>
            <p:cNvPr id="3" name="object 3"/>
            <p:cNvPicPr/>
            <p:nvPr/>
          </p:nvPicPr>
          <p:blipFill>
            <a:blip r:embed="rId3" cstate="print"/>
            <a:stretch>
              <a:fillRect/>
            </a:stretch>
          </p:blipFill>
          <p:spPr>
            <a:xfrm>
              <a:off x="0" y="12"/>
              <a:ext cx="9143830" cy="6857314"/>
            </a:xfrm>
            <a:prstGeom prst="rect">
              <a:avLst/>
            </a:prstGeom>
          </p:spPr>
        </p:pic>
        <p:pic>
          <p:nvPicPr>
            <p:cNvPr id="4" name="object 4"/>
            <p:cNvPicPr/>
            <p:nvPr/>
          </p:nvPicPr>
          <p:blipFill>
            <a:blip r:embed="rId4" cstate="print"/>
            <a:stretch>
              <a:fillRect/>
            </a:stretch>
          </p:blipFill>
          <p:spPr>
            <a:xfrm>
              <a:off x="0" y="4332283"/>
              <a:ext cx="4115866" cy="2522464"/>
            </a:xfrm>
            <a:prstGeom prst="rect">
              <a:avLst/>
            </a:prstGeom>
          </p:spPr>
        </p:pic>
      </p:grpSp>
      <p:sp>
        <p:nvSpPr>
          <p:cNvPr id="5" name="object 5"/>
          <p:cNvSpPr txBox="1">
            <a:spLocks noGrp="1"/>
          </p:cNvSpPr>
          <p:nvPr>
            <p:ph type="title"/>
          </p:nvPr>
        </p:nvSpPr>
        <p:spPr>
          <a:xfrm>
            <a:off x="500030" y="133603"/>
            <a:ext cx="7994015" cy="1122680"/>
          </a:xfrm>
          <a:prstGeom prst="rect">
            <a:avLst/>
          </a:prstGeom>
        </p:spPr>
        <p:txBody>
          <a:bodyPr vert="horz" wrap="square" lIns="0" tIns="12700" rIns="0" bIns="0" rtlCol="0">
            <a:spAutoFit/>
          </a:bodyPr>
          <a:lstStyle/>
          <a:p>
            <a:pPr marL="2344420" marR="5080" indent="-2331720">
              <a:lnSpc>
                <a:spcPct val="100000"/>
              </a:lnSpc>
              <a:spcBef>
                <a:spcPts val="100"/>
              </a:spcBef>
            </a:pPr>
            <a:r>
              <a:rPr b="0" spc="-95" dirty="0">
                <a:solidFill>
                  <a:srgbClr val="10253F"/>
                </a:solidFill>
                <a:latin typeface="Calibri"/>
                <a:cs typeface="Calibri"/>
              </a:rPr>
              <a:t>You</a:t>
            </a:r>
            <a:r>
              <a:rPr b="0" spc="-20" dirty="0">
                <a:solidFill>
                  <a:srgbClr val="10253F"/>
                </a:solidFill>
                <a:latin typeface="Calibri"/>
                <a:cs typeface="Calibri"/>
              </a:rPr>
              <a:t> </a:t>
            </a:r>
            <a:r>
              <a:rPr b="0" spc="-10" dirty="0">
                <a:solidFill>
                  <a:srgbClr val="10253F"/>
                </a:solidFill>
                <a:latin typeface="Calibri"/>
                <a:cs typeface="Calibri"/>
              </a:rPr>
              <a:t>can</a:t>
            </a:r>
            <a:r>
              <a:rPr b="0" spc="-15" dirty="0">
                <a:solidFill>
                  <a:srgbClr val="10253F"/>
                </a:solidFill>
                <a:latin typeface="Calibri"/>
                <a:cs typeface="Calibri"/>
              </a:rPr>
              <a:t> </a:t>
            </a:r>
            <a:r>
              <a:rPr b="0" dirty="0">
                <a:solidFill>
                  <a:srgbClr val="10253F"/>
                </a:solidFill>
                <a:latin typeface="Calibri"/>
                <a:cs typeface="Calibri"/>
              </a:rPr>
              <a:t>find</a:t>
            </a:r>
            <a:r>
              <a:rPr b="0" spc="-20" dirty="0">
                <a:solidFill>
                  <a:srgbClr val="10253F"/>
                </a:solidFill>
                <a:latin typeface="Calibri"/>
                <a:cs typeface="Calibri"/>
              </a:rPr>
              <a:t> </a:t>
            </a:r>
            <a:r>
              <a:rPr b="0" spc="-10" dirty="0">
                <a:solidFill>
                  <a:srgbClr val="10253F"/>
                </a:solidFill>
                <a:latin typeface="Calibri"/>
                <a:cs typeface="Calibri"/>
              </a:rPr>
              <a:t>boats,</a:t>
            </a:r>
            <a:r>
              <a:rPr b="0" spc="10" dirty="0">
                <a:solidFill>
                  <a:srgbClr val="10253F"/>
                </a:solidFill>
                <a:latin typeface="Calibri"/>
                <a:cs typeface="Calibri"/>
              </a:rPr>
              <a:t> </a:t>
            </a:r>
            <a:r>
              <a:rPr b="0" spc="-10" dirty="0">
                <a:solidFill>
                  <a:srgbClr val="10253F"/>
                </a:solidFill>
                <a:latin typeface="Calibri"/>
                <a:cs typeface="Calibri"/>
              </a:rPr>
              <a:t>lighthouses, </a:t>
            </a:r>
            <a:r>
              <a:rPr b="0" dirty="0">
                <a:solidFill>
                  <a:srgbClr val="10253F"/>
                </a:solidFill>
                <a:latin typeface="Calibri"/>
                <a:cs typeface="Calibri"/>
              </a:rPr>
              <a:t>and</a:t>
            </a:r>
            <a:r>
              <a:rPr b="0" spc="-10" dirty="0">
                <a:solidFill>
                  <a:srgbClr val="10253F"/>
                </a:solidFill>
                <a:latin typeface="Calibri"/>
                <a:cs typeface="Calibri"/>
              </a:rPr>
              <a:t> </a:t>
            </a:r>
            <a:r>
              <a:rPr b="0" spc="-15" dirty="0">
                <a:solidFill>
                  <a:srgbClr val="10253F"/>
                </a:solidFill>
                <a:latin typeface="Calibri"/>
                <a:cs typeface="Calibri"/>
              </a:rPr>
              <a:t>barges </a:t>
            </a:r>
            <a:r>
              <a:rPr b="0" spc="-795" dirty="0">
                <a:solidFill>
                  <a:srgbClr val="10253F"/>
                </a:solidFill>
                <a:latin typeface="Calibri"/>
                <a:cs typeface="Calibri"/>
              </a:rPr>
              <a:t> </a:t>
            </a:r>
            <a:r>
              <a:rPr b="0" dirty="0">
                <a:solidFill>
                  <a:srgbClr val="10253F"/>
                </a:solidFill>
                <a:latin typeface="Calibri"/>
                <a:cs typeface="Calibri"/>
              </a:rPr>
              <a:t>all</a:t>
            </a:r>
            <a:r>
              <a:rPr b="0" spc="-25" dirty="0">
                <a:solidFill>
                  <a:srgbClr val="10253F"/>
                </a:solidFill>
                <a:latin typeface="Calibri"/>
                <a:cs typeface="Calibri"/>
              </a:rPr>
              <a:t> </a:t>
            </a:r>
            <a:r>
              <a:rPr b="0" dirty="0">
                <a:solidFill>
                  <a:srgbClr val="10253F"/>
                </a:solidFill>
                <a:latin typeface="Calibri"/>
                <a:cs typeface="Calibri"/>
              </a:rPr>
              <a:t>along</a:t>
            </a:r>
            <a:r>
              <a:rPr b="0" spc="-15" dirty="0">
                <a:solidFill>
                  <a:srgbClr val="10253F"/>
                </a:solidFill>
                <a:latin typeface="Calibri"/>
                <a:cs typeface="Calibri"/>
              </a:rPr>
              <a:t> </a:t>
            </a:r>
            <a:r>
              <a:rPr b="0" spc="-5" dirty="0">
                <a:solidFill>
                  <a:srgbClr val="10253F"/>
                </a:solidFill>
                <a:latin typeface="Calibri"/>
                <a:cs typeface="Calibri"/>
              </a:rPr>
              <a:t>the</a:t>
            </a:r>
            <a:r>
              <a:rPr b="0" spc="-20" dirty="0">
                <a:solidFill>
                  <a:srgbClr val="10253F"/>
                </a:solidFill>
                <a:latin typeface="Calibri"/>
                <a:cs typeface="Calibri"/>
              </a:rPr>
              <a:t> </a:t>
            </a:r>
            <a:r>
              <a:rPr b="0" spc="-70" dirty="0">
                <a:solidFill>
                  <a:srgbClr val="10253F"/>
                </a:solidFill>
                <a:latin typeface="Calibri"/>
                <a:cs typeface="Calibri"/>
              </a:rPr>
              <a:t>river.</a:t>
            </a:r>
          </a:p>
        </p:txBody>
      </p:sp>
      <p:sp>
        <p:nvSpPr>
          <p:cNvPr id="6" name="object 6"/>
          <p:cNvSpPr txBox="1"/>
          <p:nvPr/>
        </p:nvSpPr>
        <p:spPr>
          <a:xfrm>
            <a:off x="8909623" y="4921755"/>
            <a:ext cx="224790" cy="1827530"/>
          </a:xfrm>
          <a:prstGeom prst="rect">
            <a:avLst/>
          </a:prstGeom>
        </p:spPr>
        <p:txBody>
          <a:bodyPr vert="vert270" wrap="square" lIns="0" tIns="0" rIns="0" bIns="0" rtlCol="0">
            <a:spAutoFit/>
          </a:bodyPr>
          <a:lstStyle/>
          <a:p>
            <a:pPr marL="12700">
              <a:lnSpc>
                <a:spcPts val="1650"/>
              </a:lnSpc>
            </a:pPr>
            <a:r>
              <a:rPr sz="1400" dirty="0">
                <a:solidFill>
                  <a:srgbClr val="A7A8A7"/>
                </a:solidFill>
                <a:latin typeface="Arial"/>
                <a:cs typeface="Arial"/>
              </a:rPr>
              <a:t>P</a:t>
            </a:r>
            <a:r>
              <a:rPr sz="1400" spc="-5" dirty="0">
                <a:solidFill>
                  <a:srgbClr val="A7A8A7"/>
                </a:solidFill>
                <a:latin typeface="Arial"/>
                <a:cs typeface="Arial"/>
              </a:rPr>
              <a:t>h</a:t>
            </a:r>
            <a:r>
              <a:rPr sz="1400" dirty="0">
                <a:solidFill>
                  <a:srgbClr val="A7A8A7"/>
                </a:solidFill>
                <a:latin typeface="Arial"/>
                <a:cs typeface="Arial"/>
              </a:rPr>
              <a:t>o</a:t>
            </a:r>
            <a:r>
              <a:rPr sz="1400" spc="5" dirty="0">
                <a:solidFill>
                  <a:srgbClr val="A7A8A7"/>
                </a:solidFill>
                <a:latin typeface="Arial"/>
                <a:cs typeface="Arial"/>
              </a:rPr>
              <a:t>t</a:t>
            </a:r>
            <a:r>
              <a:rPr sz="1400" dirty="0">
                <a:solidFill>
                  <a:srgbClr val="A7A8A7"/>
                </a:solidFill>
                <a:latin typeface="Arial"/>
                <a:cs typeface="Arial"/>
              </a:rPr>
              <a:t>o</a:t>
            </a:r>
            <a:r>
              <a:rPr sz="1400" spc="-45" dirty="0">
                <a:solidFill>
                  <a:srgbClr val="A7A8A7"/>
                </a:solidFill>
                <a:latin typeface="Arial"/>
                <a:cs typeface="Arial"/>
              </a:rPr>
              <a:t> </a:t>
            </a:r>
            <a:r>
              <a:rPr sz="1400" dirty="0">
                <a:solidFill>
                  <a:srgbClr val="A7A8A7"/>
                </a:solidFill>
                <a:latin typeface="Arial"/>
                <a:cs typeface="Arial"/>
              </a:rPr>
              <a:t>by </a:t>
            </a:r>
            <a:r>
              <a:rPr sz="1400" spc="5" dirty="0">
                <a:solidFill>
                  <a:srgbClr val="A7A8A7"/>
                </a:solidFill>
                <a:latin typeface="Arial"/>
                <a:cs typeface="Arial"/>
              </a:rPr>
              <a:t>J</a:t>
            </a:r>
            <a:r>
              <a:rPr sz="1400" dirty="0">
                <a:solidFill>
                  <a:srgbClr val="A7A8A7"/>
                </a:solidFill>
                <a:latin typeface="Arial"/>
                <a:cs typeface="Arial"/>
              </a:rPr>
              <a:t>e</a:t>
            </a:r>
            <a:r>
              <a:rPr sz="1400" spc="-20" dirty="0">
                <a:solidFill>
                  <a:srgbClr val="A7A8A7"/>
                </a:solidFill>
                <a:latin typeface="Arial"/>
                <a:cs typeface="Arial"/>
              </a:rPr>
              <a:t>f</a:t>
            </a:r>
            <a:r>
              <a:rPr sz="1400" dirty="0">
                <a:solidFill>
                  <a:srgbClr val="A7A8A7"/>
                </a:solidFill>
                <a:latin typeface="Arial"/>
                <a:cs typeface="Arial"/>
              </a:rPr>
              <a:t>f</a:t>
            </a:r>
            <a:r>
              <a:rPr sz="1400" spc="-110" dirty="0">
                <a:solidFill>
                  <a:srgbClr val="A7A8A7"/>
                </a:solidFill>
                <a:latin typeface="Arial"/>
                <a:cs typeface="Arial"/>
              </a:rPr>
              <a:t> </a:t>
            </a:r>
            <a:r>
              <a:rPr sz="1400" dirty="0">
                <a:solidFill>
                  <a:srgbClr val="A7A8A7"/>
                </a:solidFill>
                <a:latin typeface="Arial"/>
                <a:cs typeface="Arial"/>
              </a:rPr>
              <a:t>A</a:t>
            </a:r>
            <a:r>
              <a:rPr sz="1400" spc="-5" dirty="0">
                <a:solidFill>
                  <a:srgbClr val="A7A8A7"/>
                </a:solidFill>
                <a:latin typeface="Arial"/>
                <a:cs typeface="Arial"/>
              </a:rPr>
              <a:t>n</a:t>
            </a:r>
            <a:r>
              <a:rPr sz="1400" spc="5" dirty="0">
                <a:solidFill>
                  <a:srgbClr val="A7A8A7"/>
                </a:solidFill>
                <a:latin typeface="Arial"/>
                <a:cs typeface="Arial"/>
              </a:rPr>
              <a:t>z</a:t>
            </a:r>
            <a:r>
              <a:rPr sz="1400" dirty="0">
                <a:solidFill>
                  <a:srgbClr val="A7A8A7"/>
                </a:solidFill>
                <a:latin typeface="Arial"/>
                <a:cs typeface="Arial"/>
              </a:rPr>
              <a:t>e</a:t>
            </a:r>
            <a:r>
              <a:rPr sz="1400" spc="-20" dirty="0">
                <a:solidFill>
                  <a:srgbClr val="A7A8A7"/>
                </a:solidFill>
                <a:latin typeface="Arial"/>
                <a:cs typeface="Arial"/>
              </a:rPr>
              <a:t>v</a:t>
            </a:r>
            <a:r>
              <a:rPr sz="1400" dirty="0">
                <a:solidFill>
                  <a:srgbClr val="A7A8A7"/>
                </a:solidFill>
                <a:latin typeface="Arial"/>
                <a:cs typeface="Arial"/>
              </a:rPr>
              <a:t>ino</a:t>
            </a:r>
            <a:endParaRPr sz="1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3" cstate="print"/>
            <a:stretch>
              <a:fillRect/>
            </a:stretch>
          </p:blipFill>
          <p:spPr>
            <a:xfrm>
              <a:off x="0" y="0"/>
              <a:ext cx="9144000" cy="6858000"/>
            </a:xfrm>
            <a:prstGeom prst="rect">
              <a:avLst/>
            </a:prstGeom>
          </p:spPr>
        </p:pic>
        <p:sp>
          <p:nvSpPr>
            <p:cNvPr id="4" name="object 4"/>
            <p:cNvSpPr/>
            <p:nvPr/>
          </p:nvSpPr>
          <p:spPr>
            <a:xfrm>
              <a:off x="457200" y="0"/>
              <a:ext cx="8229600" cy="1219200"/>
            </a:xfrm>
            <a:custGeom>
              <a:avLst/>
              <a:gdLst/>
              <a:ahLst/>
              <a:cxnLst/>
              <a:rect l="l" t="t" r="r" b="b"/>
              <a:pathLst>
                <a:path w="8229600" h="1219200">
                  <a:moveTo>
                    <a:pt x="8229600" y="0"/>
                  </a:moveTo>
                  <a:lnTo>
                    <a:pt x="0" y="0"/>
                  </a:lnTo>
                  <a:lnTo>
                    <a:pt x="0" y="1219200"/>
                  </a:lnTo>
                  <a:lnTo>
                    <a:pt x="8229600" y="1219200"/>
                  </a:lnTo>
                  <a:lnTo>
                    <a:pt x="8229600" y="0"/>
                  </a:lnTo>
                  <a:close/>
                </a:path>
              </a:pathLst>
            </a:custGeom>
            <a:solidFill>
              <a:srgbClr val="F2F2F2"/>
            </a:solidFill>
          </p:spPr>
          <p:txBody>
            <a:bodyPr wrap="square" lIns="0" tIns="0" rIns="0" bIns="0" rtlCol="0"/>
            <a:lstStyle/>
            <a:p>
              <a:endParaRPr/>
            </a:p>
          </p:txBody>
        </p:sp>
      </p:grpSp>
      <p:sp>
        <p:nvSpPr>
          <p:cNvPr id="5" name="object 5"/>
          <p:cNvSpPr txBox="1">
            <a:spLocks noGrp="1"/>
          </p:cNvSpPr>
          <p:nvPr>
            <p:ph type="title"/>
          </p:nvPr>
        </p:nvSpPr>
        <p:spPr>
          <a:xfrm>
            <a:off x="539654" y="19303"/>
            <a:ext cx="8066405" cy="1122680"/>
          </a:xfrm>
          <a:prstGeom prst="rect">
            <a:avLst/>
          </a:prstGeom>
        </p:spPr>
        <p:txBody>
          <a:bodyPr vert="horz" wrap="square" lIns="0" tIns="12700" rIns="0" bIns="0" rtlCol="0">
            <a:spAutoFit/>
          </a:bodyPr>
          <a:lstStyle/>
          <a:p>
            <a:pPr marL="2050414" marR="5080" indent="-2038350">
              <a:lnSpc>
                <a:spcPct val="100000"/>
              </a:lnSpc>
              <a:spcBef>
                <a:spcPts val="100"/>
              </a:spcBef>
            </a:pPr>
            <a:r>
              <a:rPr b="0" spc="-5" dirty="0">
                <a:latin typeface="Calibri"/>
                <a:cs typeface="Calibri"/>
              </a:rPr>
              <a:t>Hudson</a:t>
            </a:r>
            <a:r>
              <a:rPr b="0" spc="-35" dirty="0">
                <a:latin typeface="Calibri"/>
                <a:cs typeface="Calibri"/>
              </a:rPr>
              <a:t> </a:t>
            </a:r>
            <a:r>
              <a:rPr b="0" spc="-10" dirty="0">
                <a:latin typeface="Calibri"/>
                <a:cs typeface="Calibri"/>
              </a:rPr>
              <a:t>River</a:t>
            </a:r>
            <a:r>
              <a:rPr b="0" spc="-25" dirty="0">
                <a:latin typeface="Calibri"/>
                <a:cs typeface="Calibri"/>
              </a:rPr>
              <a:t> </a:t>
            </a:r>
            <a:r>
              <a:rPr b="0" spc="-5" dirty="0">
                <a:latin typeface="Calibri"/>
                <a:cs typeface="Calibri"/>
              </a:rPr>
              <a:t>communities</a:t>
            </a:r>
            <a:r>
              <a:rPr b="0" spc="-45" dirty="0">
                <a:latin typeface="Calibri"/>
                <a:cs typeface="Calibri"/>
              </a:rPr>
              <a:t> </a:t>
            </a:r>
            <a:r>
              <a:rPr b="0" dirty="0">
                <a:latin typeface="Calibri"/>
                <a:cs typeface="Calibri"/>
              </a:rPr>
              <a:t>use</a:t>
            </a:r>
            <a:r>
              <a:rPr b="0" spc="-5" dirty="0">
                <a:latin typeface="Calibri"/>
                <a:cs typeface="Calibri"/>
              </a:rPr>
              <a:t> the</a:t>
            </a:r>
            <a:r>
              <a:rPr b="0" spc="-20" dirty="0">
                <a:latin typeface="Calibri"/>
                <a:cs typeface="Calibri"/>
              </a:rPr>
              <a:t> </a:t>
            </a:r>
            <a:r>
              <a:rPr b="0" spc="-10" dirty="0">
                <a:latin typeface="Calibri"/>
                <a:cs typeface="Calibri"/>
              </a:rPr>
              <a:t>river</a:t>
            </a:r>
            <a:r>
              <a:rPr b="0" spc="-35" dirty="0">
                <a:latin typeface="Calibri"/>
                <a:cs typeface="Calibri"/>
              </a:rPr>
              <a:t> </a:t>
            </a:r>
            <a:r>
              <a:rPr b="0" spc="-25" dirty="0">
                <a:latin typeface="Calibri"/>
                <a:cs typeface="Calibri"/>
              </a:rPr>
              <a:t>for </a:t>
            </a:r>
            <a:r>
              <a:rPr b="0" spc="-800" dirty="0">
                <a:latin typeface="Calibri"/>
                <a:cs typeface="Calibri"/>
              </a:rPr>
              <a:t> </a:t>
            </a:r>
            <a:r>
              <a:rPr b="0" spc="-20" dirty="0">
                <a:latin typeface="Calibri"/>
                <a:cs typeface="Calibri"/>
              </a:rPr>
              <a:t>many</a:t>
            </a:r>
            <a:r>
              <a:rPr b="0" spc="-40" dirty="0">
                <a:latin typeface="Calibri"/>
                <a:cs typeface="Calibri"/>
              </a:rPr>
              <a:t> </a:t>
            </a:r>
            <a:r>
              <a:rPr b="0" spc="-25" dirty="0">
                <a:latin typeface="Calibri"/>
                <a:cs typeface="Calibri"/>
              </a:rPr>
              <a:t>different</a:t>
            </a:r>
            <a:r>
              <a:rPr b="0" spc="-40" dirty="0">
                <a:latin typeface="Calibri"/>
                <a:cs typeface="Calibri"/>
              </a:rPr>
              <a:t> </a:t>
            </a:r>
            <a:r>
              <a:rPr b="0" spc="-5" dirty="0">
                <a:latin typeface="Calibri"/>
                <a:cs typeface="Calibri"/>
              </a:rPr>
              <a:t>things</a:t>
            </a:r>
          </a:p>
        </p:txBody>
      </p:sp>
      <p:sp>
        <p:nvSpPr>
          <p:cNvPr id="6" name="object 6"/>
          <p:cNvSpPr txBox="1"/>
          <p:nvPr/>
        </p:nvSpPr>
        <p:spPr>
          <a:xfrm>
            <a:off x="8853094" y="4689239"/>
            <a:ext cx="252095" cy="2090420"/>
          </a:xfrm>
          <a:prstGeom prst="rect">
            <a:avLst/>
          </a:prstGeom>
        </p:spPr>
        <p:txBody>
          <a:bodyPr vert="vert270" wrap="square" lIns="0" tIns="0" rIns="0" bIns="0" rtlCol="0">
            <a:spAutoFit/>
          </a:bodyPr>
          <a:lstStyle/>
          <a:p>
            <a:pPr marL="12700">
              <a:lnSpc>
                <a:spcPts val="1864"/>
              </a:lnSpc>
            </a:pPr>
            <a:r>
              <a:rPr sz="1600" spc="-5" dirty="0">
                <a:solidFill>
                  <a:srgbClr val="808080"/>
                </a:solidFill>
                <a:latin typeface="Arial"/>
                <a:cs typeface="Arial"/>
              </a:rPr>
              <a:t>Photo</a:t>
            </a:r>
            <a:r>
              <a:rPr sz="1600" spc="-30" dirty="0">
                <a:solidFill>
                  <a:srgbClr val="808080"/>
                </a:solidFill>
                <a:latin typeface="Arial"/>
                <a:cs typeface="Arial"/>
              </a:rPr>
              <a:t> </a:t>
            </a:r>
            <a:r>
              <a:rPr sz="1600" spc="-5" dirty="0">
                <a:solidFill>
                  <a:srgbClr val="808080"/>
                </a:solidFill>
                <a:latin typeface="Arial"/>
                <a:cs typeface="Arial"/>
              </a:rPr>
              <a:t>by</a:t>
            </a:r>
            <a:r>
              <a:rPr sz="1600" spc="5" dirty="0">
                <a:solidFill>
                  <a:srgbClr val="808080"/>
                </a:solidFill>
                <a:latin typeface="Arial"/>
                <a:cs typeface="Arial"/>
              </a:rPr>
              <a:t> </a:t>
            </a:r>
            <a:r>
              <a:rPr sz="1600" spc="-10" dirty="0">
                <a:solidFill>
                  <a:srgbClr val="808080"/>
                </a:solidFill>
                <a:latin typeface="Arial"/>
                <a:cs typeface="Arial"/>
              </a:rPr>
              <a:t>Jeff</a:t>
            </a:r>
            <a:r>
              <a:rPr sz="1600" spc="-95" dirty="0">
                <a:solidFill>
                  <a:srgbClr val="808080"/>
                </a:solidFill>
                <a:latin typeface="Arial"/>
                <a:cs typeface="Arial"/>
              </a:rPr>
              <a:t> </a:t>
            </a:r>
            <a:r>
              <a:rPr sz="1600" spc="-5" dirty="0">
                <a:solidFill>
                  <a:srgbClr val="808080"/>
                </a:solidFill>
                <a:latin typeface="Arial"/>
                <a:cs typeface="Arial"/>
              </a:rPr>
              <a:t>Anzevino</a:t>
            </a:r>
            <a:endParaRPr sz="1600">
              <a:latin typeface="Arial"/>
              <a:cs typeface="Arial"/>
            </a:endParaRPr>
          </a:p>
        </p:txBody>
      </p:sp>
      <p:sp>
        <p:nvSpPr>
          <p:cNvPr id="7" name="object 7"/>
          <p:cNvSpPr txBox="1"/>
          <p:nvPr/>
        </p:nvSpPr>
        <p:spPr>
          <a:xfrm>
            <a:off x="408114" y="2492895"/>
            <a:ext cx="1497330" cy="369570"/>
          </a:xfrm>
          <a:prstGeom prst="rect">
            <a:avLst/>
          </a:prstGeom>
          <a:solidFill>
            <a:srgbClr val="F2F2F2"/>
          </a:solidFill>
        </p:spPr>
        <p:txBody>
          <a:bodyPr vert="horz" wrap="square" lIns="0" tIns="39370" rIns="0" bIns="0" rtlCol="0">
            <a:spAutoFit/>
          </a:bodyPr>
          <a:lstStyle/>
          <a:p>
            <a:pPr marL="90805">
              <a:lnSpc>
                <a:spcPct val="100000"/>
              </a:lnSpc>
              <a:spcBef>
                <a:spcPts val="310"/>
              </a:spcBef>
            </a:pPr>
            <a:r>
              <a:rPr sz="1800" spc="-10" dirty="0">
                <a:solidFill>
                  <a:srgbClr val="1F497D"/>
                </a:solidFill>
                <a:latin typeface="Arial"/>
                <a:cs typeface="Arial"/>
              </a:rPr>
              <a:t>Recreation</a:t>
            </a:r>
            <a:endParaRPr sz="1800">
              <a:latin typeface="Arial"/>
              <a:cs typeface="Arial"/>
            </a:endParaRPr>
          </a:p>
        </p:txBody>
      </p:sp>
      <p:sp>
        <p:nvSpPr>
          <p:cNvPr id="8" name="object 8"/>
          <p:cNvSpPr txBox="1"/>
          <p:nvPr/>
        </p:nvSpPr>
        <p:spPr>
          <a:xfrm>
            <a:off x="611555" y="4509122"/>
            <a:ext cx="1000125" cy="462280"/>
          </a:xfrm>
          <a:prstGeom prst="rect">
            <a:avLst/>
          </a:prstGeom>
          <a:solidFill>
            <a:srgbClr val="F2F2F2"/>
          </a:solidFill>
        </p:spPr>
        <p:txBody>
          <a:bodyPr vert="horz" wrap="square" lIns="0" tIns="39370" rIns="0" bIns="0" rtlCol="0">
            <a:spAutoFit/>
          </a:bodyPr>
          <a:lstStyle/>
          <a:p>
            <a:pPr marL="91440">
              <a:lnSpc>
                <a:spcPct val="100000"/>
              </a:lnSpc>
              <a:spcBef>
                <a:spcPts val="310"/>
              </a:spcBef>
            </a:pPr>
            <a:r>
              <a:rPr sz="1800" spc="-10" dirty="0">
                <a:solidFill>
                  <a:srgbClr val="1F497D"/>
                </a:solidFill>
                <a:latin typeface="Arial"/>
                <a:cs typeface="Arial"/>
              </a:rPr>
              <a:t>Food</a:t>
            </a:r>
            <a:endParaRPr sz="1800">
              <a:latin typeface="Arial"/>
              <a:cs typeface="Arial"/>
            </a:endParaRPr>
          </a:p>
        </p:txBody>
      </p:sp>
      <p:sp>
        <p:nvSpPr>
          <p:cNvPr id="9" name="object 9"/>
          <p:cNvSpPr txBox="1"/>
          <p:nvPr/>
        </p:nvSpPr>
        <p:spPr>
          <a:xfrm>
            <a:off x="2132850" y="1844827"/>
            <a:ext cx="1144270" cy="462280"/>
          </a:xfrm>
          <a:prstGeom prst="rect">
            <a:avLst/>
          </a:prstGeom>
          <a:solidFill>
            <a:srgbClr val="F2F2F2"/>
          </a:solidFill>
        </p:spPr>
        <p:txBody>
          <a:bodyPr vert="horz" wrap="square" lIns="0" tIns="39370" rIns="0" bIns="0" rtlCol="0">
            <a:spAutoFit/>
          </a:bodyPr>
          <a:lstStyle/>
          <a:p>
            <a:pPr marL="91440">
              <a:lnSpc>
                <a:spcPct val="100000"/>
              </a:lnSpc>
              <a:spcBef>
                <a:spcPts val="310"/>
              </a:spcBef>
            </a:pPr>
            <a:r>
              <a:rPr sz="1800" spc="-20" dirty="0">
                <a:solidFill>
                  <a:srgbClr val="1F497D"/>
                </a:solidFill>
                <a:latin typeface="Arial"/>
                <a:cs typeface="Arial"/>
              </a:rPr>
              <a:t>Travel</a:t>
            </a:r>
            <a:endParaRPr sz="1800">
              <a:latin typeface="Arial"/>
              <a:cs typeface="Arial"/>
            </a:endParaRPr>
          </a:p>
        </p:txBody>
      </p:sp>
      <p:sp>
        <p:nvSpPr>
          <p:cNvPr id="10" name="object 10"/>
          <p:cNvSpPr txBox="1"/>
          <p:nvPr/>
        </p:nvSpPr>
        <p:spPr>
          <a:xfrm>
            <a:off x="6781800" y="1981200"/>
            <a:ext cx="1512570" cy="462280"/>
          </a:xfrm>
          <a:prstGeom prst="rect">
            <a:avLst/>
          </a:prstGeom>
          <a:solidFill>
            <a:srgbClr val="F2F2F2"/>
          </a:solidFill>
        </p:spPr>
        <p:txBody>
          <a:bodyPr vert="horz" wrap="square" lIns="0" tIns="39370" rIns="0" bIns="0" rtlCol="0">
            <a:spAutoFit/>
          </a:bodyPr>
          <a:lstStyle/>
          <a:p>
            <a:pPr marL="91440">
              <a:lnSpc>
                <a:spcPct val="100000"/>
              </a:lnSpc>
              <a:spcBef>
                <a:spcPts val="310"/>
              </a:spcBef>
            </a:pPr>
            <a:r>
              <a:rPr sz="1800" spc="-5" dirty="0">
                <a:solidFill>
                  <a:srgbClr val="1F497D"/>
                </a:solidFill>
                <a:latin typeface="Arial"/>
                <a:cs typeface="Arial"/>
              </a:rPr>
              <a:t>Business</a:t>
            </a:r>
            <a:endParaRPr sz="1800">
              <a:latin typeface="Arial"/>
              <a:cs typeface="Arial"/>
            </a:endParaRPr>
          </a:p>
        </p:txBody>
      </p:sp>
      <p:sp>
        <p:nvSpPr>
          <p:cNvPr id="11" name="object 11"/>
          <p:cNvSpPr txBox="1"/>
          <p:nvPr/>
        </p:nvSpPr>
        <p:spPr>
          <a:xfrm>
            <a:off x="3923931" y="5301208"/>
            <a:ext cx="2232660" cy="462280"/>
          </a:xfrm>
          <a:prstGeom prst="rect">
            <a:avLst/>
          </a:prstGeom>
          <a:solidFill>
            <a:srgbClr val="F2F2F2"/>
          </a:solidFill>
        </p:spPr>
        <p:txBody>
          <a:bodyPr vert="horz" wrap="square" lIns="0" tIns="39370" rIns="0" bIns="0" rtlCol="0">
            <a:spAutoFit/>
          </a:bodyPr>
          <a:lstStyle/>
          <a:p>
            <a:pPr marL="90805">
              <a:lnSpc>
                <a:spcPct val="100000"/>
              </a:lnSpc>
              <a:spcBef>
                <a:spcPts val="310"/>
              </a:spcBef>
            </a:pPr>
            <a:r>
              <a:rPr sz="1800" spc="-5" dirty="0">
                <a:solidFill>
                  <a:srgbClr val="1F497D"/>
                </a:solidFill>
                <a:latin typeface="Arial"/>
                <a:cs typeface="Arial"/>
              </a:rPr>
              <a:t>Wildlife</a:t>
            </a:r>
            <a:r>
              <a:rPr sz="1800" spc="-40" dirty="0">
                <a:solidFill>
                  <a:srgbClr val="1F497D"/>
                </a:solidFill>
                <a:latin typeface="Arial"/>
                <a:cs typeface="Arial"/>
              </a:rPr>
              <a:t> </a:t>
            </a:r>
            <a:r>
              <a:rPr sz="1800" spc="-10" dirty="0">
                <a:solidFill>
                  <a:srgbClr val="1F497D"/>
                </a:solidFill>
                <a:latin typeface="Arial"/>
                <a:cs typeface="Arial"/>
              </a:rPr>
              <a:t>habitat</a:t>
            </a:r>
            <a:endParaRPr sz="1800">
              <a:latin typeface="Arial"/>
              <a:cs typeface="Arial"/>
            </a:endParaRPr>
          </a:p>
        </p:txBody>
      </p:sp>
      <p:sp>
        <p:nvSpPr>
          <p:cNvPr id="12" name="object 12"/>
          <p:cNvSpPr txBox="1"/>
          <p:nvPr/>
        </p:nvSpPr>
        <p:spPr>
          <a:xfrm>
            <a:off x="2339746" y="5013172"/>
            <a:ext cx="1000125" cy="831215"/>
          </a:xfrm>
          <a:prstGeom prst="rect">
            <a:avLst/>
          </a:prstGeom>
          <a:solidFill>
            <a:srgbClr val="F2F2F2"/>
          </a:solidFill>
        </p:spPr>
        <p:txBody>
          <a:bodyPr vert="horz" wrap="square" lIns="0" tIns="39370" rIns="0" bIns="0" rtlCol="0">
            <a:spAutoFit/>
          </a:bodyPr>
          <a:lstStyle/>
          <a:p>
            <a:pPr marL="91440" marR="300990">
              <a:lnSpc>
                <a:spcPct val="100000"/>
              </a:lnSpc>
              <a:spcBef>
                <a:spcPts val="310"/>
              </a:spcBef>
            </a:pPr>
            <a:r>
              <a:rPr sz="1800" spc="-10" dirty="0">
                <a:solidFill>
                  <a:srgbClr val="1F497D"/>
                </a:solidFill>
                <a:latin typeface="Arial"/>
                <a:cs typeface="Arial"/>
              </a:rPr>
              <a:t>Cl</a:t>
            </a:r>
            <a:r>
              <a:rPr sz="1800" spc="-15" dirty="0">
                <a:solidFill>
                  <a:srgbClr val="1F497D"/>
                </a:solidFill>
                <a:latin typeface="Arial"/>
                <a:cs typeface="Arial"/>
              </a:rPr>
              <a:t>ean  </a:t>
            </a:r>
            <a:r>
              <a:rPr sz="1800" spc="-70" dirty="0">
                <a:solidFill>
                  <a:srgbClr val="1F497D"/>
                </a:solidFill>
                <a:latin typeface="Arial"/>
                <a:cs typeface="Arial"/>
              </a:rPr>
              <a:t>W</a:t>
            </a:r>
            <a:r>
              <a:rPr sz="1800" spc="-10" dirty="0">
                <a:solidFill>
                  <a:srgbClr val="1F497D"/>
                </a:solidFill>
                <a:latin typeface="Arial"/>
                <a:cs typeface="Arial"/>
              </a:rPr>
              <a:t>a</a:t>
            </a:r>
            <a:r>
              <a:rPr sz="1800" dirty="0">
                <a:solidFill>
                  <a:srgbClr val="1F497D"/>
                </a:solidFill>
                <a:latin typeface="Arial"/>
                <a:cs typeface="Arial"/>
              </a:rPr>
              <a:t>t</a:t>
            </a:r>
            <a:r>
              <a:rPr sz="1800" spc="-15" dirty="0">
                <a:solidFill>
                  <a:srgbClr val="1F497D"/>
                </a:solidFill>
                <a:latin typeface="Arial"/>
                <a:cs typeface="Arial"/>
              </a:rPr>
              <a:t>er</a:t>
            </a:r>
            <a:endParaRPr sz="1800">
              <a:latin typeface="Arial"/>
              <a:cs typeface="Arial"/>
            </a:endParaRPr>
          </a:p>
        </p:txBody>
      </p:sp>
      <p:sp>
        <p:nvSpPr>
          <p:cNvPr id="13" name="object 13"/>
          <p:cNvSpPr txBox="1"/>
          <p:nvPr/>
        </p:nvSpPr>
        <p:spPr>
          <a:xfrm>
            <a:off x="6934200" y="4419600"/>
            <a:ext cx="1224280" cy="831215"/>
          </a:xfrm>
          <a:prstGeom prst="rect">
            <a:avLst/>
          </a:prstGeom>
          <a:solidFill>
            <a:srgbClr val="F2F2F2"/>
          </a:solidFill>
        </p:spPr>
        <p:txBody>
          <a:bodyPr vert="horz" wrap="square" lIns="0" tIns="39370" rIns="0" bIns="0" rtlCol="0">
            <a:spAutoFit/>
          </a:bodyPr>
          <a:lstStyle/>
          <a:p>
            <a:pPr marL="91440" marR="440690">
              <a:lnSpc>
                <a:spcPct val="100000"/>
              </a:lnSpc>
              <a:spcBef>
                <a:spcPts val="310"/>
              </a:spcBef>
            </a:pPr>
            <a:r>
              <a:rPr sz="1800" spc="-5" dirty="0">
                <a:solidFill>
                  <a:srgbClr val="1F497D"/>
                </a:solidFill>
                <a:latin typeface="Arial"/>
                <a:cs typeface="Arial"/>
              </a:rPr>
              <a:t>Sc</a:t>
            </a:r>
            <a:r>
              <a:rPr sz="1800" spc="-15" dirty="0">
                <a:solidFill>
                  <a:srgbClr val="1F497D"/>
                </a:solidFill>
                <a:latin typeface="Arial"/>
                <a:cs typeface="Arial"/>
              </a:rPr>
              <a:t>en</a:t>
            </a:r>
            <a:r>
              <a:rPr sz="1800" spc="-10" dirty="0">
                <a:solidFill>
                  <a:srgbClr val="1F497D"/>
                </a:solidFill>
                <a:latin typeface="Arial"/>
                <a:cs typeface="Arial"/>
              </a:rPr>
              <a:t>i</a:t>
            </a:r>
            <a:r>
              <a:rPr sz="1800" dirty="0">
                <a:solidFill>
                  <a:srgbClr val="1F497D"/>
                </a:solidFill>
                <a:latin typeface="Arial"/>
                <a:cs typeface="Arial"/>
              </a:rPr>
              <a:t>c  </a:t>
            </a:r>
            <a:r>
              <a:rPr sz="1800" spc="-20" dirty="0">
                <a:solidFill>
                  <a:srgbClr val="1F497D"/>
                </a:solidFill>
                <a:latin typeface="Arial"/>
                <a:cs typeface="Arial"/>
              </a:rPr>
              <a:t>views</a:t>
            </a:r>
            <a:endParaRPr sz="18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365897"/>
            <a:ext cx="9144000" cy="5492115"/>
            <a:chOff x="0" y="1365897"/>
            <a:chExt cx="9144000" cy="5492115"/>
          </a:xfrm>
        </p:grpSpPr>
        <p:pic>
          <p:nvPicPr>
            <p:cNvPr id="3" name="object 3"/>
            <p:cNvPicPr/>
            <p:nvPr/>
          </p:nvPicPr>
          <p:blipFill>
            <a:blip r:embed="rId3" cstate="print"/>
            <a:stretch>
              <a:fillRect/>
            </a:stretch>
          </p:blipFill>
          <p:spPr>
            <a:xfrm>
              <a:off x="0" y="3429000"/>
              <a:ext cx="2056498" cy="3428503"/>
            </a:xfrm>
            <a:prstGeom prst="rect">
              <a:avLst/>
            </a:prstGeom>
          </p:spPr>
        </p:pic>
        <p:pic>
          <p:nvPicPr>
            <p:cNvPr id="4" name="object 4"/>
            <p:cNvPicPr/>
            <p:nvPr/>
          </p:nvPicPr>
          <p:blipFill>
            <a:blip r:embed="rId4" cstate="print"/>
            <a:stretch>
              <a:fillRect/>
            </a:stretch>
          </p:blipFill>
          <p:spPr>
            <a:xfrm>
              <a:off x="1903135" y="3275126"/>
              <a:ext cx="3049826" cy="1905973"/>
            </a:xfrm>
            <a:prstGeom prst="rect">
              <a:avLst/>
            </a:prstGeom>
          </p:spPr>
        </p:pic>
        <p:pic>
          <p:nvPicPr>
            <p:cNvPr id="5" name="object 5"/>
            <p:cNvPicPr/>
            <p:nvPr/>
          </p:nvPicPr>
          <p:blipFill>
            <a:blip r:embed="rId5" cstate="print"/>
            <a:stretch>
              <a:fillRect/>
            </a:stretch>
          </p:blipFill>
          <p:spPr>
            <a:xfrm>
              <a:off x="4876800" y="1371598"/>
              <a:ext cx="4267200" cy="2996248"/>
            </a:xfrm>
            <a:prstGeom prst="rect">
              <a:avLst/>
            </a:prstGeom>
          </p:spPr>
        </p:pic>
        <p:pic>
          <p:nvPicPr>
            <p:cNvPr id="6" name="object 6"/>
            <p:cNvPicPr/>
            <p:nvPr/>
          </p:nvPicPr>
          <p:blipFill>
            <a:blip r:embed="rId6" cstate="print"/>
            <a:stretch>
              <a:fillRect/>
            </a:stretch>
          </p:blipFill>
          <p:spPr>
            <a:xfrm>
              <a:off x="0" y="1365897"/>
              <a:ext cx="2972092" cy="2063102"/>
            </a:xfrm>
            <a:prstGeom prst="rect">
              <a:avLst/>
            </a:prstGeom>
          </p:spPr>
        </p:pic>
      </p:grpSp>
      <p:sp>
        <p:nvSpPr>
          <p:cNvPr id="7" name="object 7"/>
          <p:cNvSpPr txBox="1">
            <a:spLocks noGrp="1"/>
          </p:cNvSpPr>
          <p:nvPr>
            <p:ph type="title"/>
          </p:nvPr>
        </p:nvSpPr>
        <p:spPr>
          <a:xfrm>
            <a:off x="903858" y="133603"/>
            <a:ext cx="7335520" cy="1122680"/>
          </a:xfrm>
          <a:prstGeom prst="rect">
            <a:avLst/>
          </a:prstGeom>
        </p:spPr>
        <p:txBody>
          <a:bodyPr vert="horz" wrap="square" lIns="0" tIns="12700" rIns="0" bIns="0" rtlCol="0">
            <a:spAutoFit/>
          </a:bodyPr>
          <a:lstStyle/>
          <a:p>
            <a:pPr marL="2032000" marR="5080" indent="-2019935">
              <a:lnSpc>
                <a:spcPct val="100000"/>
              </a:lnSpc>
              <a:spcBef>
                <a:spcPts val="100"/>
              </a:spcBef>
            </a:pPr>
            <a:r>
              <a:rPr b="0" spc="-15" dirty="0">
                <a:latin typeface="Calibri"/>
                <a:cs typeface="Calibri"/>
              </a:rPr>
              <a:t>Many</a:t>
            </a:r>
            <a:r>
              <a:rPr b="0" spc="-40" dirty="0">
                <a:latin typeface="Calibri"/>
                <a:cs typeface="Calibri"/>
              </a:rPr>
              <a:t> </a:t>
            </a:r>
            <a:r>
              <a:rPr b="0" spc="-5" dirty="0">
                <a:latin typeface="Calibri"/>
                <a:cs typeface="Calibri"/>
              </a:rPr>
              <a:t>animals,</a:t>
            </a:r>
            <a:r>
              <a:rPr b="0" spc="-30" dirty="0">
                <a:latin typeface="Calibri"/>
                <a:cs typeface="Calibri"/>
              </a:rPr>
              <a:t> </a:t>
            </a:r>
            <a:r>
              <a:rPr b="0" spc="-15" dirty="0">
                <a:latin typeface="Calibri"/>
                <a:cs typeface="Calibri"/>
              </a:rPr>
              <a:t>large</a:t>
            </a:r>
            <a:r>
              <a:rPr b="0" spc="-20" dirty="0">
                <a:latin typeface="Calibri"/>
                <a:cs typeface="Calibri"/>
              </a:rPr>
              <a:t> </a:t>
            </a:r>
            <a:r>
              <a:rPr b="0" dirty="0">
                <a:latin typeface="Calibri"/>
                <a:cs typeface="Calibri"/>
              </a:rPr>
              <a:t>and</a:t>
            </a:r>
            <a:r>
              <a:rPr b="0" spc="-25" dirty="0">
                <a:latin typeface="Calibri"/>
                <a:cs typeface="Calibri"/>
              </a:rPr>
              <a:t> </a:t>
            </a:r>
            <a:r>
              <a:rPr b="0" spc="-5" dirty="0">
                <a:latin typeface="Calibri"/>
                <a:cs typeface="Calibri"/>
              </a:rPr>
              <a:t>small,</a:t>
            </a:r>
            <a:r>
              <a:rPr b="0" spc="-20" dirty="0">
                <a:latin typeface="Calibri"/>
                <a:cs typeface="Calibri"/>
              </a:rPr>
              <a:t> </a:t>
            </a:r>
            <a:r>
              <a:rPr b="0" spc="-10" dirty="0">
                <a:latin typeface="Calibri"/>
                <a:cs typeface="Calibri"/>
              </a:rPr>
              <a:t>live</a:t>
            </a:r>
            <a:r>
              <a:rPr b="0" spc="-20" dirty="0">
                <a:latin typeface="Calibri"/>
                <a:cs typeface="Calibri"/>
              </a:rPr>
              <a:t> </a:t>
            </a:r>
            <a:r>
              <a:rPr b="0" dirty="0">
                <a:latin typeface="Calibri"/>
                <a:cs typeface="Calibri"/>
              </a:rPr>
              <a:t>in</a:t>
            </a:r>
            <a:r>
              <a:rPr b="0" spc="-20" dirty="0">
                <a:latin typeface="Calibri"/>
                <a:cs typeface="Calibri"/>
              </a:rPr>
              <a:t> </a:t>
            </a:r>
            <a:r>
              <a:rPr b="0" dirty="0">
                <a:latin typeface="Calibri"/>
                <a:cs typeface="Calibri"/>
              </a:rPr>
              <a:t>&amp; </a:t>
            </a:r>
            <a:r>
              <a:rPr b="0" spc="-800" dirty="0">
                <a:latin typeface="Calibri"/>
                <a:cs typeface="Calibri"/>
              </a:rPr>
              <a:t> </a:t>
            </a:r>
            <a:r>
              <a:rPr b="0" dirty="0">
                <a:latin typeface="Calibri"/>
                <a:cs typeface="Calibri"/>
              </a:rPr>
              <a:t>along</a:t>
            </a:r>
            <a:r>
              <a:rPr b="0" spc="-30" dirty="0">
                <a:latin typeface="Calibri"/>
                <a:cs typeface="Calibri"/>
              </a:rPr>
              <a:t> </a:t>
            </a:r>
            <a:r>
              <a:rPr b="0" spc="-5" dirty="0">
                <a:latin typeface="Calibri"/>
                <a:cs typeface="Calibri"/>
              </a:rPr>
              <a:t>the</a:t>
            </a:r>
            <a:r>
              <a:rPr b="0" spc="-20" dirty="0">
                <a:latin typeface="Calibri"/>
                <a:cs typeface="Calibri"/>
              </a:rPr>
              <a:t> </a:t>
            </a:r>
            <a:r>
              <a:rPr b="0" spc="-5" dirty="0">
                <a:latin typeface="Calibri"/>
                <a:cs typeface="Calibri"/>
              </a:rPr>
              <a:t>Hudson</a:t>
            </a:r>
          </a:p>
        </p:txBody>
      </p:sp>
      <p:sp>
        <p:nvSpPr>
          <p:cNvPr id="8" name="object 8"/>
          <p:cNvSpPr txBox="1"/>
          <p:nvPr/>
        </p:nvSpPr>
        <p:spPr>
          <a:xfrm>
            <a:off x="78739" y="3455923"/>
            <a:ext cx="130619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Least</a:t>
            </a:r>
            <a:r>
              <a:rPr sz="1800" spc="-55" dirty="0">
                <a:latin typeface="Arial"/>
                <a:cs typeface="Arial"/>
              </a:rPr>
              <a:t> </a:t>
            </a:r>
            <a:r>
              <a:rPr sz="1800" spc="-5" dirty="0">
                <a:latin typeface="Arial"/>
                <a:cs typeface="Arial"/>
              </a:rPr>
              <a:t>Bittern</a:t>
            </a:r>
            <a:endParaRPr sz="1800">
              <a:latin typeface="Arial"/>
              <a:cs typeface="Arial"/>
            </a:endParaRPr>
          </a:p>
        </p:txBody>
      </p:sp>
      <p:pic>
        <p:nvPicPr>
          <p:cNvPr id="9" name="object 9"/>
          <p:cNvPicPr/>
          <p:nvPr/>
        </p:nvPicPr>
        <p:blipFill>
          <a:blip r:embed="rId7" cstate="print"/>
          <a:stretch>
            <a:fillRect/>
          </a:stretch>
        </p:blipFill>
        <p:spPr>
          <a:xfrm>
            <a:off x="1904530" y="5105400"/>
            <a:ext cx="2886411" cy="1752599"/>
          </a:xfrm>
          <a:prstGeom prst="rect">
            <a:avLst/>
          </a:prstGeom>
        </p:spPr>
      </p:pic>
      <p:sp>
        <p:nvSpPr>
          <p:cNvPr id="10" name="object 10"/>
          <p:cNvSpPr txBox="1"/>
          <p:nvPr/>
        </p:nvSpPr>
        <p:spPr>
          <a:xfrm>
            <a:off x="2288539" y="5095592"/>
            <a:ext cx="1162050" cy="574040"/>
          </a:xfrm>
          <a:prstGeom prst="rect">
            <a:avLst/>
          </a:prstGeom>
        </p:spPr>
        <p:txBody>
          <a:bodyPr vert="horz" wrap="square" lIns="0" tIns="12700" rIns="0" bIns="0" rtlCol="0">
            <a:spAutoFit/>
          </a:bodyPr>
          <a:lstStyle/>
          <a:p>
            <a:pPr marL="12700" marR="5080">
              <a:lnSpc>
                <a:spcPct val="100000"/>
              </a:lnSpc>
              <a:spcBef>
                <a:spcPts val="100"/>
              </a:spcBef>
            </a:pPr>
            <a:r>
              <a:rPr sz="1800" spc="-15" dirty="0">
                <a:solidFill>
                  <a:srgbClr val="FFFFFF"/>
                </a:solidFill>
                <a:latin typeface="Arial"/>
                <a:cs typeface="Arial"/>
              </a:rPr>
              <a:t>Wood</a:t>
            </a:r>
            <a:r>
              <a:rPr sz="1800" spc="-80" dirty="0">
                <a:solidFill>
                  <a:srgbClr val="FFFFFF"/>
                </a:solidFill>
                <a:latin typeface="Arial"/>
                <a:cs typeface="Arial"/>
              </a:rPr>
              <a:t> </a:t>
            </a:r>
            <a:r>
              <a:rPr sz="1800" spc="-10" dirty="0">
                <a:solidFill>
                  <a:srgbClr val="FFFFFF"/>
                </a:solidFill>
                <a:latin typeface="Arial"/>
                <a:cs typeface="Arial"/>
              </a:rPr>
              <a:t>duck </a:t>
            </a:r>
            <a:r>
              <a:rPr sz="1800" spc="-484" dirty="0">
                <a:solidFill>
                  <a:srgbClr val="FFFFFF"/>
                </a:solidFill>
                <a:latin typeface="Arial"/>
                <a:cs typeface="Arial"/>
              </a:rPr>
              <a:t> </a:t>
            </a:r>
            <a:r>
              <a:rPr sz="1800" spc="-10" dirty="0">
                <a:solidFill>
                  <a:srgbClr val="FFFFFF"/>
                </a:solidFill>
                <a:latin typeface="Arial"/>
                <a:cs typeface="Arial"/>
              </a:rPr>
              <a:t>(male)</a:t>
            </a:r>
            <a:endParaRPr sz="1800">
              <a:latin typeface="Arial"/>
              <a:cs typeface="Arial"/>
            </a:endParaRPr>
          </a:p>
        </p:txBody>
      </p:sp>
      <p:sp>
        <p:nvSpPr>
          <p:cNvPr id="11" name="object 11"/>
          <p:cNvSpPr txBox="1"/>
          <p:nvPr/>
        </p:nvSpPr>
        <p:spPr>
          <a:xfrm>
            <a:off x="2288539" y="3455845"/>
            <a:ext cx="989330"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FFFFFF"/>
                </a:solidFill>
                <a:latin typeface="Arial"/>
                <a:cs typeface="Arial"/>
              </a:rPr>
              <a:t>Am</a:t>
            </a:r>
            <a:r>
              <a:rPr sz="1800" spc="-15" dirty="0">
                <a:solidFill>
                  <a:srgbClr val="FFFFFF"/>
                </a:solidFill>
                <a:latin typeface="Arial"/>
                <a:cs typeface="Arial"/>
              </a:rPr>
              <a:t>e</a:t>
            </a:r>
            <a:r>
              <a:rPr sz="1800" spc="-5" dirty="0">
                <a:solidFill>
                  <a:srgbClr val="FFFFFF"/>
                </a:solidFill>
                <a:latin typeface="Arial"/>
                <a:cs typeface="Arial"/>
              </a:rPr>
              <a:t>r</a:t>
            </a:r>
            <a:r>
              <a:rPr sz="1800" spc="-10" dirty="0">
                <a:solidFill>
                  <a:srgbClr val="FFFFFF"/>
                </a:solidFill>
                <a:latin typeface="Arial"/>
                <a:cs typeface="Arial"/>
              </a:rPr>
              <a:t>i</a:t>
            </a:r>
            <a:r>
              <a:rPr sz="1800" spc="-5" dirty="0">
                <a:solidFill>
                  <a:srgbClr val="FFFFFF"/>
                </a:solidFill>
                <a:latin typeface="Arial"/>
                <a:cs typeface="Arial"/>
              </a:rPr>
              <a:t>c</a:t>
            </a:r>
            <a:r>
              <a:rPr sz="1800" spc="-15" dirty="0">
                <a:solidFill>
                  <a:srgbClr val="FFFFFF"/>
                </a:solidFill>
                <a:latin typeface="Arial"/>
                <a:cs typeface="Arial"/>
              </a:rPr>
              <a:t>a</a:t>
            </a:r>
            <a:r>
              <a:rPr sz="1800" spc="-5" dirty="0">
                <a:solidFill>
                  <a:srgbClr val="FFFFFF"/>
                </a:solidFill>
                <a:latin typeface="Arial"/>
                <a:cs typeface="Arial"/>
              </a:rPr>
              <a:t>n  </a:t>
            </a:r>
            <a:r>
              <a:rPr sz="1800" dirty="0">
                <a:solidFill>
                  <a:srgbClr val="FFFFFF"/>
                </a:solidFill>
                <a:latin typeface="Arial"/>
                <a:cs typeface="Arial"/>
              </a:rPr>
              <a:t>G</a:t>
            </a:r>
            <a:r>
              <a:rPr sz="1800" spc="-15" dirty="0">
                <a:solidFill>
                  <a:srgbClr val="FFFFFF"/>
                </a:solidFill>
                <a:latin typeface="Arial"/>
                <a:cs typeface="Arial"/>
              </a:rPr>
              <a:t>o</a:t>
            </a:r>
            <a:r>
              <a:rPr sz="1800" spc="-10" dirty="0">
                <a:solidFill>
                  <a:srgbClr val="FFFFFF"/>
                </a:solidFill>
                <a:latin typeface="Arial"/>
                <a:cs typeface="Arial"/>
              </a:rPr>
              <a:t>ld</a:t>
            </a:r>
            <a:r>
              <a:rPr sz="1800" dirty="0">
                <a:solidFill>
                  <a:srgbClr val="FFFFFF"/>
                </a:solidFill>
                <a:latin typeface="Arial"/>
                <a:cs typeface="Arial"/>
              </a:rPr>
              <a:t>f</a:t>
            </a:r>
            <a:r>
              <a:rPr sz="1800" spc="-10" dirty="0">
                <a:solidFill>
                  <a:srgbClr val="FFFFFF"/>
                </a:solidFill>
                <a:latin typeface="Arial"/>
                <a:cs typeface="Arial"/>
              </a:rPr>
              <a:t>i</a:t>
            </a:r>
            <a:r>
              <a:rPr sz="1800" spc="-15" dirty="0">
                <a:solidFill>
                  <a:srgbClr val="FFFFFF"/>
                </a:solidFill>
                <a:latin typeface="Arial"/>
                <a:cs typeface="Arial"/>
              </a:rPr>
              <a:t>n</a:t>
            </a:r>
            <a:r>
              <a:rPr sz="1800" spc="-5" dirty="0">
                <a:solidFill>
                  <a:srgbClr val="FFFFFF"/>
                </a:solidFill>
                <a:latin typeface="Arial"/>
                <a:cs typeface="Arial"/>
              </a:rPr>
              <a:t>ch</a:t>
            </a:r>
            <a:endParaRPr sz="1800">
              <a:latin typeface="Arial"/>
              <a:cs typeface="Arial"/>
            </a:endParaRPr>
          </a:p>
        </p:txBody>
      </p:sp>
      <p:pic>
        <p:nvPicPr>
          <p:cNvPr id="12" name="object 12"/>
          <p:cNvPicPr/>
          <p:nvPr/>
        </p:nvPicPr>
        <p:blipFill>
          <a:blip r:embed="rId8" cstate="print"/>
          <a:stretch>
            <a:fillRect/>
          </a:stretch>
        </p:blipFill>
        <p:spPr>
          <a:xfrm>
            <a:off x="2971876" y="1371688"/>
            <a:ext cx="2835705" cy="1904911"/>
          </a:xfrm>
          <a:prstGeom prst="rect">
            <a:avLst/>
          </a:prstGeom>
        </p:spPr>
      </p:pic>
      <p:sp>
        <p:nvSpPr>
          <p:cNvPr id="13" name="object 13"/>
          <p:cNvSpPr txBox="1"/>
          <p:nvPr/>
        </p:nvSpPr>
        <p:spPr>
          <a:xfrm>
            <a:off x="2971800" y="2895600"/>
            <a:ext cx="1219200" cy="369570"/>
          </a:xfrm>
          <a:prstGeom prst="rect">
            <a:avLst/>
          </a:prstGeom>
          <a:solidFill>
            <a:srgbClr val="DADADA"/>
          </a:solidFill>
        </p:spPr>
        <p:txBody>
          <a:bodyPr vert="horz" wrap="square" lIns="0" tIns="39370" rIns="0" bIns="0" rtlCol="0">
            <a:spAutoFit/>
          </a:bodyPr>
          <a:lstStyle/>
          <a:p>
            <a:pPr marL="90805">
              <a:lnSpc>
                <a:spcPct val="100000"/>
              </a:lnSpc>
              <a:spcBef>
                <a:spcPts val="310"/>
              </a:spcBef>
            </a:pPr>
            <a:r>
              <a:rPr sz="1800" spc="-5" dirty="0">
                <a:latin typeface="Arial"/>
                <a:cs typeface="Arial"/>
              </a:rPr>
              <a:t>Bosmina</a:t>
            </a:r>
            <a:endParaRPr sz="1800">
              <a:latin typeface="Arial"/>
              <a:cs typeface="Arial"/>
            </a:endParaRPr>
          </a:p>
        </p:txBody>
      </p:sp>
      <p:sp>
        <p:nvSpPr>
          <p:cNvPr id="14" name="object 14"/>
          <p:cNvSpPr txBox="1"/>
          <p:nvPr/>
        </p:nvSpPr>
        <p:spPr>
          <a:xfrm>
            <a:off x="78739" y="1398523"/>
            <a:ext cx="7258050" cy="299720"/>
          </a:xfrm>
          <a:prstGeom prst="rect">
            <a:avLst/>
          </a:prstGeom>
        </p:spPr>
        <p:txBody>
          <a:bodyPr vert="horz" wrap="square" lIns="0" tIns="12700" rIns="0" bIns="0" rtlCol="0">
            <a:spAutoFit/>
          </a:bodyPr>
          <a:lstStyle/>
          <a:p>
            <a:pPr marL="12700">
              <a:lnSpc>
                <a:spcPct val="100000"/>
              </a:lnSpc>
              <a:spcBef>
                <a:spcPts val="100"/>
              </a:spcBef>
              <a:tabLst>
                <a:tab pos="5803265" algn="l"/>
              </a:tabLst>
            </a:pPr>
            <a:r>
              <a:rPr sz="1800" spc="-5" dirty="0">
                <a:solidFill>
                  <a:srgbClr val="FFFFFF"/>
                </a:solidFill>
                <a:latin typeface="Arial"/>
                <a:cs typeface="Arial"/>
              </a:rPr>
              <a:t>Bald</a:t>
            </a:r>
            <a:r>
              <a:rPr sz="1800" dirty="0">
                <a:solidFill>
                  <a:srgbClr val="FFFFFF"/>
                </a:solidFill>
                <a:latin typeface="Arial"/>
                <a:cs typeface="Arial"/>
              </a:rPr>
              <a:t> </a:t>
            </a:r>
            <a:r>
              <a:rPr sz="1800" spc="-10" dirty="0">
                <a:solidFill>
                  <a:srgbClr val="FFFFFF"/>
                </a:solidFill>
                <a:latin typeface="Arial"/>
                <a:cs typeface="Arial"/>
              </a:rPr>
              <a:t>eagle	Phytoplankton</a:t>
            </a:r>
            <a:endParaRPr sz="1800">
              <a:latin typeface="Arial"/>
              <a:cs typeface="Arial"/>
            </a:endParaRPr>
          </a:p>
        </p:txBody>
      </p:sp>
      <p:grpSp>
        <p:nvGrpSpPr>
          <p:cNvPr id="15" name="object 15"/>
          <p:cNvGrpSpPr/>
          <p:nvPr/>
        </p:nvGrpSpPr>
        <p:grpSpPr>
          <a:xfrm>
            <a:off x="4647920" y="3720745"/>
            <a:ext cx="4491990" cy="3137535"/>
            <a:chOff x="4647920" y="3720745"/>
            <a:chExt cx="4491990" cy="3137535"/>
          </a:xfrm>
        </p:grpSpPr>
        <p:pic>
          <p:nvPicPr>
            <p:cNvPr id="16" name="object 16"/>
            <p:cNvPicPr/>
            <p:nvPr/>
          </p:nvPicPr>
          <p:blipFill>
            <a:blip r:embed="rId9" cstate="print"/>
            <a:stretch>
              <a:fillRect/>
            </a:stretch>
          </p:blipFill>
          <p:spPr>
            <a:xfrm>
              <a:off x="6324600" y="3720745"/>
              <a:ext cx="2815258" cy="3137254"/>
            </a:xfrm>
            <a:prstGeom prst="rect">
              <a:avLst/>
            </a:prstGeom>
          </p:spPr>
        </p:pic>
        <p:pic>
          <p:nvPicPr>
            <p:cNvPr id="17" name="object 17"/>
            <p:cNvPicPr/>
            <p:nvPr/>
          </p:nvPicPr>
          <p:blipFill>
            <a:blip r:embed="rId10" cstate="print"/>
            <a:stretch>
              <a:fillRect/>
            </a:stretch>
          </p:blipFill>
          <p:spPr>
            <a:xfrm>
              <a:off x="4647920" y="3733216"/>
              <a:ext cx="2061091" cy="3124782"/>
            </a:xfrm>
            <a:prstGeom prst="rect">
              <a:avLst/>
            </a:prstGeom>
          </p:spPr>
        </p:pic>
      </p:grpSp>
      <p:sp>
        <p:nvSpPr>
          <p:cNvPr id="18" name="object 18"/>
          <p:cNvSpPr txBox="1"/>
          <p:nvPr/>
        </p:nvSpPr>
        <p:spPr>
          <a:xfrm>
            <a:off x="4803140" y="6427723"/>
            <a:ext cx="172275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Atlantic</a:t>
            </a:r>
            <a:r>
              <a:rPr sz="1800" spc="-60" dirty="0">
                <a:solidFill>
                  <a:srgbClr val="FFFFFF"/>
                </a:solidFill>
                <a:latin typeface="Arial"/>
                <a:cs typeface="Arial"/>
              </a:rPr>
              <a:t> </a:t>
            </a:r>
            <a:r>
              <a:rPr sz="1800" spc="-10" dirty="0">
                <a:solidFill>
                  <a:srgbClr val="FFFFFF"/>
                </a:solidFill>
                <a:latin typeface="Arial"/>
                <a:cs typeface="Arial"/>
              </a:rPr>
              <a:t>sturgeon</a:t>
            </a:r>
            <a:endParaRPr sz="1800">
              <a:latin typeface="Arial"/>
              <a:cs typeface="Arial"/>
            </a:endParaRPr>
          </a:p>
        </p:txBody>
      </p:sp>
      <p:sp>
        <p:nvSpPr>
          <p:cNvPr id="19" name="object 19"/>
          <p:cNvSpPr txBox="1"/>
          <p:nvPr/>
        </p:nvSpPr>
        <p:spPr>
          <a:xfrm>
            <a:off x="6860540" y="3760647"/>
            <a:ext cx="74739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a:cs typeface="Arial"/>
              </a:rPr>
              <a:t>Beaver</a:t>
            </a:r>
            <a:endParaRPr sz="1800">
              <a:latin typeface="Arial"/>
              <a:cs typeface="Arial"/>
            </a:endParaRPr>
          </a:p>
        </p:txBody>
      </p:sp>
      <p:sp>
        <p:nvSpPr>
          <p:cNvPr id="20" name="object 20"/>
          <p:cNvSpPr txBox="1"/>
          <p:nvPr/>
        </p:nvSpPr>
        <p:spPr>
          <a:xfrm>
            <a:off x="7317740" y="6580123"/>
            <a:ext cx="1840864"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DEADA"/>
                </a:solidFill>
                <a:latin typeface="Arial"/>
                <a:cs typeface="Arial"/>
              </a:rPr>
              <a:t>Photo</a:t>
            </a:r>
            <a:r>
              <a:rPr sz="1400" spc="-60" dirty="0">
                <a:solidFill>
                  <a:srgbClr val="FDEADA"/>
                </a:solidFill>
                <a:latin typeface="Arial"/>
                <a:cs typeface="Arial"/>
              </a:rPr>
              <a:t> </a:t>
            </a:r>
            <a:r>
              <a:rPr sz="1400" dirty="0">
                <a:solidFill>
                  <a:srgbClr val="FDEADA"/>
                </a:solidFill>
                <a:latin typeface="Arial"/>
                <a:cs typeface="Arial"/>
              </a:rPr>
              <a:t>by</a:t>
            </a:r>
            <a:r>
              <a:rPr sz="1400" spc="-15" dirty="0">
                <a:solidFill>
                  <a:srgbClr val="FDEADA"/>
                </a:solidFill>
                <a:latin typeface="Arial"/>
                <a:cs typeface="Arial"/>
              </a:rPr>
              <a:t> </a:t>
            </a:r>
            <a:r>
              <a:rPr sz="1400" spc="-5" dirty="0">
                <a:solidFill>
                  <a:srgbClr val="FDEADA"/>
                </a:solidFill>
                <a:latin typeface="Arial"/>
                <a:cs typeface="Arial"/>
              </a:rPr>
              <a:t>Steve</a:t>
            </a:r>
            <a:r>
              <a:rPr sz="1400" spc="-20" dirty="0">
                <a:solidFill>
                  <a:srgbClr val="FDEADA"/>
                </a:solidFill>
                <a:latin typeface="Arial"/>
                <a:cs typeface="Arial"/>
              </a:rPr>
              <a:t> </a:t>
            </a:r>
            <a:r>
              <a:rPr sz="1400" spc="-5" dirty="0">
                <a:solidFill>
                  <a:srgbClr val="FDEADA"/>
                </a:solidFill>
                <a:latin typeface="Arial"/>
                <a:cs typeface="Arial"/>
              </a:rPr>
              <a:t>Hersey</a:t>
            </a:r>
            <a:endParaRPr sz="14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50"/>
            <a:ext cx="9143604" cy="6848284"/>
          </a:xfrm>
          <a:prstGeom prst="rect">
            <a:avLst/>
          </a:prstGeom>
        </p:spPr>
      </p:pic>
      <p:sp>
        <p:nvSpPr>
          <p:cNvPr id="3" name="object 3"/>
          <p:cNvSpPr txBox="1">
            <a:spLocks noGrp="1"/>
          </p:cNvSpPr>
          <p:nvPr>
            <p:ph type="title"/>
          </p:nvPr>
        </p:nvSpPr>
        <p:spPr>
          <a:xfrm>
            <a:off x="493905" y="0"/>
            <a:ext cx="2365375" cy="1579245"/>
          </a:xfrm>
          <a:prstGeom prst="rect">
            <a:avLst/>
          </a:prstGeom>
        </p:spPr>
        <p:txBody>
          <a:bodyPr vert="horz" wrap="square" lIns="0" tIns="12065" rIns="0" bIns="0" rtlCol="0">
            <a:spAutoFit/>
          </a:bodyPr>
          <a:lstStyle/>
          <a:p>
            <a:pPr marL="12700" marR="5080" indent="427990">
              <a:lnSpc>
                <a:spcPct val="100000"/>
              </a:lnSpc>
              <a:spcBef>
                <a:spcPts val="95"/>
              </a:spcBef>
            </a:pPr>
            <a:r>
              <a:rPr sz="3400" b="0" spc="-15" dirty="0">
                <a:latin typeface="Calibri"/>
                <a:cs typeface="Calibri"/>
              </a:rPr>
              <a:t>Example </a:t>
            </a:r>
            <a:r>
              <a:rPr sz="3400" b="0" spc="-10" dirty="0">
                <a:latin typeface="Calibri"/>
                <a:cs typeface="Calibri"/>
              </a:rPr>
              <a:t> </a:t>
            </a:r>
            <a:r>
              <a:rPr sz="3400" b="0" spc="-5" dirty="0">
                <a:latin typeface="Calibri"/>
                <a:cs typeface="Calibri"/>
              </a:rPr>
              <a:t>Hudson </a:t>
            </a:r>
            <a:r>
              <a:rPr sz="3400" b="0" spc="-10" dirty="0">
                <a:latin typeface="Calibri"/>
                <a:cs typeface="Calibri"/>
              </a:rPr>
              <a:t>River </a:t>
            </a:r>
            <a:r>
              <a:rPr sz="3400" b="0" spc="-760" dirty="0">
                <a:latin typeface="Calibri"/>
                <a:cs typeface="Calibri"/>
              </a:rPr>
              <a:t> </a:t>
            </a:r>
            <a:r>
              <a:rPr sz="3400" b="0" spc="-25" dirty="0">
                <a:latin typeface="Calibri"/>
                <a:cs typeface="Calibri"/>
              </a:rPr>
              <a:t>food</a:t>
            </a:r>
            <a:r>
              <a:rPr sz="3400" b="0" spc="-95" dirty="0">
                <a:latin typeface="Calibri"/>
                <a:cs typeface="Calibri"/>
              </a:rPr>
              <a:t> </a:t>
            </a:r>
            <a:r>
              <a:rPr sz="3400" b="0" spc="-15" dirty="0">
                <a:latin typeface="Calibri"/>
                <a:cs typeface="Calibri"/>
              </a:rPr>
              <a:t>pyramid</a:t>
            </a:r>
            <a:endParaRPr sz="3400">
              <a:latin typeface="Calibri"/>
              <a:cs typeface="Calibri"/>
            </a:endParaRPr>
          </a:p>
        </p:txBody>
      </p:sp>
      <p:grpSp>
        <p:nvGrpSpPr>
          <p:cNvPr id="4" name="object 4"/>
          <p:cNvGrpSpPr/>
          <p:nvPr/>
        </p:nvGrpSpPr>
        <p:grpSpPr>
          <a:xfrm>
            <a:off x="152400" y="533400"/>
            <a:ext cx="8991600" cy="6273800"/>
            <a:chOff x="152400" y="533400"/>
            <a:chExt cx="8991600" cy="6273800"/>
          </a:xfrm>
        </p:grpSpPr>
        <p:pic>
          <p:nvPicPr>
            <p:cNvPr id="5" name="object 5"/>
            <p:cNvPicPr/>
            <p:nvPr/>
          </p:nvPicPr>
          <p:blipFill>
            <a:blip r:embed="rId4" cstate="print"/>
            <a:stretch>
              <a:fillRect/>
            </a:stretch>
          </p:blipFill>
          <p:spPr>
            <a:xfrm>
              <a:off x="152400" y="5148261"/>
              <a:ext cx="1676400" cy="1633538"/>
            </a:xfrm>
            <a:prstGeom prst="rect">
              <a:avLst/>
            </a:prstGeom>
          </p:spPr>
        </p:pic>
        <p:pic>
          <p:nvPicPr>
            <p:cNvPr id="6" name="object 6"/>
            <p:cNvPicPr/>
            <p:nvPr/>
          </p:nvPicPr>
          <p:blipFill>
            <a:blip r:embed="rId5" cstate="print"/>
            <a:stretch>
              <a:fillRect/>
            </a:stretch>
          </p:blipFill>
          <p:spPr>
            <a:xfrm>
              <a:off x="2362238" y="5181625"/>
              <a:ext cx="1752561" cy="1625574"/>
            </a:xfrm>
            <a:prstGeom prst="rect">
              <a:avLst/>
            </a:prstGeom>
          </p:spPr>
        </p:pic>
        <p:pic>
          <p:nvPicPr>
            <p:cNvPr id="7" name="object 7"/>
            <p:cNvPicPr/>
            <p:nvPr/>
          </p:nvPicPr>
          <p:blipFill>
            <a:blip r:embed="rId6" cstate="print"/>
            <a:stretch>
              <a:fillRect/>
            </a:stretch>
          </p:blipFill>
          <p:spPr>
            <a:xfrm>
              <a:off x="7086599" y="5181599"/>
              <a:ext cx="1904899" cy="1600200"/>
            </a:xfrm>
            <a:prstGeom prst="rect">
              <a:avLst/>
            </a:prstGeom>
          </p:spPr>
        </p:pic>
        <p:pic>
          <p:nvPicPr>
            <p:cNvPr id="8" name="object 8"/>
            <p:cNvPicPr/>
            <p:nvPr/>
          </p:nvPicPr>
          <p:blipFill>
            <a:blip r:embed="rId5" cstate="print"/>
            <a:stretch>
              <a:fillRect/>
            </a:stretch>
          </p:blipFill>
          <p:spPr>
            <a:xfrm>
              <a:off x="4495863" y="5181625"/>
              <a:ext cx="1752535" cy="1625574"/>
            </a:xfrm>
            <a:prstGeom prst="rect">
              <a:avLst/>
            </a:prstGeom>
          </p:spPr>
        </p:pic>
        <p:pic>
          <p:nvPicPr>
            <p:cNvPr id="9" name="object 9"/>
            <p:cNvPicPr/>
            <p:nvPr/>
          </p:nvPicPr>
          <p:blipFill>
            <a:blip r:embed="rId7" cstate="print"/>
            <a:stretch>
              <a:fillRect/>
            </a:stretch>
          </p:blipFill>
          <p:spPr>
            <a:xfrm>
              <a:off x="2514600" y="4343399"/>
              <a:ext cx="933386" cy="777849"/>
            </a:xfrm>
            <a:prstGeom prst="rect">
              <a:avLst/>
            </a:prstGeom>
          </p:spPr>
        </p:pic>
        <p:pic>
          <p:nvPicPr>
            <p:cNvPr id="10" name="object 10"/>
            <p:cNvPicPr/>
            <p:nvPr/>
          </p:nvPicPr>
          <p:blipFill>
            <a:blip r:embed="rId8" cstate="print"/>
            <a:stretch>
              <a:fillRect/>
            </a:stretch>
          </p:blipFill>
          <p:spPr>
            <a:xfrm>
              <a:off x="3859276" y="4343425"/>
              <a:ext cx="1398523" cy="761974"/>
            </a:xfrm>
            <a:prstGeom prst="rect">
              <a:avLst/>
            </a:prstGeom>
          </p:spPr>
        </p:pic>
        <p:pic>
          <p:nvPicPr>
            <p:cNvPr id="11" name="object 11"/>
            <p:cNvPicPr/>
            <p:nvPr/>
          </p:nvPicPr>
          <p:blipFill>
            <a:blip r:embed="rId7" cstate="print"/>
            <a:stretch>
              <a:fillRect/>
            </a:stretch>
          </p:blipFill>
          <p:spPr>
            <a:xfrm>
              <a:off x="5543550" y="4343399"/>
              <a:ext cx="933322" cy="777849"/>
            </a:xfrm>
            <a:prstGeom prst="rect">
              <a:avLst/>
            </a:prstGeom>
          </p:spPr>
        </p:pic>
        <p:pic>
          <p:nvPicPr>
            <p:cNvPr id="12" name="object 12"/>
            <p:cNvPicPr/>
            <p:nvPr/>
          </p:nvPicPr>
          <p:blipFill>
            <a:blip r:embed="rId9" cstate="print"/>
            <a:stretch>
              <a:fillRect/>
            </a:stretch>
          </p:blipFill>
          <p:spPr>
            <a:xfrm>
              <a:off x="6829425" y="4343425"/>
              <a:ext cx="1019035" cy="761974"/>
            </a:xfrm>
            <a:prstGeom prst="rect">
              <a:avLst/>
            </a:prstGeom>
          </p:spPr>
        </p:pic>
        <p:pic>
          <p:nvPicPr>
            <p:cNvPr id="13" name="object 13"/>
            <p:cNvPicPr/>
            <p:nvPr/>
          </p:nvPicPr>
          <p:blipFill>
            <a:blip r:embed="rId9" cstate="print"/>
            <a:stretch>
              <a:fillRect/>
            </a:stretch>
          </p:blipFill>
          <p:spPr>
            <a:xfrm>
              <a:off x="1295400" y="4343425"/>
              <a:ext cx="1019136" cy="761974"/>
            </a:xfrm>
            <a:prstGeom prst="rect">
              <a:avLst/>
            </a:prstGeom>
          </p:spPr>
        </p:pic>
        <p:pic>
          <p:nvPicPr>
            <p:cNvPr id="14" name="object 14"/>
            <p:cNvPicPr/>
            <p:nvPr/>
          </p:nvPicPr>
          <p:blipFill>
            <a:blip r:embed="rId10" cstate="print"/>
            <a:stretch>
              <a:fillRect/>
            </a:stretch>
          </p:blipFill>
          <p:spPr>
            <a:xfrm>
              <a:off x="1981225" y="3657599"/>
              <a:ext cx="958824" cy="609536"/>
            </a:xfrm>
            <a:prstGeom prst="rect">
              <a:avLst/>
            </a:prstGeom>
          </p:spPr>
        </p:pic>
        <p:pic>
          <p:nvPicPr>
            <p:cNvPr id="15" name="object 15"/>
            <p:cNvPicPr/>
            <p:nvPr/>
          </p:nvPicPr>
          <p:blipFill>
            <a:blip r:embed="rId11" cstate="print"/>
            <a:stretch>
              <a:fillRect/>
            </a:stretch>
          </p:blipFill>
          <p:spPr>
            <a:xfrm>
              <a:off x="3200400" y="3668737"/>
              <a:ext cx="838149" cy="598462"/>
            </a:xfrm>
            <a:prstGeom prst="rect">
              <a:avLst/>
            </a:prstGeom>
          </p:spPr>
        </p:pic>
        <p:pic>
          <p:nvPicPr>
            <p:cNvPr id="16" name="object 16"/>
            <p:cNvPicPr/>
            <p:nvPr/>
          </p:nvPicPr>
          <p:blipFill>
            <a:blip r:embed="rId12" cstate="print"/>
            <a:stretch>
              <a:fillRect/>
            </a:stretch>
          </p:blipFill>
          <p:spPr>
            <a:xfrm>
              <a:off x="4191000" y="3657599"/>
              <a:ext cx="1066723" cy="569874"/>
            </a:xfrm>
            <a:prstGeom prst="rect">
              <a:avLst/>
            </a:prstGeom>
          </p:spPr>
        </p:pic>
        <p:pic>
          <p:nvPicPr>
            <p:cNvPr id="17" name="object 17"/>
            <p:cNvPicPr/>
            <p:nvPr/>
          </p:nvPicPr>
          <p:blipFill>
            <a:blip r:embed="rId13" cstate="print"/>
            <a:stretch>
              <a:fillRect/>
            </a:stretch>
          </p:blipFill>
          <p:spPr>
            <a:xfrm>
              <a:off x="5414975" y="3657612"/>
              <a:ext cx="985824" cy="609587"/>
            </a:xfrm>
            <a:prstGeom prst="rect">
              <a:avLst/>
            </a:prstGeom>
          </p:spPr>
        </p:pic>
        <p:pic>
          <p:nvPicPr>
            <p:cNvPr id="18" name="object 18"/>
            <p:cNvPicPr/>
            <p:nvPr/>
          </p:nvPicPr>
          <p:blipFill>
            <a:blip r:embed="rId14" cstate="print"/>
            <a:stretch>
              <a:fillRect/>
            </a:stretch>
          </p:blipFill>
          <p:spPr>
            <a:xfrm>
              <a:off x="6553200" y="3657638"/>
              <a:ext cx="990536" cy="593686"/>
            </a:xfrm>
            <a:prstGeom prst="rect">
              <a:avLst/>
            </a:prstGeom>
          </p:spPr>
        </p:pic>
        <p:pic>
          <p:nvPicPr>
            <p:cNvPr id="19" name="object 19"/>
            <p:cNvPicPr/>
            <p:nvPr/>
          </p:nvPicPr>
          <p:blipFill>
            <a:blip r:embed="rId15" cstate="print"/>
            <a:stretch>
              <a:fillRect/>
            </a:stretch>
          </p:blipFill>
          <p:spPr>
            <a:xfrm>
              <a:off x="2438399" y="2574975"/>
              <a:ext cx="1182649" cy="928637"/>
            </a:xfrm>
            <a:prstGeom prst="rect">
              <a:avLst/>
            </a:prstGeom>
          </p:spPr>
        </p:pic>
        <p:pic>
          <p:nvPicPr>
            <p:cNvPr id="20" name="object 20"/>
            <p:cNvPicPr/>
            <p:nvPr/>
          </p:nvPicPr>
          <p:blipFill>
            <a:blip r:embed="rId16" cstate="print"/>
            <a:stretch>
              <a:fillRect/>
            </a:stretch>
          </p:blipFill>
          <p:spPr>
            <a:xfrm>
              <a:off x="3657600" y="2574925"/>
              <a:ext cx="1523898" cy="838200"/>
            </a:xfrm>
            <a:prstGeom prst="rect">
              <a:avLst/>
            </a:prstGeom>
          </p:spPr>
        </p:pic>
        <p:pic>
          <p:nvPicPr>
            <p:cNvPr id="21" name="object 21"/>
            <p:cNvPicPr/>
            <p:nvPr/>
          </p:nvPicPr>
          <p:blipFill>
            <a:blip r:embed="rId17" cstate="print"/>
            <a:stretch>
              <a:fillRect/>
            </a:stretch>
          </p:blipFill>
          <p:spPr>
            <a:xfrm>
              <a:off x="5257825" y="2651213"/>
              <a:ext cx="1865287" cy="731748"/>
            </a:xfrm>
            <a:prstGeom prst="rect">
              <a:avLst/>
            </a:prstGeom>
          </p:spPr>
        </p:pic>
        <p:pic>
          <p:nvPicPr>
            <p:cNvPr id="22" name="object 22"/>
            <p:cNvPicPr/>
            <p:nvPr/>
          </p:nvPicPr>
          <p:blipFill>
            <a:blip r:embed="rId18" cstate="print"/>
            <a:stretch>
              <a:fillRect/>
            </a:stretch>
          </p:blipFill>
          <p:spPr>
            <a:xfrm>
              <a:off x="3532187" y="533400"/>
              <a:ext cx="1954187" cy="1322362"/>
            </a:xfrm>
            <a:prstGeom prst="rect">
              <a:avLst/>
            </a:prstGeom>
          </p:spPr>
        </p:pic>
        <p:sp>
          <p:nvSpPr>
            <p:cNvPr id="23" name="object 23"/>
            <p:cNvSpPr/>
            <p:nvPr/>
          </p:nvSpPr>
          <p:spPr>
            <a:xfrm>
              <a:off x="7620000" y="3886200"/>
              <a:ext cx="1524000" cy="370205"/>
            </a:xfrm>
            <a:custGeom>
              <a:avLst/>
              <a:gdLst/>
              <a:ahLst/>
              <a:cxnLst/>
              <a:rect l="l" t="t" r="r" b="b"/>
              <a:pathLst>
                <a:path w="1524000" h="370204">
                  <a:moveTo>
                    <a:pt x="1524000" y="0"/>
                  </a:moveTo>
                  <a:lnTo>
                    <a:pt x="0" y="0"/>
                  </a:lnTo>
                  <a:lnTo>
                    <a:pt x="0" y="369887"/>
                  </a:lnTo>
                  <a:lnTo>
                    <a:pt x="1524000" y="369887"/>
                  </a:lnTo>
                  <a:lnTo>
                    <a:pt x="1524000" y="0"/>
                  </a:lnTo>
                  <a:close/>
                </a:path>
              </a:pathLst>
            </a:custGeom>
            <a:solidFill>
              <a:srgbClr val="F2F2F2"/>
            </a:solidFill>
          </p:spPr>
          <p:txBody>
            <a:bodyPr wrap="square" lIns="0" tIns="0" rIns="0" bIns="0" rtlCol="0"/>
            <a:lstStyle/>
            <a:p>
              <a:endParaRPr/>
            </a:p>
          </p:txBody>
        </p:sp>
      </p:grpSp>
      <p:sp>
        <p:nvSpPr>
          <p:cNvPr id="24" name="object 24"/>
          <p:cNvSpPr txBox="1"/>
          <p:nvPr/>
        </p:nvSpPr>
        <p:spPr>
          <a:xfrm>
            <a:off x="7315200" y="2651125"/>
            <a:ext cx="1600200" cy="369570"/>
          </a:xfrm>
          <a:prstGeom prst="rect">
            <a:avLst/>
          </a:prstGeom>
          <a:solidFill>
            <a:srgbClr val="F2F2F2"/>
          </a:solidFill>
        </p:spPr>
        <p:txBody>
          <a:bodyPr vert="horz" wrap="square" lIns="0" tIns="39370" rIns="0" bIns="0" rtlCol="0">
            <a:spAutoFit/>
          </a:bodyPr>
          <a:lstStyle/>
          <a:p>
            <a:pPr marL="91440">
              <a:lnSpc>
                <a:spcPct val="100000"/>
              </a:lnSpc>
              <a:spcBef>
                <a:spcPts val="310"/>
              </a:spcBef>
            </a:pPr>
            <a:r>
              <a:rPr sz="1800" spc="-5" dirty="0">
                <a:latin typeface="Arial"/>
                <a:cs typeface="Arial"/>
              </a:rPr>
              <a:t>2</a:t>
            </a:r>
            <a:r>
              <a:rPr sz="1800" spc="-40" dirty="0">
                <a:latin typeface="Arial"/>
                <a:cs typeface="Arial"/>
              </a:rPr>
              <a:t> </a:t>
            </a:r>
            <a:r>
              <a:rPr sz="1800" dirty="0">
                <a:latin typeface="Arial"/>
                <a:cs typeface="Arial"/>
              </a:rPr>
              <a:t>°</a:t>
            </a:r>
            <a:r>
              <a:rPr sz="1800" spc="-20" dirty="0">
                <a:latin typeface="Arial"/>
                <a:cs typeface="Arial"/>
              </a:rPr>
              <a:t> </a:t>
            </a:r>
            <a:r>
              <a:rPr sz="1800" spc="-10" dirty="0">
                <a:latin typeface="Arial"/>
                <a:cs typeface="Arial"/>
              </a:rPr>
              <a:t>consumer</a:t>
            </a:r>
            <a:endParaRPr sz="1800">
              <a:latin typeface="Arial"/>
              <a:cs typeface="Arial"/>
            </a:endParaRPr>
          </a:p>
        </p:txBody>
      </p:sp>
      <p:sp>
        <p:nvSpPr>
          <p:cNvPr id="25" name="object 25"/>
          <p:cNvSpPr txBox="1"/>
          <p:nvPr/>
        </p:nvSpPr>
        <p:spPr>
          <a:xfrm>
            <a:off x="7698740" y="3913123"/>
            <a:ext cx="13703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1</a:t>
            </a:r>
            <a:r>
              <a:rPr sz="1800" spc="-45" dirty="0">
                <a:latin typeface="Arial"/>
                <a:cs typeface="Arial"/>
              </a:rPr>
              <a:t> </a:t>
            </a:r>
            <a:r>
              <a:rPr sz="1800" dirty="0">
                <a:latin typeface="Arial"/>
                <a:cs typeface="Arial"/>
              </a:rPr>
              <a:t>°</a:t>
            </a:r>
            <a:r>
              <a:rPr sz="1800" spc="-30" dirty="0">
                <a:latin typeface="Arial"/>
                <a:cs typeface="Arial"/>
              </a:rPr>
              <a:t> </a:t>
            </a:r>
            <a:r>
              <a:rPr sz="1800" spc="-10" dirty="0">
                <a:latin typeface="Arial"/>
                <a:cs typeface="Arial"/>
              </a:rPr>
              <a:t>consumer</a:t>
            </a:r>
            <a:endParaRPr sz="1800">
              <a:latin typeface="Arial"/>
              <a:cs typeface="Arial"/>
            </a:endParaRPr>
          </a:p>
        </p:txBody>
      </p:sp>
      <p:sp>
        <p:nvSpPr>
          <p:cNvPr id="26" name="object 26"/>
          <p:cNvSpPr txBox="1"/>
          <p:nvPr/>
        </p:nvSpPr>
        <p:spPr>
          <a:xfrm>
            <a:off x="5791200" y="1066800"/>
            <a:ext cx="1524000" cy="370205"/>
          </a:xfrm>
          <a:prstGeom prst="rect">
            <a:avLst/>
          </a:prstGeom>
          <a:solidFill>
            <a:srgbClr val="F2F2F2"/>
          </a:solidFill>
        </p:spPr>
        <p:txBody>
          <a:bodyPr vert="horz" wrap="square" lIns="0" tIns="39370" rIns="0" bIns="0" rtlCol="0">
            <a:spAutoFit/>
          </a:bodyPr>
          <a:lstStyle/>
          <a:p>
            <a:pPr marL="90805">
              <a:lnSpc>
                <a:spcPct val="100000"/>
              </a:lnSpc>
              <a:spcBef>
                <a:spcPts val="310"/>
              </a:spcBef>
            </a:pPr>
            <a:r>
              <a:rPr sz="1800" spc="-5" dirty="0">
                <a:latin typeface="Arial"/>
                <a:cs typeface="Arial"/>
              </a:rPr>
              <a:t>3°</a:t>
            </a:r>
            <a:r>
              <a:rPr sz="1800" spc="-45" dirty="0">
                <a:latin typeface="Arial"/>
                <a:cs typeface="Arial"/>
              </a:rPr>
              <a:t> </a:t>
            </a:r>
            <a:r>
              <a:rPr sz="1800" spc="-10" dirty="0">
                <a:latin typeface="Arial"/>
                <a:cs typeface="Arial"/>
              </a:rPr>
              <a:t>consumer</a:t>
            </a:r>
            <a:endParaRPr sz="1800">
              <a:latin typeface="Arial"/>
              <a:cs typeface="Arial"/>
            </a:endParaRPr>
          </a:p>
        </p:txBody>
      </p:sp>
      <p:sp>
        <p:nvSpPr>
          <p:cNvPr id="27" name="object 27"/>
          <p:cNvSpPr/>
          <p:nvPr/>
        </p:nvSpPr>
        <p:spPr>
          <a:xfrm>
            <a:off x="3657600" y="6400800"/>
            <a:ext cx="1295400" cy="370205"/>
          </a:xfrm>
          <a:custGeom>
            <a:avLst/>
            <a:gdLst/>
            <a:ahLst/>
            <a:cxnLst/>
            <a:rect l="l" t="t" r="r" b="b"/>
            <a:pathLst>
              <a:path w="1295400" h="370204">
                <a:moveTo>
                  <a:pt x="1295400" y="0"/>
                </a:moveTo>
                <a:lnTo>
                  <a:pt x="0" y="0"/>
                </a:lnTo>
                <a:lnTo>
                  <a:pt x="0" y="369887"/>
                </a:lnTo>
                <a:lnTo>
                  <a:pt x="1295400" y="369887"/>
                </a:lnTo>
                <a:lnTo>
                  <a:pt x="1295400" y="0"/>
                </a:lnTo>
                <a:close/>
              </a:path>
            </a:pathLst>
          </a:custGeom>
          <a:solidFill>
            <a:srgbClr val="F2F2F2"/>
          </a:solidFill>
        </p:spPr>
        <p:txBody>
          <a:bodyPr wrap="square" lIns="0" tIns="0" rIns="0" bIns="0" rtlCol="0"/>
          <a:lstStyle/>
          <a:p>
            <a:endParaRPr/>
          </a:p>
        </p:txBody>
      </p:sp>
      <p:sp>
        <p:nvSpPr>
          <p:cNvPr id="28" name="object 28"/>
          <p:cNvSpPr txBox="1"/>
          <p:nvPr/>
        </p:nvSpPr>
        <p:spPr>
          <a:xfrm>
            <a:off x="3736340" y="6427723"/>
            <a:ext cx="10648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Pr</a:t>
            </a:r>
            <a:r>
              <a:rPr sz="1800" spc="-15" dirty="0">
                <a:latin typeface="Arial"/>
                <a:cs typeface="Arial"/>
              </a:rPr>
              <a:t>odu</a:t>
            </a:r>
            <a:r>
              <a:rPr sz="1800" spc="-5" dirty="0">
                <a:latin typeface="Arial"/>
                <a:cs typeface="Arial"/>
              </a:rPr>
              <a:t>c</a:t>
            </a:r>
            <a:r>
              <a:rPr sz="1800" spc="-15" dirty="0">
                <a:latin typeface="Arial"/>
                <a:cs typeface="Arial"/>
              </a:rPr>
              <a:t>e</a:t>
            </a:r>
            <a:r>
              <a:rPr sz="1800" spc="-5" dirty="0">
                <a:latin typeface="Arial"/>
                <a:cs typeface="Arial"/>
              </a:rPr>
              <a:t>r</a:t>
            </a:r>
            <a:r>
              <a:rPr sz="1800" dirty="0">
                <a:latin typeface="Arial"/>
                <a:cs typeface="Arial"/>
              </a:rPr>
              <a:t>s</a:t>
            </a:r>
            <a:endParaRPr sz="18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191000" y="38"/>
            <a:ext cx="4952974" cy="6857961"/>
          </a:xfrm>
          <a:prstGeom prst="rect">
            <a:avLst/>
          </a:prstGeom>
        </p:spPr>
      </p:pic>
      <p:sp>
        <p:nvSpPr>
          <p:cNvPr id="3" name="object 3"/>
          <p:cNvSpPr txBox="1">
            <a:spLocks noGrp="1"/>
          </p:cNvSpPr>
          <p:nvPr>
            <p:ph type="title"/>
          </p:nvPr>
        </p:nvSpPr>
        <p:spPr>
          <a:xfrm>
            <a:off x="304927" y="222154"/>
            <a:ext cx="3657600" cy="605155"/>
          </a:xfrm>
          <a:prstGeom prst="rect">
            <a:avLst/>
          </a:prstGeom>
        </p:spPr>
        <p:txBody>
          <a:bodyPr vert="horz" wrap="square" lIns="0" tIns="12700" rIns="0" bIns="0" rtlCol="0">
            <a:spAutoFit/>
          </a:bodyPr>
          <a:lstStyle/>
          <a:p>
            <a:pPr marL="12700">
              <a:lnSpc>
                <a:spcPct val="100000"/>
              </a:lnSpc>
              <a:spcBef>
                <a:spcPts val="100"/>
              </a:spcBef>
            </a:pPr>
            <a:r>
              <a:rPr sz="3800" b="0" spc="-10" dirty="0">
                <a:latin typeface="Calibri"/>
                <a:cs typeface="Calibri"/>
              </a:rPr>
              <a:t>Diadromous</a:t>
            </a:r>
            <a:r>
              <a:rPr sz="3800" b="0" spc="-75" dirty="0">
                <a:latin typeface="Calibri"/>
                <a:cs typeface="Calibri"/>
              </a:rPr>
              <a:t> </a:t>
            </a:r>
            <a:r>
              <a:rPr sz="3800" b="0" dirty="0">
                <a:latin typeface="Calibri"/>
                <a:cs typeface="Calibri"/>
              </a:rPr>
              <a:t>fishes</a:t>
            </a:r>
            <a:endParaRPr sz="3800">
              <a:latin typeface="Calibri"/>
              <a:cs typeface="Calibri"/>
            </a:endParaRPr>
          </a:p>
        </p:txBody>
      </p:sp>
      <p:sp>
        <p:nvSpPr>
          <p:cNvPr id="4" name="object 4"/>
          <p:cNvSpPr txBox="1"/>
          <p:nvPr/>
        </p:nvSpPr>
        <p:spPr>
          <a:xfrm>
            <a:off x="154939" y="1410191"/>
            <a:ext cx="176148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Atlantic</a:t>
            </a:r>
            <a:r>
              <a:rPr sz="1800" spc="-60" dirty="0">
                <a:latin typeface="Arial"/>
                <a:cs typeface="Arial"/>
              </a:rPr>
              <a:t> </a:t>
            </a:r>
            <a:r>
              <a:rPr sz="1800" spc="-10" dirty="0">
                <a:latin typeface="Arial"/>
                <a:cs typeface="Arial"/>
              </a:rPr>
              <a:t>Sturgeon</a:t>
            </a:r>
            <a:endParaRPr sz="1800">
              <a:latin typeface="Arial"/>
              <a:cs typeface="Arial"/>
            </a:endParaRPr>
          </a:p>
        </p:txBody>
      </p:sp>
      <p:grpSp>
        <p:nvGrpSpPr>
          <p:cNvPr id="5" name="object 5"/>
          <p:cNvGrpSpPr/>
          <p:nvPr/>
        </p:nvGrpSpPr>
        <p:grpSpPr>
          <a:xfrm>
            <a:off x="0" y="1405432"/>
            <a:ext cx="4323080" cy="5452745"/>
            <a:chOff x="0" y="1405432"/>
            <a:chExt cx="4323080" cy="5452745"/>
          </a:xfrm>
        </p:grpSpPr>
        <p:pic>
          <p:nvPicPr>
            <p:cNvPr id="6" name="object 6"/>
            <p:cNvPicPr/>
            <p:nvPr/>
          </p:nvPicPr>
          <p:blipFill>
            <a:blip r:embed="rId4" cstate="print"/>
            <a:stretch>
              <a:fillRect/>
            </a:stretch>
          </p:blipFill>
          <p:spPr>
            <a:xfrm>
              <a:off x="0" y="1405432"/>
              <a:ext cx="4322572" cy="1413967"/>
            </a:xfrm>
            <a:prstGeom prst="rect">
              <a:avLst/>
            </a:prstGeom>
          </p:spPr>
        </p:pic>
        <p:pic>
          <p:nvPicPr>
            <p:cNvPr id="7" name="object 7"/>
            <p:cNvPicPr/>
            <p:nvPr/>
          </p:nvPicPr>
          <p:blipFill>
            <a:blip r:embed="rId5" cstate="print"/>
            <a:stretch>
              <a:fillRect/>
            </a:stretch>
          </p:blipFill>
          <p:spPr>
            <a:xfrm>
              <a:off x="76200" y="3200400"/>
              <a:ext cx="3997976" cy="1600200"/>
            </a:xfrm>
            <a:prstGeom prst="rect">
              <a:avLst/>
            </a:prstGeom>
          </p:spPr>
        </p:pic>
        <p:pic>
          <p:nvPicPr>
            <p:cNvPr id="8" name="object 8"/>
            <p:cNvPicPr/>
            <p:nvPr/>
          </p:nvPicPr>
          <p:blipFill>
            <a:blip r:embed="rId6" cstate="print"/>
            <a:stretch>
              <a:fillRect/>
            </a:stretch>
          </p:blipFill>
          <p:spPr>
            <a:xfrm>
              <a:off x="0" y="5257800"/>
              <a:ext cx="3997972" cy="1600200"/>
            </a:xfrm>
            <a:prstGeom prst="rect">
              <a:avLst/>
            </a:prstGeom>
          </p:spPr>
        </p:pic>
      </p:grpSp>
      <p:sp>
        <p:nvSpPr>
          <p:cNvPr id="9" name="object 9"/>
          <p:cNvSpPr txBox="1"/>
          <p:nvPr/>
        </p:nvSpPr>
        <p:spPr>
          <a:xfrm>
            <a:off x="78739" y="2936810"/>
            <a:ext cx="173545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Blueback</a:t>
            </a:r>
            <a:r>
              <a:rPr sz="1800" spc="-30" dirty="0">
                <a:latin typeface="Arial"/>
                <a:cs typeface="Arial"/>
              </a:rPr>
              <a:t> </a:t>
            </a:r>
            <a:r>
              <a:rPr sz="1800" spc="-10" dirty="0">
                <a:latin typeface="Arial"/>
                <a:cs typeface="Arial"/>
              </a:rPr>
              <a:t>herring</a:t>
            </a:r>
            <a:endParaRPr sz="1800">
              <a:latin typeface="Arial"/>
              <a:cs typeface="Arial"/>
            </a:endParaRPr>
          </a:p>
        </p:txBody>
      </p:sp>
      <p:sp>
        <p:nvSpPr>
          <p:cNvPr id="10" name="object 10"/>
          <p:cNvSpPr txBox="1"/>
          <p:nvPr/>
        </p:nvSpPr>
        <p:spPr>
          <a:xfrm>
            <a:off x="78739" y="5056160"/>
            <a:ext cx="138239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American</a:t>
            </a:r>
            <a:r>
              <a:rPr sz="1800" spc="-75" dirty="0">
                <a:latin typeface="Arial"/>
                <a:cs typeface="Arial"/>
              </a:rPr>
              <a:t> </a:t>
            </a:r>
            <a:r>
              <a:rPr sz="1800" spc="-5" dirty="0">
                <a:latin typeface="Arial"/>
                <a:cs typeface="Arial"/>
              </a:rPr>
              <a:t>Eel</a:t>
            </a:r>
            <a:endParaRPr sz="18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39566" cy="6857999"/>
          </a:xfrm>
          <a:prstGeom prst="rect">
            <a:avLst/>
          </a:prstGeom>
        </p:spPr>
      </p:pic>
      <p:sp>
        <p:nvSpPr>
          <p:cNvPr id="3" name="object 3"/>
          <p:cNvSpPr txBox="1">
            <a:spLocks noGrp="1"/>
          </p:cNvSpPr>
          <p:nvPr>
            <p:ph type="title"/>
          </p:nvPr>
        </p:nvSpPr>
        <p:spPr>
          <a:xfrm>
            <a:off x="388778" y="190150"/>
            <a:ext cx="6844030" cy="665480"/>
          </a:xfrm>
          <a:prstGeom prst="rect">
            <a:avLst/>
          </a:prstGeom>
        </p:spPr>
        <p:txBody>
          <a:bodyPr vert="horz" wrap="square" lIns="0" tIns="12700" rIns="0" bIns="0" rtlCol="0">
            <a:spAutoFit/>
          </a:bodyPr>
          <a:lstStyle/>
          <a:p>
            <a:pPr marL="12700">
              <a:lnSpc>
                <a:spcPct val="100000"/>
              </a:lnSpc>
              <a:spcBef>
                <a:spcPts val="100"/>
              </a:spcBef>
            </a:pPr>
            <a:r>
              <a:rPr sz="4200" b="0" spc="-5" dirty="0">
                <a:solidFill>
                  <a:srgbClr val="FFFFFF"/>
                </a:solidFill>
                <a:latin typeface="Calibri"/>
                <a:cs typeface="Calibri"/>
              </a:rPr>
              <a:t>Beautiful,</a:t>
            </a:r>
            <a:r>
              <a:rPr sz="4200" b="0" dirty="0">
                <a:solidFill>
                  <a:srgbClr val="FFFFFF"/>
                </a:solidFill>
                <a:latin typeface="Calibri"/>
                <a:cs typeface="Calibri"/>
              </a:rPr>
              <a:t> </a:t>
            </a:r>
            <a:r>
              <a:rPr sz="4200" b="0" spc="-5" dirty="0">
                <a:solidFill>
                  <a:srgbClr val="FFFFFF"/>
                </a:solidFill>
                <a:latin typeface="Calibri"/>
                <a:cs typeface="Calibri"/>
              </a:rPr>
              <a:t>dynamic,</a:t>
            </a:r>
            <a:r>
              <a:rPr sz="4200" b="0" dirty="0">
                <a:solidFill>
                  <a:srgbClr val="FFFFFF"/>
                </a:solidFill>
                <a:latin typeface="Calibri"/>
                <a:cs typeface="Calibri"/>
              </a:rPr>
              <a:t> &amp;</a:t>
            </a:r>
            <a:r>
              <a:rPr sz="4200" b="0" spc="-10" dirty="0">
                <a:solidFill>
                  <a:srgbClr val="FFFFFF"/>
                </a:solidFill>
                <a:latin typeface="Calibri"/>
                <a:cs typeface="Calibri"/>
              </a:rPr>
              <a:t> </a:t>
            </a:r>
            <a:r>
              <a:rPr sz="4200" b="0" spc="-5" dirty="0">
                <a:solidFill>
                  <a:srgbClr val="FFFFFF"/>
                </a:solidFill>
                <a:latin typeface="Calibri"/>
                <a:cs typeface="Calibri"/>
              </a:rPr>
              <a:t>full</a:t>
            </a:r>
            <a:r>
              <a:rPr sz="4200" b="0" spc="5" dirty="0">
                <a:solidFill>
                  <a:srgbClr val="FFFFFF"/>
                </a:solidFill>
                <a:latin typeface="Calibri"/>
                <a:cs typeface="Calibri"/>
              </a:rPr>
              <a:t> </a:t>
            </a:r>
            <a:r>
              <a:rPr sz="4200" b="0" dirty="0">
                <a:solidFill>
                  <a:srgbClr val="FFFFFF"/>
                </a:solidFill>
                <a:latin typeface="Calibri"/>
                <a:cs typeface="Calibri"/>
              </a:rPr>
              <a:t>of</a:t>
            </a:r>
            <a:r>
              <a:rPr sz="4200" b="0" spc="-5" dirty="0">
                <a:solidFill>
                  <a:srgbClr val="FFFFFF"/>
                </a:solidFill>
                <a:latin typeface="Calibri"/>
                <a:cs typeface="Calibri"/>
              </a:rPr>
              <a:t> </a:t>
            </a:r>
            <a:r>
              <a:rPr sz="4200" b="0" spc="-30" dirty="0">
                <a:solidFill>
                  <a:srgbClr val="FFFFFF"/>
                </a:solidFill>
                <a:latin typeface="Calibri"/>
                <a:cs typeface="Calibri"/>
              </a:rPr>
              <a:t>life</a:t>
            </a:r>
            <a:endParaRPr sz="4200">
              <a:latin typeface="Calibri"/>
              <a:cs typeface="Calibri"/>
            </a:endParaRPr>
          </a:p>
        </p:txBody>
      </p:sp>
      <p:sp>
        <p:nvSpPr>
          <p:cNvPr id="4" name="object 4"/>
          <p:cNvSpPr txBox="1"/>
          <p:nvPr/>
        </p:nvSpPr>
        <p:spPr>
          <a:xfrm>
            <a:off x="3715594" y="2128526"/>
            <a:ext cx="5217160" cy="665480"/>
          </a:xfrm>
          <a:prstGeom prst="rect">
            <a:avLst/>
          </a:prstGeom>
        </p:spPr>
        <p:txBody>
          <a:bodyPr vert="horz" wrap="square" lIns="0" tIns="12700" rIns="0" bIns="0" rtlCol="0">
            <a:spAutoFit/>
          </a:bodyPr>
          <a:lstStyle/>
          <a:p>
            <a:pPr marL="12700">
              <a:lnSpc>
                <a:spcPct val="100000"/>
              </a:lnSpc>
              <a:spcBef>
                <a:spcPts val="100"/>
              </a:spcBef>
            </a:pPr>
            <a:r>
              <a:rPr sz="4200" dirty="0">
                <a:solidFill>
                  <a:srgbClr val="FFFFFF"/>
                </a:solidFill>
                <a:latin typeface="Arial"/>
                <a:cs typeface="Arial"/>
              </a:rPr>
              <a:t>—</a:t>
            </a:r>
            <a:r>
              <a:rPr sz="4200" spc="-35" dirty="0">
                <a:solidFill>
                  <a:srgbClr val="FFFFFF"/>
                </a:solidFill>
                <a:latin typeface="Arial"/>
                <a:cs typeface="Arial"/>
              </a:rPr>
              <a:t> </a:t>
            </a:r>
            <a:r>
              <a:rPr sz="4200" dirty="0">
                <a:solidFill>
                  <a:srgbClr val="FFFFFF"/>
                </a:solidFill>
                <a:latin typeface="Calibri"/>
                <a:cs typeface="Calibri"/>
              </a:rPr>
              <a:t>a</a:t>
            </a:r>
            <a:r>
              <a:rPr sz="4200" spc="-10" dirty="0">
                <a:solidFill>
                  <a:srgbClr val="FFFFFF"/>
                </a:solidFill>
                <a:latin typeface="Calibri"/>
                <a:cs typeface="Calibri"/>
              </a:rPr>
              <a:t> </a:t>
            </a:r>
            <a:r>
              <a:rPr sz="4200" spc="-25" dirty="0">
                <a:solidFill>
                  <a:srgbClr val="FFFFFF"/>
                </a:solidFill>
                <a:latin typeface="Calibri"/>
                <a:cs typeface="Calibri"/>
              </a:rPr>
              <a:t>great</a:t>
            </a:r>
            <a:r>
              <a:rPr sz="4200" spc="-20" dirty="0">
                <a:solidFill>
                  <a:srgbClr val="FFFFFF"/>
                </a:solidFill>
                <a:latin typeface="Calibri"/>
                <a:cs typeface="Calibri"/>
              </a:rPr>
              <a:t> </a:t>
            </a:r>
            <a:r>
              <a:rPr sz="4200" spc="-5" dirty="0">
                <a:solidFill>
                  <a:srgbClr val="FFFFFF"/>
                </a:solidFill>
                <a:latin typeface="Calibri"/>
                <a:cs typeface="Calibri"/>
              </a:rPr>
              <a:t>place</a:t>
            </a:r>
            <a:r>
              <a:rPr sz="4200" spc="-15" dirty="0">
                <a:solidFill>
                  <a:srgbClr val="FFFFFF"/>
                </a:solidFill>
                <a:latin typeface="Calibri"/>
                <a:cs typeface="Calibri"/>
              </a:rPr>
              <a:t> </a:t>
            </a:r>
            <a:r>
              <a:rPr sz="4200" spc="-20" dirty="0">
                <a:solidFill>
                  <a:srgbClr val="FFFFFF"/>
                </a:solidFill>
                <a:latin typeface="Calibri"/>
                <a:cs typeface="Calibri"/>
              </a:rPr>
              <a:t>to</a:t>
            </a:r>
            <a:r>
              <a:rPr sz="4200" spc="-5" dirty="0">
                <a:solidFill>
                  <a:srgbClr val="FFFFFF"/>
                </a:solidFill>
                <a:latin typeface="Calibri"/>
                <a:cs typeface="Calibri"/>
              </a:rPr>
              <a:t> visit!</a:t>
            </a:r>
            <a:endParaRPr sz="42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39566" cy="6857999"/>
          </a:xfrm>
          <a:prstGeom prst="rect">
            <a:avLst/>
          </a:prstGeom>
        </p:spPr>
      </p:pic>
      <p:sp>
        <p:nvSpPr>
          <p:cNvPr id="3" name="object 3"/>
          <p:cNvSpPr txBox="1">
            <a:spLocks noGrp="1"/>
          </p:cNvSpPr>
          <p:nvPr>
            <p:ph type="title"/>
          </p:nvPr>
        </p:nvSpPr>
        <p:spPr>
          <a:xfrm>
            <a:off x="1135538" y="232822"/>
            <a:ext cx="6872605" cy="589280"/>
          </a:xfrm>
          <a:prstGeom prst="rect">
            <a:avLst/>
          </a:prstGeom>
        </p:spPr>
        <p:txBody>
          <a:bodyPr vert="horz" wrap="square" lIns="0" tIns="12065" rIns="0" bIns="0" rtlCol="0">
            <a:spAutoFit/>
          </a:bodyPr>
          <a:lstStyle/>
          <a:p>
            <a:pPr marL="12700">
              <a:lnSpc>
                <a:spcPct val="100000"/>
              </a:lnSpc>
              <a:spcBef>
                <a:spcPts val="95"/>
              </a:spcBef>
            </a:pPr>
            <a:r>
              <a:rPr sz="3700" b="0" spc="-75" dirty="0">
                <a:solidFill>
                  <a:srgbClr val="FFFFFF"/>
                </a:solidFill>
                <a:latin typeface="Calibri"/>
                <a:cs typeface="Calibri"/>
              </a:rPr>
              <a:t>We</a:t>
            </a:r>
            <a:r>
              <a:rPr sz="3700" b="0" spc="-15" dirty="0">
                <a:solidFill>
                  <a:srgbClr val="FFFFFF"/>
                </a:solidFill>
                <a:latin typeface="Calibri"/>
                <a:cs typeface="Calibri"/>
              </a:rPr>
              <a:t> </a:t>
            </a:r>
            <a:r>
              <a:rPr sz="3700" b="0" spc="-5" dirty="0">
                <a:solidFill>
                  <a:srgbClr val="FFFFFF"/>
                </a:solidFill>
                <a:latin typeface="Calibri"/>
                <a:cs typeface="Calibri"/>
              </a:rPr>
              <a:t>hope</a:t>
            </a:r>
            <a:r>
              <a:rPr sz="3700" b="0" spc="5" dirty="0">
                <a:solidFill>
                  <a:srgbClr val="FFFFFF"/>
                </a:solidFill>
                <a:latin typeface="Calibri"/>
                <a:cs typeface="Calibri"/>
              </a:rPr>
              <a:t> </a:t>
            </a:r>
            <a:r>
              <a:rPr sz="3700" b="0" spc="-25" dirty="0">
                <a:solidFill>
                  <a:srgbClr val="FFFFFF"/>
                </a:solidFill>
                <a:latin typeface="Calibri"/>
                <a:cs typeface="Calibri"/>
              </a:rPr>
              <a:t>you</a:t>
            </a:r>
            <a:r>
              <a:rPr sz="3700" b="0" spc="25" dirty="0">
                <a:solidFill>
                  <a:srgbClr val="FFFFFF"/>
                </a:solidFill>
                <a:latin typeface="Calibri"/>
                <a:cs typeface="Calibri"/>
              </a:rPr>
              <a:t> </a:t>
            </a:r>
            <a:r>
              <a:rPr sz="3700" b="0" spc="-20" dirty="0">
                <a:solidFill>
                  <a:srgbClr val="FFFFFF"/>
                </a:solidFill>
                <a:latin typeface="Calibri"/>
                <a:cs typeface="Calibri"/>
              </a:rPr>
              <a:t>enjoyed</a:t>
            </a:r>
            <a:r>
              <a:rPr sz="3700" b="0" spc="25" dirty="0">
                <a:solidFill>
                  <a:srgbClr val="FFFFFF"/>
                </a:solidFill>
                <a:latin typeface="Calibri"/>
                <a:cs typeface="Calibri"/>
              </a:rPr>
              <a:t> </a:t>
            </a:r>
            <a:r>
              <a:rPr sz="3700" b="0" spc="-20" dirty="0">
                <a:solidFill>
                  <a:srgbClr val="FFFFFF"/>
                </a:solidFill>
                <a:latin typeface="Calibri"/>
                <a:cs typeface="Calibri"/>
              </a:rPr>
              <a:t>your</a:t>
            </a:r>
            <a:r>
              <a:rPr sz="3700" b="0" spc="20" dirty="0">
                <a:solidFill>
                  <a:srgbClr val="FFFFFF"/>
                </a:solidFill>
                <a:latin typeface="Calibri"/>
                <a:cs typeface="Calibri"/>
              </a:rPr>
              <a:t> </a:t>
            </a:r>
            <a:r>
              <a:rPr sz="3700" b="0" spc="-10" dirty="0">
                <a:solidFill>
                  <a:srgbClr val="FFFFFF"/>
                </a:solidFill>
                <a:latin typeface="Calibri"/>
                <a:cs typeface="Calibri"/>
              </a:rPr>
              <a:t>journey!</a:t>
            </a:r>
            <a:endParaRPr sz="37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0455" y="461581"/>
            <a:ext cx="6941820" cy="696595"/>
          </a:xfrm>
          <a:prstGeom prst="rect">
            <a:avLst/>
          </a:prstGeom>
        </p:spPr>
        <p:txBody>
          <a:bodyPr vert="horz" wrap="square" lIns="0" tIns="13335" rIns="0" bIns="0" rtlCol="0">
            <a:spAutoFit/>
          </a:bodyPr>
          <a:lstStyle/>
          <a:p>
            <a:pPr marL="12700">
              <a:lnSpc>
                <a:spcPct val="100000"/>
              </a:lnSpc>
              <a:spcBef>
                <a:spcPts val="105"/>
              </a:spcBef>
            </a:pPr>
            <a:r>
              <a:rPr sz="4400" b="0" dirty="0">
                <a:latin typeface="Calibri"/>
                <a:cs typeface="Calibri"/>
              </a:rPr>
              <a:t>How</a:t>
            </a:r>
            <a:r>
              <a:rPr sz="4400" b="0" spc="-40" dirty="0">
                <a:latin typeface="Calibri"/>
                <a:cs typeface="Calibri"/>
              </a:rPr>
              <a:t> </a:t>
            </a:r>
            <a:r>
              <a:rPr sz="4400" b="0" dirty="0">
                <a:latin typeface="Calibri"/>
                <a:cs typeface="Calibri"/>
              </a:rPr>
              <a:t>long</a:t>
            </a:r>
            <a:r>
              <a:rPr sz="4400" b="0" spc="-15" dirty="0">
                <a:latin typeface="Calibri"/>
                <a:cs typeface="Calibri"/>
              </a:rPr>
              <a:t> </a:t>
            </a:r>
            <a:r>
              <a:rPr sz="4400" b="0" spc="-5" dirty="0">
                <a:latin typeface="Calibri"/>
                <a:cs typeface="Calibri"/>
              </a:rPr>
              <a:t>is</a:t>
            </a:r>
            <a:r>
              <a:rPr sz="4400" b="0" spc="5" dirty="0">
                <a:latin typeface="Calibri"/>
                <a:cs typeface="Calibri"/>
              </a:rPr>
              <a:t> </a:t>
            </a:r>
            <a:r>
              <a:rPr sz="4400" b="0" dirty="0">
                <a:latin typeface="Calibri"/>
                <a:cs typeface="Calibri"/>
              </a:rPr>
              <a:t>the</a:t>
            </a:r>
            <a:r>
              <a:rPr sz="4400" b="0" spc="-25" dirty="0">
                <a:latin typeface="Calibri"/>
                <a:cs typeface="Calibri"/>
              </a:rPr>
              <a:t> </a:t>
            </a:r>
            <a:r>
              <a:rPr sz="4400" b="0" dirty="0">
                <a:latin typeface="Calibri"/>
                <a:cs typeface="Calibri"/>
              </a:rPr>
              <a:t>Hudson</a:t>
            </a:r>
            <a:r>
              <a:rPr sz="4400" b="0" spc="-30" dirty="0">
                <a:latin typeface="Calibri"/>
                <a:cs typeface="Calibri"/>
              </a:rPr>
              <a:t> </a:t>
            </a:r>
            <a:r>
              <a:rPr sz="4400" b="0" spc="-10" dirty="0">
                <a:latin typeface="Calibri"/>
                <a:cs typeface="Calibri"/>
              </a:rPr>
              <a:t>River?</a:t>
            </a:r>
            <a:endParaRPr sz="4400">
              <a:latin typeface="Calibri"/>
              <a:cs typeface="Calibri"/>
            </a:endParaRPr>
          </a:p>
        </p:txBody>
      </p:sp>
      <p:sp>
        <p:nvSpPr>
          <p:cNvPr id="3" name="object 3"/>
          <p:cNvSpPr txBox="1"/>
          <p:nvPr/>
        </p:nvSpPr>
        <p:spPr>
          <a:xfrm>
            <a:off x="78739" y="1558544"/>
            <a:ext cx="4638675" cy="4451985"/>
          </a:xfrm>
          <a:prstGeom prst="rect">
            <a:avLst/>
          </a:prstGeom>
        </p:spPr>
        <p:txBody>
          <a:bodyPr vert="horz" wrap="square" lIns="0" tIns="67945" rIns="0" bIns="0" rtlCol="0">
            <a:spAutoFit/>
          </a:bodyPr>
          <a:lstStyle/>
          <a:p>
            <a:pPr marL="355600" marR="5080" indent="-342900">
              <a:lnSpc>
                <a:spcPts val="3460"/>
              </a:lnSpc>
              <a:spcBef>
                <a:spcPts val="535"/>
              </a:spcBef>
              <a:buFont typeface="Arial"/>
              <a:buChar char="•"/>
              <a:tabLst>
                <a:tab pos="354965" algn="l"/>
                <a:tab pos="355600" algn="l"/>
              </a:tabLst>
            </a:pPr>
            <a:r>
              <a:rPr sz="3200" spc="-5" dirty="0">
                <a:latin typeface="Calibri"/>
                <a:cs typeface="Calibri"/>
              </a:rPr>
              <a:t>Begins</a:t>
            </a:r>
            <a:r>
              <a:rPr sz="3200" spc="-20" dirty="0">
                <a:latin typeface="Calibri"/>
                <a:cs typeface="Calibri"/>
              </a:rPr>
              <a:t> </a:t>
            </a:r>
            <a:r>
              <a:rPr sz="3200" spc="-15" dirty="0">
                <a:latin typeface="Calibri"/>
                <a:cs typeface="Calibri"/>
              </a:rPr>
              <a:t>at </a:t>
            </a:r>
            <a:r>
              <a:rPr sz="3200" spc="-30" dirty="0">
                <a:latin typeface="Calibri"/>
                <a:cs typeface="Calibri"/>
              </a:rPr>
              <a:t>Lake</a:t>
            </a:r>
            <a:r>
              <a:rPr sz="3200" dirty="0">
                <a:latin typeface="Calibri"/>
                <a:cs typeface="Calibri"/>
              </a:rPr>
              <a:t> </a:t>
            </a:r>
            <a:r>
              <a:rPr sz="3200" spc="-75" dirty="0">
                <a:latin typeface="Calibri"/>
                <a:cs typeface="Calibri"/>
              </a:rPr>
              <a:t>Tear</a:t>
            </a:r>
            <a:r>
              <a:rPr sz="3200" spc="-10" dirty="0">
                <a:latin typeface="Calibri"/>
                <a:cs typeface="Calibri"/>
              </a:rPr>
              <a:t> </a:t>
            </a:r>
            <a:r>
              <a:rPr sz="3200" dirty="0">
                <a:latin typeface="Calibri"/>
                <a:cs typeface="Calibri"/>
              </a:rPr>
              <a:t>of</a:t>
            </a:r>
            <a:r>
              <a:rPr sz="3200" spc="-15" dirty="0">
                <a:latin typeface="Calibri"/>
                <a:cs typeface="Calibri"/>
              </a:rPr>
              <a:t> </a:t>
            </a:r>
            <a:r>
              <a:rPr sz="3200" spc="-5" dirty="0">
                <a:latin typeface="Calibri"/>
                <a:cs typeface="Calibri"/>
              </a:rPr>
              <a:t>the </a:t>
            </a:r>
            <a:r>
              <a:rPr sz="3200" spc="-710" dirty="0">
                <a:latin typeface="Calibri"/>
                <a:cs typeface="Calibri"/>
              </a:rPr>
              <a:t> </a:t>
            </a:r>
            <a:r>
              <a:rPr sz="3200" spc="-5" dirty="0">
                <a:latin typeface="Calibri"/>
                <a:cs typeface="Calibri"/>
              </a:rPr>
              <a:t>Clouds</a:t>
            </a:r>
            <a:r>
              <a:rPr sz="3200" spc="-10" dirty="0">
                <a:latin typeface="Calibri"/>
                <a:cs typeface="Calibri"/>
              </a:rPr>
              <a:t> </a:t>
            </a:r>
            <a:r>
              <a:rPr sz="3200" spc="-5" dirty="0">
                <a:latin typeface="Calibri"/>
                <a:cs typeface="Calibri"/>
              </a:rPr>
              <a:t>in</a:t>
            </a:r>
            <a:r>
              <a:rPr sz="3200" spc="-20" dirty="0">
                <a:latin typeface="Calibri"/>
                <a:cs typeface="Calibri"/>
              </a:rPr>
              <a:t> </a:t>
            </a:r>
            <a:r>
              <a:rPr sz="3200" spc="-5" dirty="0">
                <a:latin typeface="Calibri"/>
                <a:cs typeface="Calibri"/>
              </a:rPr>
              <a:t>the</a:t>
            </a:r>
            <a:r>
              <a:rPr sz="3200" spc="-15" dirty="0">
                <a:latin typeface="Calibri"/>
                <a:cs typeface="Calibri"/>
              </a:rPr>
              <a:t> </a:t>
            </a:r>
            <a:r>
              <a:rPr sz="3200" spc="-10" dirty="0">
                <a:latin typeface="Calibri"/>
                <a:cs typeface="Calibri"/>
              </a:rPr>
              <a:t>Adirondacks</a:t>
            </a:r>
            <a:endParaRPr sz="3200">
              <a:latin typeface="Calibri"/>
              <a:cs typeface="Calibri"/>
            </a:endParaRPr>
          </a:p>
          <a:p>
            <a:pPr>
              <a:lnSpc>
                <a:spcPct val="100000"/>
              </a:lnSpc>
              <a:spcBef>
                <a:spcPts val="40"/>
              </a:spcBef>
              <a:buFont typeface="Arial"/>
              <a:buChar char="•"/>
            </a:pPr>
            <a:endParaRPr sz="2750">
              <a:latin typeface="Calibri"/>
              <a:cs typeface="Calibri"/>
            </a:endParaRPr>
          </a:p>
          <a:p>
            <a:pPr marL="355600" marR="342900" indent="-342900">
              <a:lnSpc>
                <a:spcPts val="3460"/>
              </a:lnSpc>
              <a:spcBef>
                <a:spcPts val="5"/>
              </a:spcBef>
              <a:buFont typeface="Arial"/>
              <a:buChar char="•"/>
              <a:tabLst>
                <a:tab pos="354965" algn="l"/>
                <a:tab pos="355600" algn="l"/>
              </a:tabLst>
            </a:pPr>
            <a:r>
              <a:rPr sz="3200" spc="-50" dirty="0">
                <a:latin typeface="Calibri"/>
                <a:cs typeface="Calibri"/>
              </a:rPr>
              <a:t>Travels </a:t>
            </a:r>
            <a:r>
              <a:rPr sz="3200" dirty="0">
                <a:latin typeface="Calibri"/>
                <a:cs typeface="Calibri"/>
              </a:rPr>
              <a:t>~ </a:t>
            </a:r>
            <a:r>
              <a:rPr sz="3200" spc="-5" dirty="0">
                <a:latin typeface="Calibri"/>
                <a:cs typeface="Calibri"/>
              </a:rPr>
              <a:t>300 miles (480 </a:t>
            </a:r>
            <a:r>
              <a:rPr sz="3200" spc="-710" dirty="0">
                <a:latin typeface="Calibri"/>
                <a:cs typeface="Calibri"/>
              </a:rPr>
              <a:t> </a:t>
            </a:r>
            <a:r>
              <a:rPr sz="3200" spc="-5" dirty="0">
                <a:latin typeface="Calibri"/>
                <a:cs typeface="Calibri"/>
              </a:rPr>
              <a:t>km</a:t>
            </a:r>
            <a:r>
              <a:rPr sz="3200" spc="-15" dirty="0">
                <a:latin typeface="Calibri"/>
                <a:cs typeface="Calibri"/>
              </a:rPr>
              <a:t> </a:t>
            </a:r>
            <a:r>
              <a:rPr sz="3200" dirty="0">
                <a:latin typeface="Calibri"/>
                <a:cs typeface="Calibri"/>
              </a:rPr>
              <a:t>)</a:t>
            </a:r>
            <a:r>
              <a:rPr sz="3200" spc="-10" dirty="0">
                <a:latin typeface="Calibri"/>
                <a:cs typeface="Calibri"/>
              </a:rPr>
              <a:t> </a:t>
            </a:r>
            <a:r>
              <a:rPr sz="3200" spc="-25" dirty="0">
                <a:latin typeface="Calibri"/>
                <a:cs typeface="Calibri"/>
              </a:rPr>
              <a:t>to</a:t>
            </a:r>
            <a:r>
              <a:rPr sz="3200" dirty="0">
                <a:latin typeface="Calibri"/>
                <a:cs typeface="Calibri"/>
              </a:rPr>
              <a:t> </a:t>
            </a:r>
            <a:r>
              <a:rPr sz="3200" spc="-5" dirty="0">
                <a:latin typeface="Calibri"/>
                <a:cs typeface="Calibri"/>
              </a:rPr>
              <a:t>the</a:t>
            </a:r>
            <a:r>
              <a:rPr sz="3200" dirty="0">
                <a:latin typeface="Calibri"/>
                <a:cs typeface="Calibri"/>
              </a:rPr>
              <a:t> </a:t>
            </a:r>
            <a:r>
              <a:rPr sz="3200" spc="-20" dirty="0">
                <a:latin typeface="Calibri"/>
                <a:cs typeface="Calibri"/>
              </a:rPr>
              <a:t>Atlantic </a:t>
            </a:r>
            <a:r>
              <a:rPr sz="3200" spc="-15" dirty="0">
                <a:latin typeface="Calibri"/>
                <a:cs typeface="Calibri"/>
              </a:rPr>
              <a:t> </a:t>
            </a:r>
            <a:r>
              <a:rPr sz="3200" dirty="0">
                <a:latin typeface="Calibri"/>
                <a:cs typeface="Calibri"/>
              </a:rPr>
              <a:t>Ocean.</a:t>
            </a:r>
            <a:endParaRPr sz="3200">
              <a:latin typeface="Calibri"/>
              <a:cs typeface="Calibri"/>
            </a:endParaRPr>
          </a:p>
          <a:p>
            <a:pPr>
              <a:lnSpc>
                <a:spcPct val="100000"/>
              </a:lnSpc>
              <a:spcBef>
                <a:spcPts val="35"/>
              </a:spcBef>
              <a:buFont typeface="Arial"/>
              <a:buChar char="•"/>
            </a:pPr>
            <a:endParaRPr sz="2750">
              <a:latin typeface="Calibri"/>
              <a:cs typeface="Calibri"/>
            </a:endParaRPr>
          </a:p>
          <a:p>
            <a:pPr marL="355600" marR="233045" indent="-343535">
              <a:lnSpc>
                <a:spcPts val="3460"/>
              </a:lnSpc>
              <a:buFont typeface="Arial"/>
              <a:buChar char="•"/>
              <a:tabLst>
                <a:tab pos="355600" algn="l"/>
                <a:tab pos="356235" algn="l"/>
              </a:tabLst>
            </a:pPr>
            <a:r>
              <a:rPr sz="3200" spc="-25" dirty="0">
                <a:latin typeface="Calibri"/>
                <a:cs typeface="Calibri"/>
              </a:rPr>
              <a:t>It’s</a:t>
            </a:r>
            <a:r>
              <a:rPr sz="3200" spc="-20" dirty="0">
                <a:latin typeface="Calibri"/>
                <a:cs typeface="Calibri"/>
              </a:rPr>
              <a:t> watershed</a:t>
            </a:r>
            <a:r>
              <a:rPr sz="3200" spc="-10" dirty="0">
                <a:latin typeface="Calibri"/>
                <a:cs typeface="Calibri"/>
              </a:rPr>
              <a:t> </a:t>
            </a:r>
            <a:r>
              <a:rPr sz="3200" spc="-15" dirty="0">
                <a:latin typeface="Calibri"/>
                <a:cs typeface="Calibri"/>
              </a:rPr>
              <a:t>drains </a:t>
            </a:r>
            <a:r>
              <a:rPr sz="3200" spc="-10" dirty="0">
                <a:latin typeface="Calibri"/>
                <a:cs typeface="Calibri"/>
              </a:rPr>
              <a:t> </a:t>
            </a:r>
            <a:r>
              <a:rPr sz="3200" spc="-5" dirty="0">
                <a:latin typeface="Calibri"/>
                <a:cs typeface="Calibri"/>
              </a:rPr>
              <a:t>much</a:t>
            </a:r>
            <a:r>
              <a:rPr sz="3200" spc="-10" dirty="0">
                <a:latin typeface="Calibri"/>
                <a:cs typeface="Calibri"/>
              </a:rPr>
              <a:t> </a:t>
            </a:r>
            <a:r>
              <a:rPr sz="3200" dirty="0">
                <a:latin typeface="Calibri"/>
                <a:cs typeface="Calibri"/>
              </a:rPr>
              <a:t>of</a:t>
            </a:r>
            <a:r>
              <a:rPr sz="3200" spc="-20" dirty="0">
                <a:latin typeface="Calibri"/>
                <a:cs typeface="Calibri"/>
              </a:rPr>
              <a:t> </a:t>
            </a:r>
            <a:r>
              <a:rPr sz="3200" spc="-135" dirty="0">
                <a:latin typeface="Calibri"/>
                <a:cs typeface="Calibri"/>
              </a:rPr>
              <a:t>NY,</a:t>
            </a:r>
            <a:r>
              <a:rPr sz="3200" spc="-10" dirty="0">
                <a:latin typeface="Calibri"/>
                <a:cs typeface="Calibri"/>
              </a:rPr>
              <a:t> </a:t>
            </a:r>
            <a:r>
              <a:rPr sz="3200" spc="-5" dirty="0">
                <a:latin typeface="Calibri"/>
                <a:cs typeface="Calibri"/>
              </a:rPr>
              <a:t>and</a:t>
            </a:r>
            <a:r>
              <a:rPr sz="3200" dirty="0">
                <a:latin typeface="Calibri"/>
                <a:cs typeface="Calibri"/>
              </a:rPr>
              <a:t> </a:t>
            </a:r>
            <a:r>
              <a:rPr sz="3200" spc="-5" dirty="0">
                <a:latin typeface="Calibri"/>
                <a:cs typeface="Calibri"/>
              </a:rPr>
              <a:t>parts</a:t>
            </a:r>
            <a:r>
              <a:rPr sz="3200" dirty="0">
                <a:latin typeface="Calibri"/>
                <a:cs typeface="Calibri"/>
              </a:rPr>
              <a:t> of </a:t>
            </a:r>
            <a:r>
              <a:rPr sz="3200" spc="-710" dirty="0">
                <a:latin typeface="Calibri"/>
                <a:cs typeface="Calibri"/>
              </a:rPr>
              <a:t> </a:t>
            </a:r>
            <a:r>
              <a:rPr sz="3200" spc="-105" dirty="0">
                <a:latin typeface="Calibri"/>
                <a:cs typeface="Calibri"/>
              </a:rPr>
              <a:t>CT,</a:t>
            </a:r>
            <a:r>
              <a:rPr sz="3200" spc="-10" dirty="0">
                <a:latin typeface="Calibri"/>
                <a:cs typeface="Calibri"/>
              </a:rPr>
              <a:t> </a:t>
            </a:r>
            <a:r>
              <a:rPr sz="3200" spc="-110" dirty="0">
                <a:latin typeface="Calibri"/>
                <a:cs typeface="Calibri"/>
              </a:rPr>
              <a:t>VT,</a:t>
            </a:r>
            <a:r>
              <a:rPr sz="3200" spc="-5" dirty="0">
                <a:latin typeface="Calibri"/>
                <a:cs typeface="Calibri"/>
              </a:rPr>
              <a:t> </a:t>
            </a:r>
            <a:r>
              <a:rPr sz="3200" spc="5" dirty="0">
                <a:latin typeface="Calibri"/>
                <a:cs typeface="Calibri"/>
              </a:rPr>
              <a:t>MA,</a:t>
            </a:r>
            <a:r>
              <a:rPr sz="3200" spc="-5" dirty="0">
                <a:latin typeface="Calibri"/>
                <a:cs typeface="Calibri"/>
              </a:rPr>
              <a:t> </a:t>
            </a:r>
            <a:r>
              <a:rPr sz="3200" dirty="0">
                <a:latin typeface="Calibri"/>
                <a:cs typeface="Calibri"/>
              </a:rPr>
              <a:t>&amp; </a:t>
            </a:r>
            <a:r>
              <a:rPr sz="3200" spc="-125" dirty="0">
                <a:latin typeface="Calibri"/>
                <a:cs typeface="Calibri"/>
              </a:rPr>
              <a:t>NY.</a:t>
            </a:r>
            <a:endParaRPr sz="3200">
              <a:latin typeface="Calibri"/>
              <a:cs typeface="Calibri"/>
            </a:endParaRPr>
          </a:p>
        </p:txBody>
      </p:sp>
      <p:pic>
        <p:nvPicPr>
          <p:cNvPr id="4" name="object 4"/>
          <p:cNvPicPr/>
          <p:nvPr/>
        </p:nvPicPr>
        <p:blipFill>
          <a:blip r:embed="rId3" cstate="print"/>
          <a:stretch>
            <a:fillRect/>
          </a:stretch>
        </p:blipFill>
        <p:spPr>
          <a:xfrm>
            <a:off x="4938026" y="1219276"/>
            <a:ext cx="4205234" cy="56387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7898" y="186944"/>
            <a:ext cx="7056120" cy="696595"/>
          </a:xfrm>
          <a:prstGeom prst="rect">
            <a:avLst/>
          </a:prstGeom>
        </p:spPr>
        <p:txBody>
          <a:bodyPr vert="horz" wrap="square" lIns="0" tIns="12700" rIns="0" bIns="0" rtlCol="0">
            <a:spAutoFit/>
          </a:bodyPr>
          <a:lstStyle/>
          <a:p>
            <a:pPr marL="12700">
              <a:lnSpc>
                <a:spcPct val="100000"/>
              </a:lnSpc>
              <a:spcBef>
                <a:spcPts val="100"/>
              </a:spcBef>
            </a:pPr>
            <a:r>
              <a:rPr sz="4400" b="0" spc="-25" dirty="0">
                <a:latin typeface="Calibri"/>
                <a:cs typeface="Calibri"/>
              </a:rPr>
              <a:t>Why</a:t>
            </a:r>
            <a:r>
              <a:rPr sz="4400" b="0" spc="-35" dirty="0">
                <a:latin typeface="Calibri"/>
                <a:cs typeface="Calibri"/>
              </a:rPr>
              <a:t> </a:t>
            </a:r>
            <a:r>
              <a:rPr sz="4400" b="0" spc="-5" dirty="0">
                <a:latin typeface="Calibri"/>
                <a:cs typeface="Calibri"/>
              </a:rPr>
              <a:t>is </a:t>
            </a:r>
            <a:r>
              <a:rPr sz="4400" b="0" dirty="0">
                <a:latin typeface="Calibri"/>
                <a:cs typeface="Calibri"/>
              </a:rPr>
              <a:t>the</a:t>
            </a:r>
            <a:r>
              <a:rPr sz="4400" b="0" spc="-5" dirty="0">
                <a:latin typeface="Calibri"/>
                <a:cs typeface="Calibri"/>
              </a:rPr>
              <a:t> </a:t>
            </a:r>
            <a:r>
              <a:rPr sz="4400" b="0" dirty="0">
                <a:latin typeface="Calibri"/>
                <a:cs typeface="Calibri"/>
              </a:rPr>
              <a:t>Hudson</a:t>
            </a:r>
            <a:r>
              <a:rPr sz="4400" b="0" spc="-30" dirty="0">
                <a:latin typeface="Calibri"/>
                <a:cs typeface="Calibri"/>
              </a:rPr>
              <a:t> </a:t>
            </a:r>
            <a:r>
              <a:rPr sz="4400" b="0" dirty="0">
                <a:latin typeface="Calibri"/>
                <a:cs typeface="Calibri"/>
              </a:rPr>
              <a:t>an</a:t>
            </a:r>
            <a:r>
              <a:rPr sz="4400" b="0" spc="-5" dirty="0">
                <a:latin typeface="Calibri"/>
                <a:cs typeface="Calibri"/>
              </a:rPr>
              <a:t> estuary?</a:t>
            </a:r>
            <a:endParaRPr sz="4400">
              <a:latin typeface="Calibri"/>
              <a:cs typeface="Calibri"/>
            </a:endParaRPr>
          </a:p>
        </p:txBody>
      </p:sp>
      <p:pic>
        <p:nvPicPr>
          <p:cNvPr id="3" name="object 3"/>
          <p:cNvPicPr/>
          <p:nvPr/>
        </p:nvPicPr>
        <p:blipFill>
          <a:blip r:embed="rId3" cstate="print"/>
          <a:stretch>
            <a:fillRect/>
          </a:stretch>
        </p:blipFill>
        <p:spPr>
          <a:xfrm>
            <a:off x="0" y="1054315"/>
            <a:ext cx="9143999" cy="5803684"/>
          </a:xfrm>
          <a:prstGeom prst="rect">
            <a:avLst/>
          </a:prstGeom>
        </p:spPr>
      </p:pic>
      <p:sp>
        <p:nvSpPr>
          <p:cNvPr id="4" name="object 4"/>
          <p:cNvSpPr txBox="1"/>
          <p:nvPr/>
        </p:nvSpPr>
        <p:spPr>
          <a:xfrm>
            <a:off x="304800" y="1371600"/>
            <a:ext cx="2362200" cy="533400"/>
          </a:xfrm>
          <a:prstGeom prst="rect">
            <a:avLst/>
          </a:prstGeom>
          <a:solidFill>
            <a:srgbClr val="EEECE1"/>
          </a:solidFill>
        </p:spPr>
        <p:txBody>
          <a:bodyPr vert="horz" wrap="square" lIns="0" tIns="0" rIns="0" bIns="0" rtlCol="0">
            <a:spAutoFit/>
          </a:bodyPr>
          <a:lstStyle/>
          <a:p>
            <a:pPr marL="90805">
              <a:lnSpc>
                <a:spcPts val="3410"/>
              </a:lnSpc>
            </a:pPr>
            <a:r>
              <a:rPr sz="3000" spc="-5" dirty="0">
                <a:latin typeface="Calibri"/>
                <a:cs typeface="Calibri"/>
              </a:rPr>
              <a:t>Hudson</a:t>
            </a:r>
            <a:r>
              <a:rPr sz="3000" spc="-45" dirty="0">
                <a:latin typeface="Calibri"/>
                <a:cs typeface="Calibri"/>
              </a:rPr>
              <a:t> </a:t>
            </a:r>
            <a:r>
              <a:rPr sz="3000" spc="-10" dirty="0">
                <a:latin typeface="Calibri"/>
                <a:cs typeface="Calibri"/>
              </a:rPr>
              <a:t>River</a:t>
            </a:r>
            <a:endParaRPr sz="3000">
              <a:latin typeface="Calibri"/>
              <a:cs typeface="Calibri"/>
            </a:endParaRPr>
          </a:p>
        </p:txBody>
      </p:sp>
      <p:grpSp>
        <p:nvGrpSpPr>
          <p:cNvPr id="5" name="object 5"/>
          <p:cNvGrpSpPr/>
          <p:nvPr/>
        </p:nvGrpSpPr>
        <p:grpSpPr>
          <a:xfrm>
            <a:off x="2333625" y="2028825"/>
            <a:ext cx="474345" cy="474345"/>
            <a:chOff x="2333625" y="2028825"/>
            <a:chExt cx="474345" cy="474345"/>
          </a:xfrm>
        </p:grpSpPr>
        <p:sp>
          <p:nvSpPr>
            <p:cNvPr id="6" name="object 6"/>
            <p:cNvSpPr/>
            <p:nvPr/>
          </p:nvSpPr>
          <p:spPr>
            <a:xfrm>
              <a:off x="2362200" y="2057400"/>
              <a:ext cx="417195" cy="417195"/>
            </a:xfrm>
            <a:custGeom>
              <a:avLst/>
              <a:gdLst/>
              <a:ahLst/>
              <a:cxnLst/>
              <a:rect l="l" t="t" r="r" b="b"/>
              <a:pathLst>
                <a:path w="417194" h="417194">
                  <a:moveTo>
                    <a:pt x="0" y="0"/>
                  </a:moveTo>
                  <a:lnTo>
                    <a:pt x="417195" y="417195"/>
                  </a:lnTo>
                </a:path>
              </a:pathLst>
            </a:custGeom>
            <a:ln w="57150">
              <a:solidFill>
                <a:srgbClr val="C6D9F1"/>
              </a:solidFill>
            </a:ln>
          </p:spPr>
          <p:txBody>
            <a:bodyPr wrap="square" lIns="0" tIns="0" rIns="0" bIns="0" rtlCol="0"/>
            <a:lstStyle/>
            <a:p>
              <a:endParaRPr/>
            </a:p>
          </p:txBody>
        </p:sp>
        <p:sp>
          <p:nvSpPr>
            <p:cNvPr id="7" name="object 7"/>
            <p:cNvSpPr/>
            <p:nvPr/>
          </p:nvSpPr>
          <p:spPr>
            <a:xfrm>
              <a:off x="2587449" y="2282635"/>
              <a:ext cx="192405" cy="192405"/>
            </a:xfrm>
            <a:custGeom>
              <a:avLst/>
              <a:gdLst/>
              <a:ahLst/>
              <a:cxnLst/>
              <a:rect l="l" t="t" r="r" b="b"/>
              <a:pathLst>
                <a:path w="192405" h="192405">
                  <a:moveTo>
                    <a:pt x="141439" y="0"/>
                  </a:moveTo>
                  <a:lnTo>
                    <a:pt x="191947" y="191960"/>
                  </a:lnTo>
                  <a:lnTo>
                    <a:pt x="0" y="141427"/>
                  </a:lnTo>
                </a:path>
              </a:pathLst>
            </a:custGeom>
            <a:ln w="57150">
              <a:solidFill>
                <a:srgbClr val="C6D9F1"/>
              </a:solidFill>
            </a:ln>
          </p:spPr>
          <p:txBody>
            <a:bodyPr wrap="square" lIns="0" tIns="0" rIns="0" bIns="0" rtlCol="0"/>
            <a:lstStyle/>
            <a:p>
              <a:endParaRPr/>
            </a:p>
          </p:txBody>
        </p:sp>
      </p:grpSp>
      <p:sp>
        <p:nvSpPr>
          <p:cNvPr id="8" name="object 8"/>
          <p:cNvSpPr txBox="1"/>
          <p:nvPr/>
        </p:nvSpPr>
        <p:spPr>
          <a:xfrm>
            <a:off x="6248400" y="4953000"/>
            <a:ext cx="2590800" cy="685800"/>
          </a:xfrm>
          <a:prstGeom prst="rect">
            <a:avLst/>
          </a:prstGeom>
          <a:solidFill>
            <a:srgbClr val="EEECE1"/>
          </a:solidFill>
        </p:spPr>
        <p:txBody>
          <a:bodyPr vert="horz" wrap="square" lIns="0" tIns="20955" rIns="0" bIns="0" rtlCol="0">
            <a:spAutoFit/>
          </a:bodyPr>
          <a:lstStyle/>
          <a:p>
            <a:pPr marL="90805">
              <a:lnSpc>
                <a:spcPct val="100000"/>
              </a:lnSpc>
              <a:spcBef>
                <a:spcPts val="165"/>
              </a:spcBef>
            </a:pPr>
            <a:r>
              <a:rPr sz="3000" spc="-15" dirty="0">
                <a:latin typeface="Calibri"/>
                <a:cs typeface="Calibri"/>
              </a:rPr>
              <a:t>Atlantic</a:t>
            </a:r>
            <a:r>
              <a:rPr sz="3000" spc="-75" dirty="0">
                <a:latin typeface="Calibri"/>
                <a:cs typeface="Calibri"/>
              </a:rPr>
              <a:t> </a:t>
            </a:r>
            <a:r>
              <a:rPr sz="3000" spc="-5" dirty="0">
                <a:latin typeface="Calibri"/>
                <a:cs typeface="Calibri"/>
              </a:rPr>
              <a:t>Ocean</a:t>
            </a:r>
            <a:endParaRPr sz="30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7898" y="186944"/>
            <a:ext cx="7056120" cy="696595"/>
          </a:xfrm>
          <a:prstGeom prst="rect">
            <a:avLst/>
          </a:prstGeom>
        </p:spPr>
        <p:txBody>
          <a:bodyPr vert="horz" wrap="square" lIns="0" tIns="12700" rIns="0" bIns="0" rtlCol="0">
            <a:spAutoFit/>
          </a:bodyPr>
          <a:lstStyle/>
          <a:p>
            <a:pPr marL="12700">
              <a:lnSpc>
                <a:spcPct val="100000"/>
              </a:lnSpc>
              <a:spcBef>
                <a:spcPts val="100"/>
              </a:spcBef>
            </a:pPr>
            <a:r>
              <a:rPr sz="4400" b="0" spc="-25" dirty="0">
                <a:latin typeface="Calibri"/>
                <a:cs typeface="Calibri"/>
              </a:rPr>
              <a:t>Why</a:t>
            </a:r>
            <a:r>
              <a:rPr sz="4400" b="0" spc="-35" dirty="0">
                <a:latin typeface="Calibri"/>
                <a:cs typeface="Calibri"/>
              </a:rPr>
              <a:t> </a:t>
            </a:r>
            <a:r>
              <a:rPr sz="4400" b="0" spc="-5" dirty="0">
                <a:latin typeface="Calibri"/>
                <a:cs typeface="Calibri"/>
              </a:rPr>
              <a:t>is </a:t>
            </a:r>
            <a:r>
              <a:rPr sz="4400" b="0" dirty="0">
                <a:latin typeface="Calibri"/>
                <a:cs typeface="Calibri"/>
              </a:rPr>
              <a:t>the</a:t>
            </a:r>
            <a:r>
              <a:rPr sz="4400" b="0" spc="-5" dirty="0">
                <a:latin typeface="Calibri"/>
                <a:cs typeface="Calibri"/>
              </a:rPr>
              <a:t> </a:t>
            </a:r>
            <a:r>
              <a:rPr sz="4400" b="0" dirty="0">
                <a:latin typeface="Calibri"/>
                <a:cs typeface="Calibri"/>
              </a:rPr>
              <a:t>Hudson</a:t>
            </a:r>
            <a:r>
              <a:rPr sz="4400" b="0" spc="-30" dirty="0">
                <a:latin typeface="Calibri"/>
                <a:cs typeface="Calibri"/>
              </a:rPr>
              <a:t> </a:t>
            </a:r>
            <a:r>
              <a:rPr sz="4400" b="0" dirty="0">
                <a:latin typeface="Calibri"/>
                <a:cs typeface="Calibri"/>
              </a:rPr>
              <a:t>an</a:t>
            </a:r>
            <a:r>
              <a:rPr sz="4400" b="0" spc="-5" dirty="0">
                <a:latin typeface="Calibri"/>
                <a:cs typeface="Calibri"/>
              </a:rPr>
              <a:t> estuary?</a:t>
            </a:r>
            <a:endParaRPr sz="4400">
              <a:latin typeface="Calibri"/>
              <a:cs typeface="Calibri"/>
            </a:endParaRPr>
          </a:p>
        </p:txBody>
      </p:sp>
      <p:pic>
        <p:nvPicPr>
          <p:cNvPr id="3" name="object 3"/>
          <p:cNvPicPr/>
          <p:nvPr/>
        </p:nvPicPr>
        <p:blipFill>
          <a:blip r:embed="rId3" cstate="print"/>
          <a:stretch>
            <a:fillRect/>
          </a:stretch>
        </p:blipFill>
        <p:spPr>
          <a:xfrm>
            <a:off x="0" y="1054315"/>
            <a:ext cx="9143999" cy="5803684"/>
          </a:xfrm>
          <a:prstGeom prst="rect">
            <a:avLst/>
          </a:prstGeom>
        </p:spPr>
      </p:pic>
      <p:sp>
        <p:nvSpPr>
          <p:cNvPr id="4" name="object 4"/>
          <p:cNvSpPr txBox="1"/>
          <p:nvPr/>
        </p:nvSpPr>
        <p:spPr>
          <a:xfrm>
            <a:off x="304800" y="1371600"/>
            <a:ext cx="2362200" cy="533400"/>
          </a:xfrm>
          <a:prstGeom prst="rect">
            <a:avLst/>
          </a:prstGeom>
          <a:solidFill>
            <a:srgbClr val="EEECE1"/>
          </a:solidFill>
        </p:spPr>
        <p:txBody>
          <a:bodyPr vert="horz" wrap="square" lIns="0" tIns="0" rIns="0" bIns="0" rtlCol="0">
            <a:spAutoFit/>
          </a:bodyPr>
          <a:lstStyle/>
          <a:p>
            <a:pPr marL="90805">
              <a:lnSpc>
                <a:spcPts val="3410"/>
              </a:lnSpc>
            </a:pPr>
            <a:r>
              <a:rPr sz="3000" spc="-5" dirty="0">
                <a:latin typeface="Calibri"/>
                <a:cs typeface="Calibri"/>
              </a:rPr>
              <a:t>Hudson</a:t>
            </a:r>
            <a:r>
              <a:rPr sz="3000" spc="-45" dirty="0">
                <a:latin typeface="Calibri"/>
                <a:cs typeface="Calibri"/>
              </a:rPr>
              <a:t> </a:t>
            </a:r>
            <a:r>
              <a:rPr sz="3000" spc="-10" dirty="0">
                <a:latin typeface="Calibri"/>
                <a:cs typeface="Calibri"/>
              </a:rPr>
              <a:t>River</a:t>
            </a:r>
            <a:endParaRPr sz="3000">
              <a:latin typeface="Calibri"/>
              <a:cs typeface="Calibri"/>
            </a:endParaRPr>
          </a:p>
        </p:txBody>
      </p:sp>
      <p:grpSp>
        <p:nvGrpSpPr>
          <p:cNvPr id="5" name="object 5"/>
          <p:cNvGrpSpPr/>
          <p:nvPr/>
        </p:nvGrpSpPr>
        <p:grpSpPr>
          <a:xfrm>
            <a:off x="1190625" y="2028825"/>
            <a:ext cx="3409950" cy="3867150"/>
            <a:chOff x="1190625" y="2028825"/>
            <a:chExt cx="3409950" cy="3867150"/>
          </a:xfrm>
        </p:grpSpPr>
        <p:sp>
          <p:nvSpPr>
            <p:cNvPr id="6" name="object 6"/>
            <p:cNvSpPr/>
            <p:nvPr/>
          </p:nvSpPr>
          <p:spPr>
            <a:xfrm>
              <a:off x="2362200" y="2057400"/>
              <a:ext cx="417195" cy="417195"/>
            </a:xfrm>
            <a:custGeom>
              <a:avLst/>
              <a:gdLst/>
              <a:ahLst/>
              <a:cxnLst/>
              <a:rect l="l" t="t" r="r" b="b"/>
              <a:pathLst>
                <a:path w="417194" h="417194">
                  <a:moveTo>
                    <a:pt x="0" y="0"/>
                  </a:moveTo>
                  <a:lnTo>
                    <a:pt x="417195" y="417195"/>
                  </a:lnTo>
                </a:path>
              </a:pathLst>
            </a:custGeom>
            <a:ln w="57150">
              <a:solidFill>
                <a:srgbClr val="C6D9F1"/>
              </a:solidFill>
            </a:ln>
          </p:spPr>
          <p:txBody>
            <a:bodyPr wrap="square" lIns="0" tIns="0" rIns="0" bIns="0" rtlCol="0"/>
            <a:lstStyle/>
            <a:p>
              <a:endParaRPr/>
            </a:p>
          </p:txBody>
        </p:sp>
        <p:sp>
          <p:nvSpPr>
            <p:cNvPr id="7" name="object 7"/>
            <p:cNvSpPr/>
            <p:nvPr/>
          </p:nvSpPr>
          <p:spPr>
            <a:xfrm>
              <a:off x="2587449" y="2282635"/>
              <a:ext cx="192405" cy="192405"/>
            </a:xfrm>
            <a:custGeom>
              <a:avLst/>
              <a:gdLst/>
              <a:ahLst/>
              <a:cxnLst/>
              <a:rect l="l" t="t" r="r" b="b"/>
              <a:pathLst>
                <a:path w="192405" h="192405">
                  <a:moveTo>
                    <a:pt x="141439" y="0"/>
                  </a:moveTo>
                  <a:lnTo>
                    <a:pt x="191947" y="191960"/>
                  </a:lnTo>
                  <a:lnTo>
                    <a:pt x="0" y="141427"/>
                  </a:lnTo>
                </a:path>
              </a:pathLst>
            </a:custGeom>
            <a:ln w="57150">
              <a:solidFill>
                <a:srgbClr val="C6D9F1"/>
              </a:solidFill>
            </a:ln>
          </p:spPr>
          <p:txBody>
            <a:bodyPr wrap="square" lIns="0" tIns="0" rIns="0" bIns="0" rtlCol="0"/>
            <a:lstStyle/>
            <a:p>
              <a:endParaRPr/>
            </a:p>
          </p:txBody>
        </p:sp>
        <p:sp>
          <p:nvSpPr>
            <p:cNvPr id="8" name="object 8"/>
            <p:cNvSpPr/>
            <p:nvPr/>
          </p:nvSpPr>
          <p:spPr>
            <a:xfrm>
              <a:off x="1219200" y="2590801"/>
              <a:ext cx="3352800" cy="3276600"/>
            </a:xfrm>
            <a:custGeom>
              <a:avLst/>
              <a:gdLst/>
              <a:ahLst/>
              <a:cxnLst/>
              <a:rect l="l" t="t" r="r" b="b"/>
              <a:pathLst>
                <a:path w="3352800" h="3276600">
                  <a:moveTo>
                    <a:pt x="0" y="1638300"/>
                  </a:moveTo>
                  <a:lnTo>
                    <a:pt x="689" y="1590839"/>
                  </a:lnTo>
                  <a:lnTo>
                    <a:pt x="2747" y="1543713"/>
                  </a:lnTo>
                  <a:lnTo>
                    <a:pt x="6153" y="1496940"/>
                  </a:lnTo>
                  <a:lnTo>
                    <a:pt x="10889" y="1450538"/>
                  </a:lnTo>
                  <a:lnTo>
                    <a:pt x="16937" y="1404525"/>
                  </a:lnTo>
                  <a:lnTo>
                    <a:pt x="24277" y="1358920"/>
                  </a:lnTo>
                  <a:lnTo>
                    <a:pt x="32892" y="1313741"/>
                  </a:lnTo>
                  <a:lnTo>
                    <a:pt x="42763" y="1269005"/>
                  </a:lnTo>
                  <a:lnTo>
                    <a:pt x="53870" y="1224731"/>
                  </a:lnTo>
                  <a:lnTo>
                    <a:pt x="66196" y="1180938"/>
                  </a:lnTo>
                  <a:lnTo>
                    <a:pt x="79721" y="1137643"/>
                  </a:lnTo>
                  <a:lnTo>
                    <a:pt x="94428" y="1094865"/>
                  </a:lnTo>
                  <a:lnTo>
                    <a:pt x="110296" y="1052622"/>
                  </a:lnTo>
                  <a:lnTo>
                    <a:pt x="127309" y="1010932"/>
                  </a:lnTo>
                  <a:lnTo>
                    <a:pt x="145447" y="969813"/>
                  </a:lnTo>
                  <a:lnTo>
                    <a:pt x="164691" y="929284"/>
                  </a:lnTo>
                  <a:lnTo>
                    <a:pt x="185023" y="889363"/>
                  </a:lnTo>
                  <a:lnTo>
                    <a:pt x="206424" y="850068"/>
                  </a:lnTo>
                  <a:lnTo>
                    <a:pt x="228876" y="811417"/>
                  </a:lnTo>
                  <a:lnTo>
                    <a:pt x="252360" y="773428"/>
                  </a:lnTo>
                  <a:lnTo>
                    <a:pt x="276857" y="736120"/>
                  </a:lnTo>
                  <a:lnTo>
                    <a:pt x="302349" y="699511"/>
                  </a:lnTo>
                  <a:lnTo>
                    <a:pt x="328817" y="663619"/>
                  </a:lnTo>
                  <a:lnTo>
                    <a:pt x="356242" y="628463"/>
                  </a:lnTo>
                  <a:lnTo>
                    <a:pt x="384606" y="594059"/>
                  </a:lnTo>
                  <a:lnTo>
                    <a:pt x="413890" y="560428"/>
                  </a:lnTo>
                  <a:lnTo>
                    <a:pt x="444076" y="527586"/>
                  </a:lnTo>
                  <a:lnTo>
                    <a:pt x="475144" y="495553"/>
                  </a:lnTo>
                  <a:lnTo>
                    <a:pt x="507077" y="464346"/>
                  </a:lnTo>
                  <a:lnTo>
                    <a:pt x="539855" y="433984"/>
                  </a:lnTo>
                  <a:lnTo>
                    <a:pt x="573460" y="404484"/>
                  </a:lnTo>
                  <a:lnTo>
                    <a:pt x="607874" y="375865"/>
                  </a:lnTo>
                  <a:lnTo>
                    <a:pt x="643077" y="348146"/>
                  </a:lnTo>
                  <a:lnTo>
                    <a:pt x="679051" y="321344"/>
                  </a:lnTo>
                  <a:lnTo>
                    <a:pt x="715778" y="295478"/>
                  </a:lnTo>
                  <a:lnTo>
                    <a:pt x="753238" y="270565"/>
                  </a:lnTo>
                  <a:lnTo>
                    <a:pt x="791414" y="246625"/>
                  </a:lnTo>
                  <a:lnTo>
                    <a:pt x="830286" y="223675"/>
                  </a:lnTo>
                  <a:lnTo>
                    <a:pt x="869836" y="201733"/>
                  </a:lnTo>
                  <a:lnTo>
                    <a:pt x="910045" y="180818"/>
                  </a:lnTo>
                  <a:lnTo>
                    <a:pt x="950895" y="160948"/>
                  </a:lnTo>
                  <a:lnTo>
                    <a:pt x="992366" y="142141"/>
                  </a:lnTo>
                  <a:lnTo>
                    <a:pt x="1034441" y="124416"/>
                  </a:lnTo>
                  <a:lnTo>
                    <a:pt x="1077101" y="107790"/>
                  </a:lnTo>
                  <a:lnTo>
                    <a:pt x="1120326" y="92282"/>
                  </a:lnTo>
                  <a:lnTo>
                    <a:pt x="1164099" y="77909"/>
                  </a:lnTo>
                  <a:lnTo>
                    <a:pt x="1208401" y="64691"/>
                  </a:lnTo>
                  <a:lnTo>
                    <a:pt x="1253213" y="52646"/>
                  </a:lnTo>
                  <a:lnTo>
                    <a:pt x="1298516" y="41791"/>
                  </a:lnTo>
                  <a:lnTo>
                    <a:pt x="1344292" y="32145"/>
                  </a:lnTo>
                  <a:lnTo>
                    <a:pt x="1390523" y="23726"/>
                  </a:lnTo>
                  <a:lnTo>
                    <a:pt x="1437188" y="16552"/>
                  </a:lnTo>
                  <a:lnTo>
                    <a:pt x="1484271" y="10642"/>
                  </a:lnTo>
                  <a:lnTo>
                    <a:pt x="1531753" y="6013"/>
                  </a:lnTo>
                  <a:lnTo>
                    <a:pt x="1579613" y="2684"/>
                  </a:lnTo>
                  <a:lnTo>
                    <a:pt x="1627835" y="674"/>
                  </a:lnTo>
                  <a:lnTo>
                    <a:pt x="1676400" y="0"/>
                  </a:lnTo>
                  <a:lnTo>
                    <a:pt x="1724964" y="674"/>
                  </a:lnTo>
                  <a:lnTo>
                    <a:pt x="1773186" y="2684"/>
                  </a:lnTo>
                  <a:lnTo>
                    <a:pt x="1821046" y="6013"/>
                  </a:lnTo>
                  <a:lnTo>
                    <a:pt x="1868528" y="10642"/>
                  </a:lnTo>
                  <a:lnTo>
                    <a:pt x="1915611" y="16552"/>
                  </a:lnTo>
                  <a:lnTo>
                    <a:pt x="1962276" y="23726"/>
                  </a:lnTo>
                  <a:lnTo>
                    <a:pt x="2008507" y="32145"/>
                  </a:lnTo>
                  <a:lnTo>
                    <a:pt x="2054283" y="41791"/>
                  </a:lnTo>
                  <a:lnTo>
                    <a:pt x="2099586" y="52646"/>
                  </a:lnTo>
                  <a:lnTo>
                    <a:pt x="2144398" y="64691"/>
                  </a:lnTo>
                  <a:lnTo>
                    <a:pt x="2188700" y="77909"/>
                  </a:lnTo>
                  <a:lnTo>
                    <a:pt x="2232473" y="92282"/>
                  </a:lnTo>
                  <a:lnTo>
                    <a:pt x="2275698" y="107790"/>
                  </a:lnTo>
                  <a:lnTo>
                    <a:pt x="2318358" y="124416"/>
                  </a:lnTo>
                  <a:lnTo>
                    <a:pt x="2360433" y="142141"/>
                  </a:lnTo>
                  <a:lnTo>
                    <a:pt x="2401904" y="160948"/>
                  </a:lnTo>
                  <a:lnTo>
                    <a:pt x="2442754" y="180818"/>
                  </a:lnTo>
                  <a:lnTo>
                    <a:pt x="2482963" y="201733"/>
                  </a:lnTo>
                  <a:lnTo>
                    <a:pt x="2522513" y="223675"/>
                  </a:lnTo>
                  <a:lnTo>
                    <a:pt x="2561385" y="246625"/>
                  </a:lnTo>
                  <a:lnTo>
                    <a:pt x="2599561" y="270565"/>
                  </a:lnTo>
                  <a:lnTo>
                    <a:pt x="2637021" y="295478"/>
                  </a:lnTo>
                  <a:lnTo>
                    <a:pt x="2673748" y="321344"/>
                  </a:lnTo>
                  <a:lnTo>
                    <a:pt x="2709722" y="348146"/>
                  </a:lnTo>
                  <a:lnTo>
                    <a:pt x="2744925" y="375865"/>
                  </a:lnTo>
                  <a:lnTo>
                    <a:pt x="2779339" y="404484"/>
                  </a:lnTo>
                  <a:lnTo>
                    <a:pt x="2812944" y="433984"/>
                  </a:lnTo>
                  <a:lnTo>
                    <a:pt x="2845722" y="464346"/>
                  </a:lnTo>
                  <a:lnTo>
                    <a:pt x="2877655" y="495553"/>
                  </a:lnTo>
                  <a:lnTo>
                    <a:pt x="2908723" y="527586"/>
                  </a:lnTo>
                  <a:lnTo>
                    <a:pt x="2938909" y="560428"/>
                  </a:lnTo>
                  <a:lnTo>
                    <a:pt x="2968193" y="594059"/>
                  </a:lnTo>
                  <a:lnTo>
                    <a:pt x="2996557" y="628463"/>
                  </a:lnTo>
                  <a:lnTo>
                    <a:pt x="3023982" y="663619"/>
                  </a:lnTo>
                  <a:lnTo>
                    <a:pt x="3050450" y="699511"/>
                  </a:lnTo>
                  <a:lnTo>
                    <a:pt x="3075942" y="736120"/>
                  </a:lnTo>
                  <a:lnTo>
                    <a:pt x="3100439" y="773428"/>
                  </a:lnTo>
                  <a:lnTo>
                    <a:pt x="3123923" y="811417"/>
                  </a:lnTo>
                  <a:lnTo>
                    <a:pt x="3146375" y="850068"/>
                  </a:lnTo>
                  <a:lnTo>
                    <a:pt x="3167776" y="889363"/>
                  </a:lnTo>
                  <a:lnTo>
                    <a:pt x="3188108" y="929284"/>
                  </a:lnTo>
                  <a:lnTo>
                    <a:pt x="3207352" y="969813"/>
                  </a:lnTo>
                  <a:lnTo>
                    <a:pt x="3225490" y="1010932"/>
                  </a:lnTo>
                  <a:lnTo>
                    <a:pt x="3242503" y="1052622"/>
                  </a:lnTo>
                  <a:lnTo>
                    <a:pt x="3258371" y="1094865"/>
                  </a:lnTo>
                  <a:lnTo>
                    <a:pt x="3273078" y="1137643"/>
                  </a:lnTo>
                  <a:lnTo>
                    <a:pt x="3286603" y="1180938"/>
                  </a:lnTo>
                  <a:lnTo>
                    <a:pt x="3298929" y="1224731"/>
                  </a:lnTo>
                  <a:lnTo>
                    <a:pt x="3310036" y="1269005"/>
                  </a:lnTo>
                  <a:lnTo>
                    <a:pt x="3319907" y="1313741"/>
                  </a:lnTo>
                  <a:lnTo>
                    <a:pt x="3328522" y="1358920"/>
                  </a:lnTo>
                  <a:lnTo>
                    <a:pt x="3335862" y="1404525"/>
                  </a:lnTo>
                  <a:lnTo>
                    <a:pt x="3341910" y="1450538"/>
                  </a:lnTo>
                  <a:lnTo>
                    <a:pt x="3346646" y="1496940"/>
                  </a:lnTo>
                  <a:lnTo>
                    <a:pt x="3350052" y="1543713"/>
                  </a:lnTo>
                  <a:lnTo>
                    <a:pt x="3352110" y="1590839"/>
                  </a:lnTo>
                  <a:lnTo>
                    <a:pt x="3352800" y="1638300"/>
                  </a:lnTo>
                  <a:lnTo>
                    <a:pt x="3352110" y="1685760"/>
                  </a:lnTo>
                  <a:lnTo>
                    <a:pt x="3350052" y="1732886"/>
                  </a:lnTo>
                  <a:lnTo>
                    <a:pt x="3346646" y="1779659"/>
                  </a:lnTo>
                  <a:lnTo>
                    <a:pt x="3341910" y="1826061"/>
                  </a:lnTo>
                  <a:lnTo>
                    <a:pt x="3335862" y="1872074"/>
                  </a:lnTo>
                  <a:lnTo>
                    <a:pt x="3328522" y="1917679"/>
                  </a:lnTo>
                  <a:lnTo>
                    <a:pt x="3319907" y="1962858"/>
                  </a:lnTo>
                  <a:lnTo>
                    <a:pt x="3310036" y="2007594"/>
                  </a:lnTo>
                  <a:lnTo>
                    <a:pt x="3298929" y="2051868"/>
                  </a:lnTo>
                  <a:lnTo>
                    <a:pt x="3286603" y="2095661"/>
                  </a:lnTo>
                  <a:lnTo>
                    <a:pt x="3273078" y="2138956"/>
                  </a:lnTo>
                  <a:lnTo>
                    <a:pt x="3258371" y="2181734"/>
                  </a:lnTo>
                  <a:lnTo>
                    <a:pt x="3242503" y="2223977"/>
                  </a:lnTo>
                  <a:lnTo>
                    <a:pt x="3225490" y="2265667"/>
                  </a:lnTo>
                  <a:lnTo>
                    <a:pt x="3207352" y="2306786"/>
                  </a:lnTo>
                  <a:lnTo>
                    <a:pt x="3188108" y="2347315"/>
                  </a:lnTo>
                  <a:lnTo>
                    <a:pt x="3167776" y="2387236"/>
                  </a:lnTo>
                  <a:lnTo>
                    <a:pt x="3146375" y="2426531"/>
                  </a:lnTo>
                  <a:lnTo>
                    <a:pt x="3123923" y="2465182"/>
                  </a:lnTo>
                  <a:lnTo>
                    <a:pt x="3100439" y="2503171"/>
                  </a:lnTo>
                  <a:lnTo>
                    <a:pt x="3075942" y="2540479"/>
                  </a:lnTo>
                  <a:lnTo>
                    <a:pt x="3050450" y="2577088"/>
                  </a:lnTo>
                  <a:lnTo>
                    <a:pt x="3023982" y="2612980"/>
                  </a:lnTo>
                  <a:lnTo>
                    <a:pt x="2996557" y="2648136"/>
                  </a:lnTo>
                  <a:lnTo>
                    <a:pt x="2968193" y="2682540"/>
                  </a:lnTo>
                  <a:lnTo>
                    <a:pt x="2938909" y="2716171"/>
                  </a:lnTo>
                  <a:lnTo>
                    <a:pt x="2908723" y="2749013"/>
                  </a:lnTo>
                  <a:lnTo>
                    <a:pt x="2877655" y="2781046"/>
                  </a:lnTo>
                  <a:lnTo>
                    <a:pt x="2845722" y="2812253"/>
                  </a:lnTo>
                  <a:lnTo>
                    <a:pt x="2812944" y="2842615"/>
                  </a:lnTo>
                  <a:lnTo>
                    <a:pt x="2779339" y="2872115"/>
                  </a:lnTo>
                  <a:lnTo>
                    <a:pt x="2744925" y="2900734"/>
                  </a:lnTo>
                  <a:lnTo>
                    <a:pt x="2709722" y="2928453"/>
                  </a:lnTo>
                  <a:lnTo>
                    <a:pt x="2673748" y="2955255"/>
                  </a:lnTo>
                  <a:lnTo>
                    <a:pt x="2637021" y="2981121"/>
                  </a:lnTo>
                  <a:lnTo>
                    <a:pt x="2599561" y="3006034"/>
                  </a:lnTo>
                  <a:lnTo>
                    <a:pt x="2561385" y="3029974"/>
                  </a:lnTo>
                  <a:lnTo>
                    <a:pt x="2522513" y="3052924"/>
                  </a:lnTo>
                  <a:lnTo>
                    <a:pt x="2482963" y="3074866"/>
                  </a:lnTo>
                  <a:lnTo>
                    <a:pt x="2442754" y="3095781"/>
                  </a:lnTo>
                  <a:lnTo>
                    <a:pt x="2401904" y="3115651"/>
                  </a:lnTo>
                  <a:lnTo>
                    <a:pt x="2360433" y="3134458"/>
                  </a:lnTo>
                  <a:lnTo>
                    <a:pt x="2318358" y="3152183"/>
                  </a:lnTo>
                  <a:lnTo>
                    <a:pt x="2275698" y="3168809"/>
                  </a:lnTo>
                  <a:lnTo>
                    <a:pt x="2232473" y="3184317"/>
                  </a:lnTo>
                  <a:lnTo>
                    <a:pt x="2188700" y="3198690"/>
                  </a:lnTo>
                  <a:lnTo>
                    <a:pt x="2144398" y="3211908"/>
                  </a:lnTo>
                  <a:lnTo>
                    <a:pt x="2099586" y="3223953"/>
                  </a:lnTo>
                  <a:lnTo>
                    <a:pt x="2054283" y="3234808"/>
                  </a:lnTo>
                  <a:lnTo>
                    <a:pt x="2008507" y="3244454"/>
                  </a:lnTo>
                  <a:lnTo>
                    <a:pt x="1962276" y="3252873"/>
                  </a:lnTo>
                  <a:lnTo>
                    <a:pt x="1915611" y="3260047"/>
                  </a:lnTo>
                  <a:lnTo>
                    <a:pt x="1868528" y="3265957"/>
                  </a:lnTo>
                  <a:lnTo>
                    <a:pt x="1821046" y="3270586"/>
                  </a:lnTo>
                  <a:lnTo>
                    <a:pt x="1773186" y="3273915"/>
                  </a:lnTo>
                  <a:lnTo>
                    <a:pt x="1724964" y="3275925"/>
                  </a:lnTo>
                  <a:lnTo>
                    <a:pt x="1676400" y="3276600"/>
                  </a:lnTo>
                  <a:lnTo>
                    <a:pt x="1627835" y="3275925"/>
                  </a:lnTo>
                  <a:lnTo>
                    <a:pt x="1579613" y="3273915"/>
                  </a:lnTo>
                  <a:lnTo>
                    <a:pt x="1531753" y="3270586"/>
                  </a:lnTo>
                  <a:lnTo>
                    <a:pt x="1484271" y="3265957"/>
                  </a:lnTo>
                  <a:lnTo>
                    <a:pt x="1437188" y="3260047"/>
                  </a:lnTo>
                  <a:lnTo>
                    <a:pt x="1390523" y="3252873"/>
                  </a:lnTo>
                  <a:lnTo>
                    <a:pt x="1344292" y="3244454"/>
                  </a:lnTo>
                  <a:lnTo>
                    <a:pt x="1298516" y="3234808"/>
                  </a:lnTo>
                  <a:lnTo>
                    <a:pt x="1253213" y="3223953"/>
                  </a:lnTo>
                  <a:lnTo>
                    <a:pt x="1208401" y="3211908"/>
                  </a:lnTo>
                  <a:lnTo>
                    <a:pt x="1164099" y="3198690"/>
                  </a:lnTo>
                  <a:lnTo>
                    <a:pt x="1120326" y="3184317"/>
                  </a:lnTo>
                  <a:lnTo>
                    <a:pt x="1077101" y="3168809"/>
                  </a:lnTo>
                  <a:lnTo>
                    <a:pt x="1034441" y="3152183"/>
                  </a:lnTo>
                  <a:lnTo>
                    <a:pt x="992366" y="3134458"/>
                  </a:lnTo>
                  <a:lnTo>
                    <a:pt x="950895" y="3115651"/>
                  </a:lnTo>
                  <a:lnTo>
                    <a:pt x="910045" y="3095781"/>
                  </a:lnTo>
                  <a:lnTo>
                    <a:pt x="869836" y="3074866"/>
                  </a:lnTo>
                  <a:lnTo>
                    <a:pt x="830286" y="3052924"/>
                  </a:lnTo>
                  <a:lnTo>
                    <a:pt x="791414" y="3029974"/>
                  </a:lnTo>
                  <a:lnTo>
                    <a:pt x="753238" y="3006034"/>
                  </a:lnTo>
                  <a:lnTo>
                    <a:pt x="715778" y="2981121"/>
                  </a:lnTo>
                  <a:lnTo>
                    <a:pt x="679051" y="2955255"/>
                  </a:lnTo>
                  <a:lnTo>
                    <a:pt x="643077" y="2928453"/>
                  </a:lnTo>
                  <a:lnTo>
                    <a:pt x="607874" y="2900734"/>
                  </a:lnTo>
                  <a:lnTo>
                    <a:pt x="573460" y="2872115"/>
                  </a:lnTo>
                  <a:lnTo>
                    <a:pt x="539855" y="2842615"/>
                  </a:lnTo>
                  <a:lnTo>
                    <a:pt x="507077" y="2812253"/>
                  </a:lnTo>
                  <a:lnTo>
                    <a:pt x="475144" y="2781046"/>
                  </a:lnTo>
                  <a:lnTo>
                    <a:pt x="444076" y="2749013"/>
                  </a:lnTo>
                  <a:lnTo>
                    <a:pt x="413890" y="2716171"/>
                  </a:lnTo>
                  <a:lnTo>
                    <a:pt x="384606" y="2682540"/>
                  </a:lnTo>
                  <a:lnTo>
                    <a:pt x="356242" y="2648136"/>
                  </a:lnTo>
                  <a:lnTo>
                    <a:pt x="328817" y="2612980"/>
                  </a:lnTo>
                  <a:lnTo>
                    <a:pt x="302349" y="2577088"/>
                  </a:lnTo>
                  <a:lnTo>
                    <a:pt x="276857" y="2540479"/>
                  </a:lnTo>
                  <a:lnTo>
                    <a:pt x="252360" y="2503171"/>
                  </a:lnTo>
                  <a:lnTo>
                    <a:pt x="228876" y="2465182"/>
                  </a:lnTo>
                  <a:lnTo>
                    <a:pt x="206424" y="2426531"/>
                  </a:lnTo>
                  <a:lnTo>
                    <a:pt x="185023" y="2387236"/>
                  </a:lnTo>
                  <a:lnTo>
                    <a:pt x="164691" y="2347315"/>
                  </a:lnTo>
                  <a:lnTo>
                    <a:pt x="145447" y="2306786"/>
                  </a:lnTo>
                  <a:lnTo>
                    <a:pt x="127309" y="2265667"/>
                  </a:lnTo>
                  <a:lnTo>
                    <a:pt x="110296" y="2223977"/>
                  </a:lnTo>
                  <a:lnTo>
                    <a:pt x="94428" y="2181734"/>
                  </a:lnTo>
                  <a:lnTo>
                    <a:pt x="79721" y="2138956"/>
                  </a:lnTo>
                  <a:lnTo>
                    <a:pt x="66196" y="2095661"/>
                  </a:lnTo>
                  <a:lnTo>
                    <a:pt x="53870" y="2051868"/>
                  </a:lnTo>
                  <a:lnTo>
                    <a:pt x="42763" y="2007594"/>
                  </a:lnTo>
                  <a:lnTo>
                    <a:pt x="32892" y="1962858"/>
                  </a:lnTo>
                  <a:lnTo>
                    <a:pt x="24277" y="1917679"/>
                  </a:lnTo>
                  <a:lnTo>
                    <a:pt x="16937" y="1872074"/>
                  </a:lnTo>
                  <a:lnTo>
                    <a:pt x="10889" y="1826061"/>
                  </a:lnTo>
                  <a:lnTo>
                    <a:pt x="6153" y="1779659"/>
                  </a:lnTo>
                  <a:lnTo>
                    <a:pt x="2747" y="1732886"/>
                  </a:lnTo>
                  <a:lnTo>
                    <a:pt x="689" y="1685760"/>
                  </a:lnTo>
                  <a:lnTo>
                    <a:pt x="0" y="1638300"/>
                  </a:lnTo>
                  <a:close/>
                </a:path>
              </a:pathLst>
            </a:custGeom>
            <a:ln w="57150">
              <a:solidFill>
                <a:srgbClr val="FFFF00"/>
              </a:solidFill>
            </a:ln>
          </p:spPr>
          <p:txBody>
            <a:bodyPr wrap="square" lIns="0" tIns="0" rIns="0" bIns="0" rtlCol="0"/>
            <a:lstStyle/>
            <a:p>
              <a:endParaRPr/>
            </a:p>
          </p:txBody>
        </p:sp>
      </p:grpSp>
      <p:sp>
        <p:nvSpPr>
          <p:cNvPr id="9" name="object 9"/>
          <p:cNvSpPr txBox="1"/>
          <p:nvPr/>
        </p:nvSpPr>
        <p:spPr>
          <a:xfrm>
            <a:off x="6248400" y="4953000"/>
            <a:ext cx="2590800" cy="685800"/>
          </a:xfrm>
          <a:prstGeom prst="rect">
            <a:avLst/>
          </a:prstGeom>
          <a:solidFill>
            <a:srgbClr val="EEECE1"/>
          </a:solidFill>
        </p:spPr>
        <p:txBody>
          <a:bodyPr vert="horz" wrap="square" lIns="0" tIns="20955" rIns="0" bIns="0" rtlCol="0">
            <a:spAutoFit/>
          </a:bodyPr>
          <a:lstStyle/>
          <a:p>
            <a:pPr marL="90805">
              <a:lnSpc>
                <a:spcPct val="100000"/>
              </a:lnSpc>
              <a:spcBef>
                <a:spcPts val="165"/>
              </a:spcBef>
            </a:pPr>
            <a:r>
              <a:rPr sz="3000" spc="-15" dirty="0">
                <a:latin typeface="Calibri"/>
                <a:cs typeface="Calibri"/>
              </a:rPr>
              <a:t>Atlantic</a:t>
            </a:r>
            <a:r>
              <a:rPr sz="3000" spc="-75" dirty="0">
                <a:latin typeface="Calibri"/>
                <a:cs typeface="Calibri"/>
              </a:rPr>
              <a:t> </a:t>
            </a:r>
            <a:r>
              <a:rPr sz="3000" spc="-5" dirty="0">
                <a:latin typeface="Calibri"/>
                <a:cs typeface="Calibri"/>
              </a:rPr>
              <a:t>Ocean</a:t>
            </a:r>
            <a:endParaRPr sz="30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981075"/>
            <a:ext cx="9144000" cy="5873750"/>
            <a:chOff x="0" y="981075"/>
            <a:chExt cx="9144000" cy="5873750"/>
          </a:xfrm>
        </p:grpSpPr>
        <p:pic>
          <p:nvPicPr>
            <p:cNvPr id="3" name="object 3"/>
            <p:cNvPicPr/>
            <p:nvPr/>
          </p:nvPicPr>
          <p:blipFill>
            <a:blip r:embed="rId3" cstate="print"/>
            <a:stretch>
              <a:fillRect/>
            </a:stretch>
          </p:blipFill>
          <p:spPr>
            <a:xfrm>
              <a:off x="0" y="981075"/>
              <a:ext cx="7010399" cy="5873749"/>
            </a:xfrm>
            <a:prstGeom prst="rect">
              <a:avLst/>
            </a:prstGeom>
          </p:spPr>
        </p:pic>
        <p:pic>
          <p:nvPicPr>
            <p:cNvPr id="4" name="object 4"/>
            <p:cNvPicPr/>
            <p:nvPr/>
          </p:nvPicPr>
          <p:blipFill>
            <a:blip r:embed="rId4" cstate="print"/>
            <a:stretch>
              <a:fillRect/>
            </a:stretch>
          </p:blipFill>
          <p:spPr>
            <a:xfrm>
              <a:off x="5105450" y="990650"/>
              <a:ext cx="4038549" cy="3027782"/>
            </a:xfrm>
            <a:prstGeom prst="rect">
              <a:avLst/>
            </a:prstGeom>
          </p:spPr>
        </p:pic>
      </p:grpSp>
      <p:sp>
        <p:nvSpPr>
          <p:cNvPr id="5" name="object 5"/>
          <p:cNvSpPr txBox="1"/>
          <p:nvPr/>
        </p:nvSpPr>
        <p:spPr>
          <a:xfrm>
            <a:off x="5184140" y="2919475"/>
            <a:ext cx="1667510" cy="878840"/>
          </a:xfrm>
          <a:prstGeom prst="rect">
            <a:avLst/>
          </a:prstGeom>
        </p:spPr>
        <p:txBody>
          <a:bodyPr vert="horz" wrap="square" lIns="0" tIns="12065" rIns="0" bIns="0" rtlCol="0">
            <a:spAutoFit/>
          </a:bodyPr>
          <a:lstStyle/>
          <a:p>
            <a:pPr marL="12700" marR="5080">
              <a:lnSpc>
                <a:spcPct val="100000"/>
              </a:lnSpc>
              <a:spcBef>
                <a:spcPts val="95"/>
              </a:spcBef>
            </a:pPr>
            <a:r>
              <a:rPr sz="2800" dirty="0">
                <a:latin typeface="Arial"/>
                <a:cs typeface="Arial"/>
              </a:rPr>
              <a:t>Low tide </a:t>
            </a:r>
            <a:r>
              <a:rPr sz="2800" spc="5" dirty="0">
                <a:latin typeface="Arial"/>
                <a:cs typeface="Arial"/>
              </a:rPr>
              <a:t> </a:t>
            </a:r>
            <a:r>
              <a:rPr sz="2800" dirty="0">
                <a:latin typeface="Arial"/>
                <a:cs typeface="Arial"/>
              </a:rPr>
              <a:t>(</a:t>
            </a:r>
            <a:r>
              <a:rPr sz="2800" spc="-15" dirty="0">
                <a:latin typeface="Arial"/>
                <a:cs typeface="Arial"/>
              </a:rPr>
              <a:t>P</a:t>
            </a:r>
            <a:r>
              <a:rPr sz="2800" dirty="0">
                <a:latin typeface="Arial"/>
                <a:cs typeface="Arial"/>
              </a:rPr>
              <a:t>eeksk</a:t>
            </a:r>
            <a:r>
              <a:rPr sz="2800" spc="-5" dirty="0">
                <a:latin typeface="Arial"/>
                <a:cs typeface="Arial"/>
              </a:rPr>
              <a:t>ill)</a:t>
            </a:r>
            <a:endParaRPr sz="2800">
              <a:latin typeface="Arial"/>
              <a:cs typeface="Arial"/>
            </a:endParaRPr>
          </a:p>
        </p:txBody>
      </p:sp>
      <p:pic>
        <p:nvPicPr>
          <p:cNvPr id="6" name="object 6"/>
          <p:cNvPicPr/>
          <p:nvPr/>
        </p:nvPicPr>
        <p:blipFill>
          <a:blip r:embed="rId5" cstate="print"/>
          <a:stretch>
            <a:fillRect/>
          </a:stretch>
        </p:blipFill>
        <p:spPr>
          <a:xfrm>
            <a:off x="5079999" y="3810012"/>
            <a:ext cx="4063848" cy="3047987"/>
          </a:xfrm>
          <a:prstGeom prst="rect">
            <a:avLst/>
          </a:prstGeom>
        </p:spPr>
      </p:pic>
      <p:sp>
        <p:nvSpPr>
          <p:cNvPr id="7" name="object 7"/>
          <p:cNvSpPr txBox="1">
            <a:spLocks noGrp="1"/>
          </p:cNvSpPr>
          <p:nvPr>
            <p:ph type="title"/>
          </p:nvPr>
        </p:nvSpPr>
        <p:spPr>
          <a:xfrm>
            <a:off x="774350" y="186944"/>
            <a:ext cx="7443470" cy="696595"/>
          </a:xfrm>
          <a:prstGeom prst="rect">
            <a:avLst/>
          </a:prstGeom>
        </p:spPr>
        <p:txBody>
          <a:bodyPr vert="horz" wrap="square" lIns="0" tIns="12700" rIns="0" bIns="0" rtlCol="0">
            <a:spAutoFit/>
          </a:bodyPr>
          <a:lstStyle/>
          <a:p>
            <a:pPr marL="12700">
              <a:lnSpc>
                <a:spcPct val="100000"/>
              </a:lnSpc>
              <a:spcBef>
                <a:spcPts val="100"/>
              </a:spcBef>
            </a:pPr>
            <a:r>
              <a:rPr sz="4400" b="0" dirty="0">
                <a:latin typeface="Calibri"/>
                <a:cs typeface="Calibri"/>
              </a:rPr>
              <a:t>The</a:t>
            </a:r>
            <a:r>
              <a:rPr sz="4400" b="0" spc="-30" dirty="0">
                <a:latin typeface="Calibri"/>
                <a:cs typeface="Calibri"/>
              </a:rPr>
              <a:t> </a:t>
            </a:r>
            <a:r>
              <a:rPr sz="4400" b="0" dirty="0">
                <a:latin typeface="Calibri"/>
                <a:cs typeface="Calibri"/>
              </a:rPr>
              <a:t>Hudson</a:t>
            </a:r>
            <a:r>
              <a:rPr sz="4400" b="0" spc="-20" dirty="0">
                <a:latin typeface="Calibri"/>
                <a:cs typeface="Calibri"/>
              </a:rPr>
              <a:t> </a:t>
            </a:r>
            <a:r>
              <a:rPr sz="4400" b="0" spc="-10" dirty="0">
                <a:latin typeface="Calibri"/>
                <a:cs typeface="Calibri"/>
              </a:rPr>
              <a:t>River </a:t>
            </a:r>
            <a:r>
              <a:rPr sz="4400" b="0" spc="-5" dirty="0">
                <a:latin typeface="Calibri"/>
                <a:cs typeface="Calibri"/>
              </a:rPr>
              <a:t>estuary</a:t>
            </a:r>
            <a:r>
              <a:rPr sz="4400" b="0" spc="-30" dirty="0">
                <a:latin typeface="Calibri"/>
                <a:cs typeface="Calibri"/>
              </a:rPr>
              <a:t> </a:t>
            </a:r>
            <a:r>
              <a:rPr sz="4400" b="0" spc="-5" dirty="0">
                <a:latin typeface="Calibri"/>
                <a:cs typeface="Calibri"/>
              </a:rPr>
              <a:t>is</a:t>
            </a:r>
            <a:r>
              <a:rPr sz="4400" b="0" spc="5" dirty="0">
                <a:latin typeface="Calibri"/>
                <a:cs typeface="Calibri"/>
              </a:rPr>
              <a:t> </a:t>
            </a:r>
            <a:r>
              <a:rPr sz="4400" b="0" dirty="0">
                <a:latin typeface="Calibri"/>
                <a:cs typeface="Calibri"/>
              </a:rPr>
              <a:t>tidal</a:t>
            </a:r>
            <a:endParaRPr sz="4400">
              <a:latin typeface="Calibri"/>
              <a:cs typeface="Calibri"/>
            </a:endParaRPr>
          </a:p>
        </p:txBody>
      </p:sp>
      <p:sp>
        <p:nvSpPr>
          <p:cNvPr id="8" name="object 8"/>
          <p:cNvSpPr txBox="1"/>
          <p:nvPr/>
        </p:nvSpPr>
        <p:spPr>
          <a:xfrm>
            <a:off x="5260340" y="6206254"/>
            <a:ext cx="143002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High</a:t>
            </a:r>
            <a:r>
              <a:rPr sz="2800" spc="-60" dirty="0">
                <a:latin typeface="Arial"/>
                <a:cs typeface="Arial"/>
              </a:rPr>
              <a:t> </a:t>
            </a:r>
            <a:r>
              <a:rPr sz="2800" spc="-5" dirty="0">
                <a:latin typeface="Arial"/>
                <a:cs typeface="Arial"/>
              </a:rPr>
              <a:t>tide</a:t>
            </a:r>
            <a:endParaRPr sz="2800">
              <a:latin typeface="Arial"/>
              <a:cs typeface="Arial"/>
            </a:endParaRPr>
          </a:p>
        </p:txBody>
      </p:sp>
      <p:grpSp>
        <p:nvGrpSpPr>
          <p:cNvPr id="9" name="object 9"/>
          <p:cNvGrpSpPr/>
          <p:nvPr/>
        </p:nvGrpSpPr>
        <p:grpSpPr>
          <a:xfrm>
            <a:off x="809625" y="1252227"/>
            <a:ext cx="842010" cy="3371215"/>
            <a:chOff x="809625" y="1252227"/>
            <a:chExt cx="842010" cy="3371215"/>
          </a:xfrm>
        </p:grpSpPr>
        <p:sp>
          <p:nvSpPr>
            <p:cNvPr id="10" name="object 10"/>
            <p:cNvSpPr/>
            <p:nvPr/>
          </p:nvSpPr>
          <p:spPr>
            <a:xfrm>
              <a:off x="1219200" y="1295400"/>
              <a:ext cx="403860" cy="134620"/>
            </a:xfrm>
            <a:custGeom>
              <a:avLst/>
              <a:gdLst/>
              <a:ahLst/>
              <a:cxnLst/>
              <a:rect l="l" t="t" r="r" b="b"/>
              <a:pathLst>
                <a:path w="403859" h="134619">
                  <a:moveTo>
                    <a:pt x="0" y="0"/>
                  </a:moveTo>
                  <a:lnTo>
                    <a:pt x="403529" y="134505"/>
                  </a:lnTo>
                </a:path>
              </a:pathLst>
            </a:custGeom>
            <a:ln w="57150">
              <a:solidFill>
                <a:srgbClr val="FFFF00"/>
              </a:solidFill>
            </a:ln>
          </p:spPr>
          <p:txBody>
            <a:bodyPr wrap="square" lIns="0" tIns="0" rIns="0" bIns="0" rtlCol="0"/>
            <a:lstStyle/>
            <a:p>
              <a:endParaRPr/>
            </a:p>
          </p:txBody>
        </p:sp>
        <p:sp>
          <p:nvSpPr>
            <p:cNvPr id="11" name="object 11"/>
            <p:cNvSpPr/>
            <p:nvPr/>
          </p:nvSpPr>
          <p:spPr>
            <a:xfrm>
              <a:off x="1428449" y="1280802"/>
              <a:ext cx="194310" cy="189865"/>
            </a:xfrm>
            <a:custGeom>
              <a:avLst/>
              <a:gdLst/>
              <a:ahLst/>
              <a:cxnLst/>
              <a:rect l="l" t="t" r="r" b="b"/>
              <a:pathLst>
                <a:path w="194309" h="189865">
                  <a:moveTo>
                    <a:pt x="63258" y="0"/>
                  </a:moveTo>
                  <a:lnTo>
                    <a:pt x="194271" y="149098"/>
                  </a:lnTo>
                  <a:lnTo>
                    <a:pt x="0" y="189763"/>
                  </a:lnTo>
                </a:path>
              </a:pathLst>
            </a:custGeom>
            <a:ln w="57150">
              <a:solidFill>
                <a:srgbClr val="FFFF00"/>
              </a:solidFill>
            </a:ln>
          </p:spPr>
          <p:txBody>
            <a:bodyPr wrap="square" lIns="0" tIns="0" rIns="0" bIns="0" rtlCol="0"/>
            <a:lstStyle/>
            <a:p>
              <a:endParaRPr/>
            </a:p>
          </p:txBody>
        </p:sp>
        <p:sp>
          <p:nvSpPr>
            <p:cNvPr id="12" name="object 12"/>
            <p:cNvSpPr/>
            <p:nvPr/>
          </p:nvSpPr>
          <p:spPr>
            <a:xfrm>
              <a:off x="838200" y="4419600"/>
              <a:ext cx="403860" cy="134620"/>
            </a:xfrm>
            <a:custGeom>
              <a:avLst/>
              <a:gdLst/>
              <a:ahLst/>
              <a:cxnLst/>
              <a:rect l="l" t="t" r="r" b="b"/>
              <a:pathLst>
                <a:path w="403859" h="134620">
                  <a:moveTo>
                    <a:pt x="0" y="0"/>
                  </a:moveTo>
                  <a:lnTo>
                    <a:pt x="403529" y="134505"/>
                  </a:lnTo>
                </a:path>
              </a:pathLst>
            </a:custGeom>
            <a:ln w="57150">
              <a:solidFill>
                <a:srgbClr val="FFFF00"/>
              </a:solidFill>
            </a:ln>
          </p:spPr>
          <p:txBody>
            <a:bodyPr wrap="square" lIns="0" tIns="0" rIns="0" bIns="0" rtlCol="0"/>
            <a:lstStyle/>
            <a:p>
              <a:endParaRPr/>
            </a:p>
          </p:txBody>
        </p:sp>
        <p:sp>
          <p:nvSpPr>
            <p:cNvPr id="13" name="object 13"/>
            <p:cNvSpPr/>
            <p:nvPr/>
          </p:nvSpPr>
          <p:spPr>
            <a:xfrm>
              <a:off x="1047447" y="4405002"/>
              <a:ext cx="194310" cy="189865"/>
            </a:xfrm>
            <a:custGeom>
              <a:avLst/>
              <a:gdLst/>
              <a:ahLst/>
              <a:cxnLst/>
              <a:rect l="l" t="t" r="r" b="b"/>
              <a:pathLst>
                <a:path w="194309" h="189864">
                  <a:moveTo>
                    <a:pt x="63258" y="0"/>
                  </a:moveTo>
                  <a:lnTo>
                    <a:pt x="194271" y="149098"/>
                  </a:lnTo>
                  <a:lnTo>
                    <a:pt x="0" y="189763"/>
                  </a:lnTo>
                </a:path>
              </a:pathLst>
            </a:custGeom>
            <a:ln w="57150">
              <a:solidFill>
                <a:srgbClr val="FFFF00"/>
              </a:solidFill>
            </a:ln>
          </p:spPr>
          <p:txBody>
            <a:bodyPr wrap="square" lIns="0" tIns="0" rIns="0" bIns="0" rtlCol="0"/>
            <a:lstStyle/>
            <a:p>
              <a:endParaRPr/>
            </a:p>
          </p:txBody>
        </p:sp>
      </p:grpSp>
      <p:sp>
        <p:nvSpPr>
          <p:cNvPr id="14" name="object 14"/>
          <p:cNvSpPr txBox="1"/>
          <p:nvPr/>
        </p:nvSpPr>
        <p:spPr>
          <a:xfrm>
            <a:off x="78739" y="3907134"/>
            <a:ext cx="122491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00"/>
                </a:solidFill>
                <a:latin typeface="Arial"/>
                <a:cs typeface="Arial"/>
              </a:rPr>
              <a:t>Pee</a:t>
            </a:r>
            <a:r>
              <a:rPr sz="2400" dirty="0">
                <a:solidFill>
                  <a:srgbClr val="FFFF00"/>
                </a:solidFill>
                <a:latin typeface="Arial"/>
                <a:cs typeface="Arial"/>
              </a:rPr>
              <a:t>ksk</a:t>
            </a:r>
            <a:r>
              <a:rPr sz="2400" spc="-10" dirty="0">
                <a:solidFill>
                  <a:srgbClr val="FFFF00"/>
                </a:solidFill>
                <a:latin typeface="Arial"/>
                <a:cs typeface="Arial"/>
              </a:rPr>
              <a:t>ill</a:t>
            </a:r>
            <a:endParaRPr sz="2400">
              <a:latin typeface="Arial"/>
              <a:cs typeface="Arial"/>
            </a:endParaRPr>
          </a:p>
        </p:txBody>
      </p:sp>
      <p:sp>
        <p:nvSpPr>
          <p:cNvPr id="15" name="object 15"/>
          <p:cNvSpPr txBox="1"/>
          <p:nvPr/>
        </p:nvSpPr>
        <p:spPr>
          <a:xfrm>
            <a:off x="535940" y="1087734"/>
            <a:ext cx="624840" cy="391160"/>
          </a:xfrm>
          <a:prstGeom prst="rect">
            <a:avLst/>
          </a:prstGeom>
        </p:spPr>
        <p:txBody>
          <a:bodyPr vert="horz" wrap="square" lIns="0" tIns="12700" rIns="0" bIns="0" rtlCol="0">
            <a:spAutoFit/>
          </a:bodyPr>
          <a:lstStyle/>
          <a:p>
            <a:pPr marL="12700">
              <a:lnSpc>
                <a:spcPct val="100000"/>
              </a:lnSpc>
              <a:spcBef>
                <a:spcPts val="100"/>
              </a:spcBef>
            </a:pPr>
            <a:r>
              <a:rPr sz="2400" spc="-90" dirty="0">
                <a:solidFill>
                  <a:srgbClr val="FFFF00"/>
                </a:solidFill>
                <a:latin typeface="Arial"/>
                <a:cs typeface="Arial"/>
              </a:rPr>
              <a:t>T</a:t>
            </a:r>
            <a:r>
              <a:rPr sz="2400" dirty="0">
                <a:solidFill>
                  <a:srgbClr val="FFFF00"/>
                </a:solidFill>
                <a:latin typeface="Arial"/>
                <a:cs typeface="Arial"/>
              </a:rPr>
              <a:t>r</a:t>
            </a:r>
            <a:r>
              <a:rPr sz="2400" spc="-10" dirty="0">
                <a:solidFill>
                  <a:srgbClr val="FFFF00"/>
                </a:solidFill>
                <a:latin typeface="Arial"/>
                <a:cs typeface="Arial"/>
              </a:rPr>
              <a:t>o</a:t>
            </a:r>
            <a:r>
              <a:rPr sz="2400" dirty="0">
                <a:solidFill>
                  <a:srgbClr val="FFFF00"/>
                </a:solidFill>
                <a:latin typeface="Arial"/>
                <a:cs typeface="Arial"/>
              </a:rPr>
              <a:t>y</a:t>
            </a:r>
            <a:endParaRPr sz="24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581400" y="152400"/>
            <a:ext cx="5333898" cy="6476999"/>
          </a:xfrm>
          <a:prstGeom prst="rect">
            <a:avLst/>
          </a:prstGeom>
        </p:spPr>
      </p:pic>
      <p:sp>
        <p:nvSpPr>
          <p:cNvPr id="3" name="object 3"/>
          <p:cNvSpPr txBox="1">
            <a:spLocks noGrp="1"/>
          </p:cNvSpPr>
          <p:nvPr>
            <p:ph type="title"/>
          </p:nvPr>
        </p:nvSpPr>
        <p:spPr>
          <a:xfrm>
            <a:off x="307340" y="171703"/>
            <a:ext cx="3293745" cy="1764030"/>
          </a:xfrm>
          <a:prstGeom prst="rect">
            <a:avLst/>
          </a:prstGeom>
        </p:spPr>
        <p:txBody>
          <a:bodyPr vert="horz" wrap="square" lIns="0" tIns="12700" rIns="0" bIns="0" rtlCol="0">
            <a:spAutoFit/>
          </a:bodyPr>
          <a:lstStyle/>
          <a:p>
            <a:pPr marL="12700" marR="5080">
              <a:lnSpc>
                <a:spcPct val="100000"/>
              </a:lnSpc>
              <a:spcBef>
                <a:spcPts val="100"/>
              </a:spcBef>
            </a:pPr>
            <a:r>
              <a:rPr sz="3800" b="0" spc="-5" dirty="0">
                <a:latin typeface="Arial"/>
                <a:cs typeface="Arial"/>
              </a:rPr>
              <a:t>Where do </a:t>
            </a:r>
            <a:r>
              <a:rPr sz="3800" b="0" dirty="0">
                <a:latin typeface="Arial"/>
                <a:cs typeface="Arial"/>
              </a:rPr>
              <a:t>you </a:t>
            </a:r>
            <a:r>
              <a:rPr sz="3800" b="0" spc="5" dirty="0">
                <a:latin typeface="Arial"/>
                <a:cs typeface="Arial"/>
              </a:rPr>
              <a:t> </a:t>
            </a:r>
            <a:r>
              <a:rPr sz="3800" b="0" spc="-5" dirty="0">
                <a:latin typeface="Arial"/>
                <a:cs typeface="Arial"/>
              </a:rPr>
              <a:t>live in relation </a:t>
            </a:r>
            <a:r>
              <a:rPr sz="3800" b="0" dirty="0">
                <a:latin typeface="Arial"/>
                <a:cs typeface="Arial"/>
              </a:rPr>
              <a:t> to</a:t>
            </a:r>
            <a:r>
              <a:rPr sz="3800" b="0" spc="-70" dirty="0">
                <a:latin typeface="Arial"/>
                <a:cs typeface="Arial"/>
              </a:rPr>
              <a:t> </a:t>
            </a:r>
            <a:r>
              <a:rPr sz="3800" b="0" dirty="0">
                <a:latin typeface="Arial"/>
                <a:cs typeface="Arial"/>
              </a:rPr>
              <a:t>the</a:t>
            </a:r>
            <a:r>
              <a:rPr sz="3800" b="0" spc="-55" dirty="0">
                <a:latin typeface="Arial"/>
                <a:cs typeface="Arial"/>
              </a:rPr>
              <a:t> </a:t>
            </a:r>
            <a:r>
              <a:rPr sz="3800" b="0" spc="-5" dirty="0">
                <a:latin typeface="Arial"/>
                <a:cs typeface="Arial"/>
              </a:rPr>
              <a:t>Hudson?</a:t>
            </a:r>
            <a:endParaRPr sz="3800">
              <a:latin typeface="Arial"/>
              <a:cs typeface="Arial"/>
            </a:endParaRPr>
          </a:p>
        </p:txBody>
      </p:sp>
      <p:grpSp>
        <p:nvGrpSpPr>
          <p:cNvPr id="4" name="object 4"/>
          <p:cNvGrpSpPr/>
          <p:nvPr/>
        </p:nvGrpSpPr>
        <p:grpSpPr>
          <a:xfrm>
            <a:off x="123825" y="1952625"/>
            <a:ext cx="2266950" cy="4857750"/>
            <a:chOff x="123825" y="1952625"/>
            <a:chExt cx="2266950" cy="4857750"/>
          </a:xfrm>
        </p:grpSpPr>
        <p:pic>
          <p:nvPicPr>
            <p:cNvPr id="5" name="object 5"/>
            <p:cNvPicPr/>
            <p:nvPr/>
          </p:nvPicPr>
          <p:blipFill>
            <a:blip r:embed="rId4" cstate="print"/>
            <a:stretch>
              <a:fillRect/>
            </a:stretch>
          </p:blipFill>
          <p:spPr>
            <a:xfrm>
              <a:off x="152218" y="1979474"/>
              <a:ext cx="2212795" cy="4797063"/>
            </a:xfrm>
            <a:prstGeom prst="rect">
              <a:avLst/>
            </a:prstGeom>
          </p:spPr>
        </p:pic>
        <p:sp>
          <p:nvSpPr>
            <p:cNvPr id="6" name="object 6"/>
            <p:cNvSpPr/>
            <p:nvPr/>
          </p:nvSpPr>
          <p:spPr>
            <a:xfrm>
              <a:off x="152400" y="1981200"/>
              <a:ext cx="2209800" cy="4800600"/>
            </a:xfrm>
            <a:custGeom>
              <a:avLst/>
              <a:gdLst/>
              <a:ahLst/>
              <a:cxnLst/>
              <a:rect l="l" t="t" r="r" b="b"/>
              <a:pathLst>
                <a:path w="2209800" h="4800600">
                  <a:moveTo>
                    <a:pt x="0" y="0"/>
                  </a:moveTo>
                  <a:lnTo>
                    <a:pt x="2209800" y="0"/>
                  </a:lnTo>
                  <a:lnTo>
                    <a:pt x="2209800" y="4800600"/>
                  </a:lnTo>
                  <a:lnTo>
                    <a:pt x="0" y="4800600"/>
                  </a:lnTo>
                  <a:lnTo>
                    <a:pt x="0" y="0"/>
                  </a:lnTo>
                  <a:close/>
                </a:path>
              </a:pathLst>
            </a:custGeom>
            <a:ln w="57150">
              <a:solidFill>
                <a:srgbClr val="DBEEF4"/>
              </a:solidFill>
            </a:ln>
          </p:spPr>
          <p:txBody>
            <a:bodyPr wrap="square" lIns="0" tIns="0" rIns="0" bIns="0" rtlCol="0"/>
            <a:lstStyle/>
            <a:p>
              <a:endParaRPr/>
            </a:p>
          </p:txBody>
        </p:sp>
      </p:grpSp>
      <p:grpSp>
        <p:nvGrpSpPr>
          <p:cNvPr id="7" name="object 7"/>
          <p:cNvGrpSpPr/>
          <p:nvPr/>
        </p:nvGrpSpPr>
        <p:grpSpPr>
          <a:xfrm>
            <a:off x="6229350" y="971550"/>
            <a:ext cx="2171700" cy="5600700"/>
            <a:chOff x="6229350" y="971550"/>
            <a:chExt cx="2171700" cy="5600700"/>
          </a:xfrm>
        </p:grpSpPr>
        <p:sp>
          <p:nvSpPr>
            <p:cNvPr id="8" name="object 8"/>
            <p:cNvSpPr/>
            <p:nvPr/>
          </p:nvSpPr>
          <p:spPr>
            <a:xfrm>
              <a:off x="6400800" y="2133600"/>
              <a:ext cx="1828800" cy="4419600"/>
            </a:xfrm>
            <a:custGeom>
              <a:avLst/>
              <a:gdLst/>
              <a:ahLst/>
              <a:cxnLst/>
              <a:rect l="l" t="t" r="r" b="b"/>
              <a:pathLst>
                <a:path w="1828800" h="4419600">
                  <a:moveTo>
                    <a:pt x="0" y="0"/>
                  </a:moveTo>
                  <a:lnTo>
                    <a:pt x="1828800" y="0"/>
                  </a:lnTo>
                  <a:lnTo>
                    <a:pt x="1828800" y="4419600"/>
                  </a:lnTo>
                  <a:lnTo>
                    <a:pt x="0" y="4419600"/>
                  </a:lnTo>
                  <a:lnTo>
                    <a:pt x="0" y="0"/>
                  </a:lnTo>
                  <a:close/>
                </a:path>
              </a:pathLst>
            </a:custGeom>
            <a:ln w="38100">
              <a:solidFill>
                <a:srgbClr val="DBEEF4"/>
              </a:solidFill>
            </a:ln>
          </p:spPr>
          <p:txBody>
            <a:bodyPr wrap="square" lIns="0" tIns="0" rIns="0" bIns="0" rtlCol="0"/>
            <a:lstStyle/>
            <a:p>
              <a:endParaRPr/>
            </a:p>
          </p:txBody>
        </p:sp>
        <p:sp>
          <p:nvSpPr>
            <p:cNvPr id="9" name="object 9"/>
            <p:cNvSpPr/>
            <p:nvPr/>
          </p:nvSpPr>
          <p:spPr>
            <a:xfrm>
              <a:off x="6248400" y="990600"/>
              <a:ext cx="2133600" cy="2286000"/>
            </a:xfrm>
            <a:custGeom>
              <a:avLst/>
              <a:gdLst/>
              <a:ahLst/>
              <a:cxnLst/>
              <a:rect l="l" t="t" r="r" b="b"/>
              <a:pathLst>
                <a:path w="2133600" h="2286000">
                  <a:moveTo>
                    <a:pt x="457200" y="0"/>
                  </a:moveTo>
                  <a:lnTo>
                    <a:pt x="1371600" y="0"/>
                  </a:lnTo>
                  <a:lnTo>
                    <a:pt x="1371600" y="381000"/>
                  </a:lnTo>
                  <a:lnTo>
                    <a:pt x="457200" y="381000"/>
                  </a:lnTo>
                  <a:lnTo>
                    <a:pt x="457200" y="0"/>
                  </a:lnTo>
                  <a:close/>
                </a:path>
                <a:path w="2133600" h="2286000">
                  <a:moveTo>
                    <a:pt x="0" y="1371600"/>
                  </a:moveTo>
                  <a:lnTo>
                    <a:pt x="914400" y="1371600"/>
                  </a:lnTo>
                  <a:lnTo>
                    <a:pt x="914400" y="1752600"/>
                  </a:lnTo>
                  <a:lnTo>
                    <a:pt x="0" y="1752600"/>
                  </a:lnTo>
                  <a:lnTo>
                    <a:pt x="0" y="1371600"/>
                  </a:lnTo>
                  <a:close/>
                </a:path>
                <a:path w="2133600" h="2286000">
                  <a:moveTo>
                    <a:pt x="1219200" y="1905000"/>
                  </a:moveTo>
                  <a:lnTo>
                    <a:pt x="2133600" y="1905000"/>
                  </a:lnTo>
                  <a:lnTo>
                    <a:pt x="2133600" y="2286000"/>
                  </a:lnTo>
                  <a:lnTo>
                    <a:pt x="1219200" y="2286000"/>
                  </a:lnTo>
                  <a:lnTo>
                    <a:pt x="1219200" y="1905000"/>
                  </a:lnTo>
                  <a:close/>
                </a:path>
              </a:pathLst>
            </a:custGeom>
            <a:ln w="38100">
              <a:solidFill>
                <a:srgbClr val="FFC000"/>
              </a:solidFill>
            </a:ln>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10" dirty="0"/>
              <a:t>How</a:t>
            </a:r>
            <a:r>
              <a:rPr spc="5" dirty="0"/>
              <a:t> </a:t>
            </a:r>
            <a:r>
              <a:rPr spc="-5" dirty="0"/>
              <a:t>does</a:t>
            </a:r>
            <a:r>
              <a:rPr spc="15" dirty="0"/>
              <a:t> </a:t>
            </a:r>
            <a:r>
              <a:rPr dirty="0"/>
              <a:t>the </a:t>
            </a:r>
            <a:r>
              <a:rPr spc="-5" dirty="0"/>
              <a:t>Hudson</a:t>
            </a:r>
            <a:r>
              <a:rPr spc="25" dirty="0"/>
              <a:t> </a:t>
            </a:r>
            <a:r>
              <a:rPr spc="-10" dirty="0"/>
              <a:t>change</a:t>
            </a:r>
            <a:r>
              <a:rPr spc="5" dirty="0"/>
              <a:t> </a:t>
            </a:r>
            <a:r>
              <a:rPr spc="-5" dirty="0"/>
              <a:t>along</a:t>
            </a:r>
            <a:r>
              <a:rPr spc="10" dirty="0"/>
              <a:t> </a:t>
            </a:r>
            <a:r>
              <a:rPr dirty="0"/>
              <a:t>its</a:t>
            </a:r>
            <a:r>
              <a:rPr spc="5" dirty="0"/>
              <a:t> </a:t>
            </a:r>
            <a:r>
              <a:rPr spc="-5" dirty="0"/>
              <a:t>length?</a:t>
            </a:r>
          </a:p>
        </p:txBody>
      </p:sp>
      <p:grpSp>
        <p:nvGrpSpPr>
          <p:cNvPr id="3" name="object 3"/>
          <p:cNvGrpSpPr/>
          <p:nvPr/>
        </p:nvGrpSpPr>
        <p:grpSpPr>
          <a:xfrm>
            <a:off x="0" y="1295400"/>
            <a:ext cx="9144000" cy="5562600"/>
            <a:chOff x="0" y="1295400"/>
            <a:chExt cx="9144000" cy="5562600"/>
          </a:xfrm>
        </p:grpSpPr>
        <p:pic>
          <p:nvPicPr>
            <p:cNvPr id="4" name="object 4"/>
            <p:cNvPicPr/>
            <p:nvPr/>
          </p:nvPicPr>
          <p:blipFill>
            <a:blip r:embed="rId3" cstate="print"/>
            <a:stretch>
              <a:fillRect/>
            </a:stretch>
          </p:blipFill>
          <p:spPr>
            <a:xfrm>
              <a:off x="6400800" y="1371599"/>
              <a:ext cx="2743072" cy="4811484"/>
            </a:xfrm>
            <a:prstGeom prst="rect">
              <a:avLst/>
            </a:prstGeom>
          </p:spPr>
        </p:pic>
        <p:pic>
          <p:nvPicPr>
            <p:cNvPr id="5" name="object 5"/>
            <p:cNvPicPr/>
            <p:nvPr/>
          </p:nvPicPr>
          <p:blipFill>
            <a:blip r:embed="rId4" cstate="print"/>
            <a:stretch>
              <a:fillRect/>
            </a:stretch>
          </p:blipFill>
          <p:spPr>
            <a:xfrm>
              <a:off x="0" y="2057400"/>
              <a:ext cx="6400800" cy="4800600"/>
            </a:xfrm>
            <a:prstGeom prst="rect">
              <a:avLst/>
            </a:prstGeom>
          </p:spPr>
        </p:pic>
        <p:sp>
          <p:nvSpPr>
            <p:cNvPr id="6" name="object 6"/>
            <p:cNvSpPr/>
            <p:nvPr/>
          </p:nvSpPr>
          <p:spPr>
            <a:xfrm>
              <a:off x="3352800" y="1295400"/>
              <a:ext cx="4422140" cy="753110"/>
            </a:xfrm>
            <a:custGeom>
              <a:avLst/>
              <a:gdLst/>
              <a:ahLst/>
              <a:cxnLst/>
              <a:rect l="l" t="t" r="r" b="b"/>
              <a:pathLst>
                <a:path w="4422140" h="753110">
                  <a:moveTo>
                    <a:pt x="2895600" y="0"/>
                  </a:moveTo>
                  <a:lnTo>
                    <a:pt x="0" y="0"/>
                  </a:lnTo>
                  <a:lnTo>
                    <a:pt x="0" y="609600"/>
                  </a:lnTo>
                  <a:lnTo>
                    <a:pt x="2895600" y="609600"/>
                  </a:lnTo>
                  <a:lnTo>
                    <a:pt x="2895600" y="508000"/>
                  </a:lnTo>
                  <a:lnTo>
                    <a:pt x="4421987" y="753097"/>
                  </a:lnTo>
                  <a:lnTo>
                    <a:pt x="2895600" y="355600"/>
                  </a:lnTo>
                  <a:lnTo>
                    <a:pt x="2895600" y="0"/>
                  </a:lnTo>
                  <a:close/>
                </a:path>
              </a:pathLst>
            </a:custGeom>
            <a:solidFill>
              <a:srgbClr val="D7E4BD"/>
            </a:solidFill>
          </p:spPr>
          <p:txBody>
            <a:bodyPr wrap="square" lIns="0" tIns="0" rIns="0" bIns="0" rtlCol="0"/>
            <a:lstStyle/>
            <a:p>
              <a:endParaRPr/>
            </a:p>
          </p:txBody>
        </p:sp>
      </p:grpSp>
      <p:sp>
        <p:nvSpPr>
          <p:cNvPr id="7" name="object 7"/>
          <p:cNvSpPr txBox="1"/>
          <p:nvPr/>
        </p:nvSpPr>
        <p:spPr>
          <a:xfrm>
            <a:off x="3647090" y="1284223"/>
            <a:ext cx="2306320" cy="574040"/>
          </a:xfrm>
          <a:prstGeom prst="rect">
            <a:avLst/>
          </a:prstGeom>
        </p:spPr>
        <p:txBody>
          <a:bodyPr vert="horz" wrap="square" lIns="0" tIns="12700" rIns="0" bIns="0" rtlCol="0">
            <a:spAutoFit/>
          </a:bodyPr>
          <a:lstStyle/>
          <a:p>
            <a:pPr marL="12700">
              <a:lnSpc>
                <a:spcPct val="100000"/>
              </a:lnSpc>
              <a:spcBef>
                <a:spcPts val="100"/>
              </a:spcBef>
            </a:pPr>
            <a:r>
              <a:rPr sz="3600" spc="-10" dirty="0">
                <a:latin typeface="Calibri"/>
                <a:cs typeface="Calibri"/>
              </a:rPr>
              <a:t>Adirondacks</a:t>
            </a:r>
            <a:endParaRPr sz="36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How</a:t>
            </a:r>
            <a:r>
              <a:rPr spc="5" dirty="0"/>
              <a:t> </a:t>
            </a:r>
            <a:r>
              <a:rPr spc="-5" dirty="0"/>
              <a:t>does</a:t>
            </a:r>
            <a:r>
              <a:rPr spc="15" dirty="0"/>
              <a:t> </a:t>
            </a:r>
            <a:r>
              <a:rPr dirty="0"/>
              <a:t>the </a:t>
            </a:r>
            <a:r>
              <a:rPr spc="-5" dirty="0"/>
              <a:t>Hudson</a:t>
            </a:r>
            <a:r>
              <a:rPr spc="25" dirty="0"/>
              <a:t> </a:t>
            </a:r>
            <a:r>
              <a:rPr spc="-10" dirty="0"/>
              <a:t>change</a:t>
            </a:r>
            <a:r>
              <a:rPr spc="5" dirty="0"/>
              <a:t> </a:t>
            </a:r>
            <a:r>
              <a:rPr spc="-5" dirty="0"/>
              <a:t>along</a:t>
            </a:r>
            <a:r>
              <a:rPr spc="10" dirty="0"/>
              <a:t> </a:t>
            </a:r>
            <a:r>
              <a:rPr dirty="0"/>
              <a:t>its</a:t>
            </a:r>
            <a:r>
              <a:rPr spc="5" dirty="0"/>
              <a:t> </a:t>
            </a:r>
            <a:r>
              <a:rPr spc="-5" dirty="0"/>
              <a:t>length?</a:t>
            </a:r>
          </a:p>
        </p:txBody>
      </p:sp>
      <p:grpSp>
        <p:nvGrpSpPr>
          <p:cNvPr id="3" name="object 3"/>
          <p:cNvGrpSpPr/>
          <p:nvPr/>
        </p:nvGrpSpPr>
        <p:grpSpPr>
          <a:xfrm>
            <a:off x="0" y="1066800"/>
            <a:ext cx="9144000" cy="5791200"/>
            <a:chOff x="0" y="1066800"/>
            <a:chExt cx="9144000" cy="5791200"/>
          </a:xfrm>
        </p:grpSpPr>
        <p:pic>
          <p:nvPicPr>
            <p:cNvPr id="4" name="object 4"/>
            <p:cNvPicPr/>
            <p:nvPr/>
          </p:nvPicPr>
          <p:blipFill>
            <a:blip r:embed="rId3" cstate="print"/>
            <a:stretch>
              <a:fillRect/>
            </a:stretch>
          </p:blipFill>
          <p:spPr>
            <a:xfrm>
              <a:off x="6400800" y="1371599"/>
              <a:ext cx="2743072" cy="4811484"/>
            </a:xfrm>
            <a:prstGeom prst="rect">
              <a:avLst/>
            </a:prstGeom>
          </p:spPr>
        </p:pic>
        <p:pic>
          <p:nvPicPr>
            <p:cNvPr id="5" name="object 5"/>
            <p:cNvPicPr/>
            <p:nvPr/>
          </p:nvPicPr>
          <p:blipFill>
            <a:blip r:embed="rId4" cstate="print"/>
            <a:stretch>
              <a:fillRect/>
            </a:stretch>
          </p:blipFill>
          <p:spPr>
            <a:xfrm>
              <a:off x="0" y="2590825"/>
              <a:ext cx="6445542" cy="4267174"/>
            </a:xfrm>
            <a:prstGeom prst="rect">
              <a:avLst/>
            </a:prstGeom>
          </p:spPr>
        </p:pic>
        <p:sp>
          <p:nvSpPr>
            <p:cNvPr id="6" name="object 6"/>
            <p:cNvSpPr/>
            <p:nvPr/>
          </p:nvSpPr>
          <p:spPr>
            <a:xfrm>
              <a:off x="1905000" y="1066800"/>
              <a:ext cx="5605145" cy="848994"/>
            </a:xfrm>
            <a:custGeom>
              <a:avLst/>
              <a:gdLst/>
              <a:ahLst/>
              <a:cxnLst/>
              <a:rect l="l" t="t" r="r" b="b"/>
              <a:pathLst>
                <a:path w="5605145" h="848994">
                  <a:moveTo>
                    <a:pt x="1752600" y="0"/>
                  </a:moveTo>
                  <a:lnTo>
                    <a:pt x="0" y="0"/>
                  </a:lnTo>
                  <a:lnTo>
                    <a:pt x="0" y="381000"/>
                  </a:lnTo>
                  <a:lnTo>
                    <a:pt x="1752600" y="381000"/>
                  </a:lnTo>
                  <a:lnTo>
                    <a:pt x="1752600" y="317500"/>
                  </a:lnTo>
                  <a:lnTo>
                    <a:pt x="5604954" y="848550"/>
                  </a:lnTo>
                  <a:lnTo>
                    <a:pt x="1752600" y="222250"/>
                  </a:lnTo>
                  <a:lnTo>
                    <a:pt x="1752600" y="0"/>
                  </a:lnTo>
                  <a:close/>
                </a:path>
              </a:pathLst>
            </a:custGeom>
            <a:solidFill>
              <a:srgbClr val="D7E4BD"/>
            </a:solidFill>
          </p:spPr>
          <p:txBody>
            <a:bodyPr wrap="square" lIns="0" tIns="0" rIns="0" bIns="0" rtlCol="0"/>
            <a:lstStyle/>
            <a:p>
              <a:endParaRPr/>
            </a:p>
          </p:txBody>
        </p:sp>
        <p:sp>
          <p:nvSpPr>
            <p:cNvPr id="7" name="object 7"/>
            <p:cNvSpPr/>
            <p:nvPr/>
          </p:nvSpPr>
          <p:spPr>
            <a:xfrm>
              <a:off x="1905000" y="2209800"/>
              <a:ext cx="6369685" cy="1016000"/>
            </a:xfrm>
            <a:custGeom>
              <a:avLst/>
              <a:gdLst/>
              <a:ahLst/>
              <a:cxnLst/>
              <a:rect l="l" t="t" r="r" b="b"/>
              <a:pathLst>
                <a:path w="6369684" h="1016000">
                  <a:moveTo>
                    <a:pt x="2819400" y="0"/>
                  </a:moveTo>
                  <a:lnTo>
                    <a:pt x="0" y="0"/>
                  </a:lnTo>
                  <a:lnTo>
                    <a:pt x="0" y="685800"/>
                  </a:lnTo>
                  <a:lnTo>
                    <a:pt x="2819400" y="685800"/>
                  </a:lnTo>
                  <a:lnTo>
                    <a:pt x="2819400" y="571500"/>
                  </a:lnTo>
                  <a:lnTo>
                    <a:pt x="6369621" y="1015466"/>
                  </a:lnTo>
                  <a:lnTo>
                    <a:pt x="2819400" y="400050"/>
                  </a:lnTo>
                  <a:lnTo>
                    <a:pt x="2819400" y="0"/>
                  </a:lnTo>
                  <a:close/>
                </a:path>
              </a:pathLst>
            </a:custGeom>
            <a:solidFill>
              <a:srgbClr val="FCD5B5"/>
            </a:solidFill>
          </p:spPr>
          <p:txBody>
            <a:bodyPr wrap="square" lIns="0" tIns="0" rIns="0" bIns="0" rtlCol="0"/>
            <a:lstStyle/>
            <a:p>
              <a:endParaRPr/>
            </a:p>
          </p:txBody>
        </p:sp>
      </p:grpSp>
      <p:pic>
        <p:nvPicPr>
          <p:cNvPr id="8" name="object 8"/>
          <p:cNvPicPr/>
          <p:nvPr/>
        </p:nvPicPr>
        <p:blipFill>
          <a:blip r:embed="rId5" cstate="print"/>
          <a:stretch>
            <a:fillRect/>
          </a:stretch>
        </p:blipFill>
        <p:spPr>
          <a:xfrm>
            <a:off x="381000" y="914399"/>
            <a:ext cx="1320800" cy="990600"/>
          </a:xfrm>
          <a:prstGeom prst="rect">
            <a:avLst/>
          </a:prstGeom>
        </p:spPr>
      </p:pic>
      <p:sp>
        <p:nvSpPr>
          <p:cNvPr id="9" name="object 9"/>
          <p:cNvSpPr txBox="1"/>
          <p:nvPr/>
        </p:nvSpPr>
        <p:spPr>
          <a:xfrm>
            <a:off x="2008790" y="1041908"/>
            <a:ext cx="2100580" cy="1742439"/>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Adirondacks</a:t>
            </a:r>
            <a:endParaRPr sz="2400">
              <a:latin typeface="Calibri"/>
              <a:cs typeface="Calibri"/>
            </a:endParaRPr>
          </a:p>
          <a:p>
            <a:pPr>
              <a:lnSpc>
                <a:spcPct val="100000"/>
              </a:lnSpc>
            </a:pPr>
            <a:endParaRPr sz="2400">
              <a:latin typeface="Calibri"/>
              <a:cs typeface="Calibri"/>
            </a:endParaRPr>
          </a:p>
          <a:p>
            <a:pPr>
              <a:lnSpc>
                <a:spcPct val="100000"/>
              </a:lnSpc>
              <a:spcBef>
                <a:spcPts val="20"/>
              </a:spcBef>
            </a:pPr>
            <a:endParaRPr sz="3150">
              <a:latin typeface="Calibri"/>
              <a:cs typeface="Calibri"/>
            </a:endParaRPr>
          </a:p>
          <a:p>
            <a:pPr marL="522605">
              <a:lnSpc>
                <a:spcPct val="100000"/>
              </a:lnSpc>
            </a:pPr>
            <a:r>
              <a:rPr sz="3200" spc="-70" dirty="0">
                <a:latin typeface="Calibri"/>
                <a:cs typeface="Calibri"/>
              </a:rPr>
              <a:t>Troy</a:t>
            </a:r>
            <a:r>
              <a:rPr sz="3200" spc="-95" dirty="0">
                <a:latin typeface="Calibri"/>
                <a:cs typeface="Calibri"/>
              </a:rPr>
              <a:t> </a:t>
            </a:r>
            <a:r>
              <a:rPr sz="3200" dirty="0">
                <a:latin typeface="Calibri"/>
                <a:cs typeface="Calibri"/>
              </a:rPr>
              <a:t>Dam</a:t>
            </a:r>
            <a:endParaRPr sz="3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How</a:t>
            </a:r>
            <a:r>
              <a:rPr spc="5" dirty="0"/>
              <a:t> </a:t>
            </a:r>
            <a:r>
              <a:rPr spc="-5" dirty="0"/>
              <a:t>does</a:t>
            </a:r>
            <a:r>
              <a:rPr spc="15" dirty="0"/>
              <a:t> </a:t>
            </a:r>
            <a:r>
              <a:rPr dirty="0"/>
              <a:t>the </a:t>
            </a:r>
            <a:r>
              <a:rPr spc="-5" dirty="0"/>
              <a:t>Hudson</a:t>
            </a:r>
            <a:r>
              <a:rPr spc="25" dirty="0"/>
              <a:t> </a:t>
            </a:r>
            <a:r>
              <a:rPr spc="-10" dirty="0"/>
              <a:t>change</a:t>
            </a:r>
            <a:r>
              <a:rPr spc="5" dirty="0"/>
              <a:t> </a:t>
            </a:r>
            <a:r>
              <a:rPr spc="-5" dirty="0"/>
              <a:t>along</a:t>
            </a:r>
            <a:r>
              <a:rPr spc="10" dirty="0"/>
              <a:t> </a:t>
            </a:r>
            <a:r>
              <a:rPr dirty="0"/>
              <a:t>its</a:t>
            </a:r>
            <a:r>
              <a:rPr spc="5" dirty="0"/>
              <a:t> </a:t>
            </a:r>
            <a:r>
              <a:rPr spc="-5" dirty="0"/>
              <a:t>length?</a:t>
            </a:r>
          </a:p>
        </p:txBody>
      </p:sp>
      <p:grpSp>
        <p:nvGrpSpPr>
          <p:cNvPr id="3" name="object 3"/>
          <p:cNvGrpSpPr/>
          <p:nvPr/>
        </p:nvGrpSpPr>
        <p:grpSpPr>
          <a:xfrm>
            <a:off x="0" y="1371599"/>
            <a:ext cx="9144000" cy="5486400"/>
            <a:chOff x="0" y="1371599"/>
            <a:chExt cx="9144000" cy="5486400"/>
          </a:xfrm>
        </p:grpSpPr>
        <p:pic>
          <p:nvPicPr>
            <p:cNvPr id="4" name="object 4"/>
            <p:cNvPicPr/>
            <p:nvPr/>
          </p:nvPicPr>
          <p:blipFill>
            <a:blip r:embed="rId3" cstate="print"/>
            <a:stretch>
              <a:fillRect/>
            </a:stretch>
          </p:blipFill>
          <p:spPr>
            <a:xfrm>
              <a:off x="6400800" y="1371599"/>
              <a:ext cx="2743072" cy="4811484"/>
            </a:xfrm>
            <a:prstGeom prst="rect">
              <a:avLst/>
            </a:prstGeom>
          </p:spPr>
        </p:pic>
        <p:sp>
          <p:nvSpPr>
            <p:cNvPr id="5" name="object 5"/>
            <p:cNvSpPr/>
            <p:nvPr/>
          </p:nvSpPr>
          <p:spPr>
            <a:xfrm>
              <a:off x="3657600" y="1600200"/>
              <a:ext cx="4587875" cy="1582420"/>
            </a:xfrm>
            <a:custGeom>
              <a:avLst/>
              <a:gdLst/>
              <a:ahLst/>
              <a:cxnLst/>
              <a:rect l="l" t="t" r="r" b="b"/>
              <a:pathLst>
                <a:path w="4587875" h="1582420">
                  <a:moveTo>
                    <a:pt x="1600200" y="0"/>
                  </a:moveTo>
                  <a:lnTo>
                    <a:pt x="0" y="0"/>
                  </a:lnTo>
                  <a:lnTo>
                    <a:pt x="0" y="457200"/>
                  </a:lnTo>
                  <a:lnTo>
                    <a:pt x="933450" y="457200"/>
                  </a:lnTo>
                  <a:lnTo>
                    <a:pt x="4587646" y="1582140"/>
                  </a:lnTo>
                  <a:lnTo>
                    <a:pt x="1333500" y="457200"/>
                  </a:lnTo>
                  <a:lnTo>
                    <a:pt x="1600200" y="457200"/>
                  </a:lnTo>
                  <a:lnTo>
                    <a:pt x="1600200" y="0"/>
                  </a:lnTo>
                  <a:close/>
                </a:path>
              </a:pathLst>
            </a:custGeom>
            <a:solidFill>
              <a:srgbClr val="FCD5B5"/>
            </a:solidFill>
          </p:spPr>
          <p:txBody>
            <a:bodyPr wrap="square" lIns="0" tIns="0" rIns="0" bIns="0" rtlCol="0"/>
            <a:lstStyle/>
            <a:p>
              <a:endParaRPr/>
            </a:p>
          </p:txBody>
        </p:sp>
        <p:pic>
          <p:nvPicPr>
            <p:cNvPr id="6" name="object 6"/>
            <p:cNvPicPr/>
            <p:nvPr/>
          </p:nvPicPr>
          <p:blipFill>
            <a:blip r:embed="rId4" cstate="print"/>
            <a:stretch>
              <a:fillRect/>
            </a:stretch>
          </p:blipFill>
          <p:spPr>
            <a:xfrm>
              <a:off x="0" y="2895650"/>
              <a:ext cx="6704761" cy="3962097"/>
            </a:xfrm>
            <a:prstGeom prst="rect">
              <a:avLst/>
            </a:prstGeom>
          </p:spPr>
        </p:pic>
        <p:sp>
          <p:nvSpPr>
            <p:cNvPr id="7" name="object 7"/>
            <p:cNvSpPr/>
            <p:nvPr/>
          </p:nvSpPr>
          <p:spPr>
            <a:xfrm>
              <a:off x="1600200" y="3048000"/>
              <a:ext cx="6409690" cy="1352550"/>
            </a:xfrm>
            <a:custGeom>
              <a:avLst/>
              <a:gdLst/>
              <a:ahLst/>
              <a:cxnLst/>
              <a:rect l="l" t="t" r="r" b="b"/>
              <a:pathLst>
                <a:path w="6409690" h="1352550">
                  <a:moveTo>
                    <a:pt x="3124200" y="0"/>
                  </a:moveTo>
                  <a:lnTo>
                    <a:pt x="0" y="0"/>
                  </a:lnTo>
                  <a:lnTo>
                    <a:pt x="0" y="609600"/>
                  </a:lnTo>
                  <a:lnTo>
                    <a:pt x="1822450" y="609600"/>
                  </a:lnTo>
                  <a:lnTo>
                    <a:pt x="6409334" y="1352143"/>
                  </a:lnTo>
                  <a:lnTo>
                    <a:pt x="2603500" y="609600"/>
                  </a:lnTo>
                  <a:lnTo>
                    <a:pt x="3124200" y="609600"/>
                  </a:lnTo>
                  <a:lnTo>
                    <a:pt x="3124200" y="0"/>
                  </a:lnTo>
                  <a:close/>
                </a:path>
              </a:pathLst>
            </a:custGeom>
            <a:solidFill>
              <a:srgbClr val="B9CDE5"/>
            </a:solidFill>
          </p:spPr>
          <p:txBody>
            <a:bodyPr wrap="square" lIns="0" tIns="0" rIns="0" bIns="0" rtlCol="0"/>
            <a:lstStyle/>
            <a:p>
              <a:endParaRPr/>
            </a:p>
          </p:txBody>
        </p:sp>
        <p:pic>
          <p:nvPicPr>
            <p:cNvPr id="8" name="object 8"/>
            <p:cNvPicPr/>
            <p:nvPr/>
          </p:nvPicPr>
          <p:blipFill>
            <a:blip r:embed="rId5" cstate="print"/>
            <a:stretch>
              <a:fillRect/>
            </a:stretch>
          </p:blipFill>
          <p:spPr>
            <a:xfrm>
              <a:off x="2286025" y="1523999"/>
              <a:ext cx="1306562" cy="864870"/>
            </a:xfrm>
            <a:prstGeom prst="rect">
              <a:avLst/>
            </a:prstGeom>
          </p:spPr>
        </p:pic>
      </p:grpSp>
      <p:sp>
        <p:nvSpPr>
          <p:cNvPr id="9" name="object 9"/>
          <p:cNvSpPr txBox="1"/>
          <p:nvPr/>
        </p:nvSpPr>
        <p:spPr>
          <a:xfrm>
            <a:off x="1815242" y="3036823"/>
            <a:ext cx="2693670" cy="574040"/>
          </a:xfrm>
          <a:prstGeom prst="rect">
            <a:avLst/>
          </a:prstGeom>
        </p:spPr>
        <p:txBody>
          <a:bodyPr vert="horz" wrap="square" lIns="0" tIns="12700" rIns="0" bIns="0" rtlCol="0">
            <a:spAutoFit/>
          </a:bodyPr>
          <a:lstStyle/>
          <a:p>
            <a:pPr marL="12700">
              <a:lnSpc>
                <a:spcPct val="100000"/>
              </a:lnSpc>
              <a:spcBef>
                <a:spcPts val="100"/>
              </a:spcBef>
            </a:pPr>
            <a:r>
              <a:rPr sz="3600" spc="-15" dirty="0">
                <a:latin typeface="Calibri"/>
                <a:cs typeface="Calibri"/>
              </a:rPr>
              <a:t>Lower</a:t>
            </a:r>
            <a:r>
              <a:rPr sz="3600" spc="-75" dirty="0">
                <a:latin typeface="Calibri"/>
                <a:cs typeface="Calibri"/>
              </a:rPr>
              <a:t> </a:t>
            </a:r>
            <a:r>
              <a:rPr sz="3600" spc="-5" dirty="0">
                <a:latin typeface="Calibri"/>
                <a:cs typeface="Calibri"/>
              </a:rPr>
              <a:t>Hudson</a:t>
            </a:r>
            <a:endParaRPr sz="3600">
              <a:latin typeface="Calibri"/>
              <a:cs typeface="Calibri"/>
            </a:endParaRPr>
          </a:p>
        </p:txBody>
      </p:sp>
      <p:grpSp>
        <p:nvGrpSpPr>
          <p:cNvPr id="10" name="object 10"/>
          <p:cNvGrpSpPr/>
          <p:nvPr/>
        </p:nvGrpSpPr>
        <p:grpSpPr>
          <a:xfrm>
            <a:off x="381000" y="914399"/>
            <a:ext cx="7129145" cy="1001394"/>
            <a:chOff x="381000" y="914399"/>
            <a:chExt cx="7129145" cy="1001394"/>
          </a:xfrm>
        </p:grpSpPr>
        <p:pic>
          <p:nvPicPr>
            <p:cNvPr id="11" name="object 11"/>
            <p:cNvPicPr/>
            <p:nvPr/>
          </p:nvPicPr>
          <p:blipFill>
            <a:blip r:embed="rId6" cstate="print"/>
            <a:stretch>
              <a:fillRect/>
            </a:stretch>
          </p:blipFill>
          <p:spPr>
            <a:xfrm>
              <a:off x="381000" y="914399"/>
              <a:ext cx="1320800" cy="990600"/>
            </a:xfrm>
            <a:prstGeom prst="rect">
              <a:avLst/>
            </a:prstGeom>
          </p:spPr>
        </p:pic>
        <p:sp>
          <p:nvSpPr>
            <p:cNvPr id="12" name="object 12"/>
            <p:cNvSpPr/>
            <p:nvPr/>
          </p:nvSpPr>
          <p:spPr>
            <a:xfrm>
              <a:off x="1905000" y="1066800"/>
              <a:ext cx="5605145" cy="848994"/>
            </a:xfrm>
            <a:custGeom>
              <a:avLst/>
              <a:gdLst/>
              <a:ahLst/>
              <a:cxnLst/>
              <a:rect l="l" t="t" r="r" b="b"/>
              <a:pathLst>
                <a:path w="5605145" h="848994">
                  <a:moveTo>
                    <a:pt x="1752600" y="0"/>
                  </a:moveTo>
                  <a:lnTo>
                    <a:pt x="0" y="0"/>
                  </a:lnTo>
                  <a:lnTo>
                    <a:pt x="0" y="381000"/>
                  </a:lnTo>
                  <a:lnTo>
                    <a:pt x="1752600" y="381000"/>
                  </a:lnTo>
                  <a:lnTo>
                    <a:pt x="1752600" y="317500"/>
                  </a:lnTo>
                  <a:lnTo>
                    <a:pt x="5604954" y="848550"/>
                  </a:lnTo>
                  <a:lnTo>
                    <a:pt x="1752600" y="222250"/>
                  </a:lnTo>
                  <a:lnTo>
                    <a:pt x="1752600" y="0"/>
                  </a:lnTo>
                  <a:close/>
                </a:path>
              </a:pathLst>
            </a:custGeom>
            <a:solidFill>
              <a:srgbClr val="D7E4BD"/>
            </a:solidFill>
          </p:spPr>
          <p:txBody>
            <a:bodyPr wrap="square" lIns="0" tIns="0" rIns="0" bIns="0" rtlCol="0"/>
            <a:lstStyle/>
            <a:p>
              <a:endParaRPr/>
            </a:p>
          </p:txBody>
        </p:sp>
      </p:grpSp>
      <p:sp>
        <p:nvSpPr>
          <p:cNvPr id="13" name="object 13"/>
          <p:cNvSpPr txBox="1"/>
          <p:nvPr/>
        </p:nvSpPr>
        <p:spPr>
          <a:xfrm>
            <a:off x="2008790" y="836168"/>
            <a:ext cx="3047365" cy="1168400"/>
          </a:xfrm>
          <a:prstGeom prst="rect">
            <a:avLst/>
          </a:prstGeom>
        </p:spPr>
        <p:txBody>
          <a:bodyPr vert="horz" wrap="square" lIns="0" tIns="218440" rIns="0" bIns="0" rtlCol="0">
            <a:spAutoFit/>
          </a:bodyPr>
          <a:lstStyle/>
          <a:p>
            <a:pPr marL="12700">
              <a:lnSpc>
                <a:spcPct val="100000"/>
              </a:lnSpc>
              <a:spcBef>
                <a:spcPts val="1720"/>
              </a:spcBef>
            </a:pPr>
            <a:r>
              <a:rPr sz="2400" spc="-10" dirty="0">
                <a:latin typeface="Calibri"/>
                <a:cs typeface="Calibri"/>
              </a:rPr>
              <a:t>Adirondacks</a:t>
            </a:r>
            <a:endParaRPr sz="2400">
              <a:latin typeface="Calibri"/>
              <a:cs typeface="Calibri"/>
            </a:endParaRPr>
          </a:p>
          <a:p>
            <a:pPr marL="1861185">
              <a:lnSpc>
                <a:spcPct val="100000"/>
              </a:lnSpc>
              <a:spcBef>
                <a:spcPts val="1620"/>
              </a:spcBef>
            </a:pPr>
            <a:r>
              <a:rPr sz="2400" spc="-55" dirty="0">
                <a:latin typeface="Calibri"/>
                <a:cs typeface="Calibri"/>
              </a:rPr>
              <a:t>Troy</a:t>
            </a:r>
            <a:r>
              <a:rPr sz="2400" spc="-75" dirty="0">
                <a:latin typeface="Calibri"/>
                <a:cs typeface="Calibri"/>
              </a:rPr>
              <a:t> </a:t>
            </a:r>
            <a:r>
              <a:rPr sz="2400" spc="-5" dirty="0">
                <a:latin typeface="Calibri"/>
                <a:cs typeface="Calibri"/>
              </a:rPr>
              <a:t>Dam</a:t>
            </a:r>
            <a:endParaRPr sz="24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881</Words>
  <Application>Microsoft Macintosh PowerPoint</Application>
  <PresentationFormat>On-screen Show (4:3)</PresentationFormat>
  <Paragraphs>127</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Journey down  the Hudson River</vt:lpstr>
      <vt:lpstr>How long is the Hudson River?</vt:lpstr>
      <vt:lpstr>Why is the Hudson an estuary?</vt:lpstr>
      <vt:lpstr>Why is the Hudson an estuary?</vt:lpstr>
      <vt:lpstr>The Hudson River estuary is tidal</vt:lpstr>
      <vt:lpstr>Where do you  live in relation  to the Hudson?</vt:lpstr>
      <vt:lpstr>How does the Hudson change along its length?</vt:lpstr>
      <vt:lpstr>How does the Hudson change along its length?</vt:lpstr>
      <vt:lpstr>How does the Hudson change along its length?</vt:lpstr>
      <vt:lpstr>How does the Hudson change along its length?</vt:lpstr>
      <vt:lpstr>How does the Hudson change along its length?</vt:lpstr>
      <vt:lpstr>You can find boats, lighthouses, and barges  all along the river.</vt:lpstr>
      <vt:lpstr>Hudson River communities use the river for  many different things</vt:lpstr>
      <vt:lpstr>Many animals, large and small, live in &amp;  along the Hudson</vt:lpstr>
      <vt:lpstr>Example  Hudson River  food pyramid</vt:lpstr>
      <vt:lpstr>Diadromous fishes</vt:lpstr>
      <vt:lpstr>Beautiful, dynamic, &amp; full of life</vt:lpstr>
      <vt:lpstr>We hope you enjoyed your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Journey on the Hudson River</dc:title>
  <dc:creator>tutschkac</dc:creator>
  <cp:lastModifiedBy>Laurel Cardellichio</cp:lastModifiedBy>
  <cp:revision>4</cp:revision>
  <dcterms:created xsi:type="dcterms:W3CDTF">2021-06-14T15:18:17Z</dcterms:created>
  <dcterms:modified xsi:type="dcterms:W3CDTF">2021-06-14T15:20:05Z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2013-06-25T00:00:00Z</vt:filetime>
  </property>
  <property fmtid="{D5CDD505-2E9C-101B-9397-08002B2CF9AE}" pid="3" name="Creator">
    <vt:lpwstr>Acrobat PDFMaker 9.1 for PowerPoint</vt:lpwstr>
  </property>
  <property fmtid="{D5CDD505-2E9C-101B-9397-08002B2CF9AE}" pid="4" name="LastSaved">
    <vt:filetime>2021-06-14T00:00:00Z</vt:filetime>
  </property>
</Properties>
</file>