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6BC78-78DA-4F8A-9903-2E75A53EA37A}" v="4" dt="2021-06-14T12:21:25.1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811" y="210134"/>
            <a:ext cx="799637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49" y="1445485"/>
            <a:ext cx="7631301" cy="330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anoram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ora.huh.harvard.edu/" TargetMode="External"/><Relationship Id="rId4" Type="http://schemas.openxmlformats.org/officeDocument/2006/relationships/hyperlink" Target="http://www.tncweeds.ucdavis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8532" y="2167508"/>
            <a:ext cx="519049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4280" marR="5080" indent="-121221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Changes</a:t>
            </a:r>
            <a:r>
              <a:rPr sz="4400" spc="-5" dirty="0"/>
              <a:t> </a:t>
            </a:r>
            <a:r>
              <a:rPr sz="4400" dirty="0"/>
              <a:t>in</a:t>
            </a:r>
            <a:r>
              <a:rPr sz="4400" spc="-20" dirty="0"/>
              <a:t> </a:t>
            </a:r>
            <a:r>
              <a:rPr sz="4400" dirty="0"/>
              <a:t>a</a:t>
            </a:r>
            <a:r>
              <a:rPr sz="4400" spc="-20" dirty="0"/>
              <a:t> </a:t>
            </a:r>
            <a:r>
              <a:rPr sz="4400" dirty="0"/>
              <a:t>Marsh: </a:t>
            </a:r>
            <a:r>
              <a:rPr sz="4400" spc="-1210" dirty="0"/>
              <a:t> </a:t>
            </a:r>
            <a:r>
              <a:rPr sz="4400" dirty="0"/>
              <a:t>Iona</a:t>
            </a:r>
            <a:r>
              <a:rPr sz="4400" spc="-10" dirty="0"/>
              <a:t> </a:t>
            </a:r>
            <a:r>
              <a:rPr sz="4400" dirty="0"/>
              <a:t>Island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589782" y="3907916"/>
            <a:ext cx="1965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1991-2005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4419600"/>
            <a:ext cx="4267200" cy="11925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Photos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Alan </a:t>
            </a:r>
            <a:r>
              <a:rPr sz="1800" spc="-50" dirty="0">
                <a:latin typeface="Arial"/>
                <a:cs typeface="Arial"/>
              </a:rPr>
              <a:t>W.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Wells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Virgina</a:t>
            </a:r>
            <a:r>
              <a:rPr sz="1800" spc="-5" dirty="0">
                <a:latin typeface="Arial"/>
                <a:cs typeface="Arial"/>
              </a:rPr>
              <a:t> Rail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photo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by Matthew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White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AFC3943-0165-42D3-9C0B-CACE4297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93776"/>
            <a:ext cx="5943600" cy="390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74130"/>
            <a:ext cx="2688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Marsh</a:t>
            </a:r>
            <a:r>
              <a:rPr sz="36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Wren</a:t>
            </a:r>
            <a:endParaRPr sz="3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07379"/>
            <a:ext cx="3514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omic Sans MS"/>
                <a:cs typeface="Comic Sans MS"/>
              </a:rPr>
              <a:t>Swamp</a:t>
            </a:r>
            <a:r>
              <a:rPr sz="36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mic Sans MS"/>
                <a:cs typeface="Comic Sans MS"/>
              </a:rPr>
              <a:t>Sparrow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10427"/>
            <a:ext cx="2941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Yellow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Warbler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67424"/>
            <a:ext cx="2672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omic Sans MS"/>
                <a:cs typeface="Comic Sans MS"/>
              </a:rPr>
              <a:t>Virginia</a:t>
            </a:r>
            <a:r>
              <a:rPr sz="36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mic Sans MS"/>
                <a:cs typeface="Comic Sans MS"/>
              </a:rPr>
              <a:t>Rail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4938" y="6203391"/>
            <a:ext cx="1560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Matthew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King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10427"/>
            <a:ext cx="4095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Common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Yellowthroat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64681"/>
            <a:ext cx="3232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Comic Sans MS"/>
                <a:cs typeface="Comic Sans MS"/>
              </a:rPr>
              <a:t>Canada</a:t>
            </a:r>
            <a:r>
              <a:rPr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FFFFFF"/>
                </a:solidFill>
                <a:latin typeface="Comic Sans MS"/>
                <a:cs typeface="Comic Sans MS"/>
              </a:rPr>
              <a:t>Goose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03775" y="2827147"/>
            <a:ext cx="17532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Least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Bittern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6508495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08903"/>
            <a:ext cx="37420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American</a:t>
            </a:r>
            <a:r>
              <a:rPr sz="32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Goldfinch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10427"/>
            <a:ext cx="2170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Wood</a:t>
            </a:r>
            <a:r>
              <a:rPr sz="32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Duck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08903"/>
            <a:ext cx="2660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Song</a:t>
            </a:r>
            <a:r>
              <a:rPr sz="32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Sparrow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298060"/>
            <a:ext cx="1673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e: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1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.p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n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ra</a:t>
            </a:r>
            <a:r>
              <a:rPr sz="10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m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o.com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3228" y="481024"/>
            <a:ext cx="176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Iona</a:t>
            </a:r>
            <a:r>
              <a:rPr sz="2800" spc="-65" dirty="0"/>
              <a:t> </a:t>
            </a:r>
            <a:r>
              <a:rPr sz="2800" spc="-5" dirty="0"/>
              <a:t>Island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48300" cy="40862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9625" y="2038350"/>
              <a:ext cx="4524374" cy="48196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2140" y="5057394"/>
            <a:ext cx="30060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589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Island has been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designated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	National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Natural Landmark and is one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four </a:t>
            </a:r>
            <a:r>
              <a:rPr sz="1800" dirty="0">
                <a:latin typeface="Arial"/>
                <a:cs typeface="Arial"/>
              </a:rPr>
              <a:t>sites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which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</a:t>
            </a:r>
            <a:r>
              <a:rPr sz="1800" dirty="0">
                <a:latin typeface="Arial"/>
                <a:cs typeface="Arial"/>
              </a:rPr>
              <a:t> 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Hudson River National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Estuarine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Research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Reserve.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10427"/>
            <a:ext cx="2475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Gray</a:t>
            </a:r>
            <a:r>
              <a:rPr sz="32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Catbird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10427"/>
            <a:ext cx="29616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American</a:t>
            </a:r>
            <a:r>
              <a:rPr sz="32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Robin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08903"/>
            <a:ext cx="3440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Willow</a:t>
            </a:r>
            <a:r>
              <a:rPr sz="32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Flycatcher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6858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6108903"/>
            <a:ext cx="2577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Least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Bittern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6508495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642" y="154751"/>
            <a:ext cx="8495665" cy="4862830"/>
            <a:chOff x="78642" y="154751"/>
            <a:chExt cx="8495665" cy="4862830"/>
          </a:xfrm>
        </p:grpSpPr>
        <p:sp>
          <p:nvSpPr>
            <p:cNvPr id="4" name="object 4"/>
            <p:cNvSpPr/>
            <p:nvPr/>
          </p:nvSpPr>
          <p:spPr>
            <a:xfrm>
              <a:off x="87532" y="163641"/>
              <a:ext cx="8477885" cy="4845050"/>
            </a:xfrm>
            <a:custGeom>
              <a:avLst/>
              <a:gdLst/>
              <a:ahLst/>
              <a:cxnLst/>
              <a:rect l="l" t="t" r="r" b="b"/>
              <a:pathLst>
                <a:path w="8477885" h="4845050">
                  <a:moveTo>
                    <a:pt x="8477613" y="0"/>
                  </a:moveTo>
                  <a:lnTo>
                    <a:pt x="0" y="0"/>
                  </a:lnTo>
                  <a:lnTo>
                    <a:pt x="0" y="4845040"/>
                  </a:lnTo>
                  <a:lnTo>
                    <a:pt x="8477613" y="4845040"/>
                  </a:lnTo>
                  <a:lnTo>
                    <a:pt x="8477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32" y="163641"/>
              <a:ext cx="8477885" cy="4845050"/>
            </a:xfrm>
            <a:custGeom>
              <a:avLst/>
              <a:gdLst/>
              <a:ahLst/>
              <a:cxnLst/>
              <a:rect l="l" t="t" r="r" b="b"/>
              <a:pathLst>
                <a:path w="8477885" h="4845050">
                  <a:moveTo>
                    <a:pt x="0" y="4845040"/>
                  </a:moveTo>
                  <a:lnTo>
                    <a:pt x="8477613" y="4845040"/>
                  </a:lnTo>
                  <a:lnTo>
                    <a:pt x="8477613" y="0"/>
                  </a:lnTo>
                  <a:lnTo>
                    <a:pt x="0" y="0"/>
                  </a:lnTo>
                  <a:lnTo>
                    <a:pt x="0" y="4845040"/>
                  </a:lnTo>
                  <a:close/>
                </a:path>
              </a:pathLst>
            </a:custGeom>
            <a:ln w="175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6676" y="1605806"/>
              <a:ext cx="6870065" cy="2256790"/>
            </a:xfrm>
            <a:custGeom>
              <a:avLst/>
              <a:gdLst/>
              <a:ahLst/>
              <a:cxnLst/>
              <a:rect l="l" t="t" r="r" b="b"/>
              <a:pathLst>
                <a:path w="6870065" h="2256790">
                  <a:moveTo>
                    <a:pt x="0" y="0"/>
                  </a:moveTo>
                  <a:lnTo>
                    <a:pt x="6852034" y="0"/>
                  </a:lnTo>
                </a:path>
                <a:path w="6870065" h="2256790">
                  <a:moveTo>
                    <a:pt x="6869711" y="0"/>
                  </a:moveTo>
                  <a:lnTo>
                    <a:pt x="6869711" y="2256701"/>
                  </a:lnTo>
                </a:path>
              </a:pathLst>
            </a:custGeom>
            <a:ln w="176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4307" y="3880081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>
                  <a:moveTo>
                    <a:pt x="0" y="0"/>
                  </a:moveTo>
                  <a:lnTo>
                    <a:pt x="568663" y="0"/>
                  </a:lnTo>
                </a:path>
                <a:path w="6852284">
                  <a:moveTo>
                    <a:pt x="726108" y="0"/>
                  </a:moveTo>
                  <a:lnTo>
                    <a:pt x="6852080" y="0"/>
                  </a:lnTo>
                </a:path>
              </a:pathLst>
            </a:custGeom>
            <a:ln w="175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6676" y="1623449"/>
              <a:ext cx="0" cy="2256790"/>
            </a:xfrm>
            <a:custGeom>
              <a:avLst/>
              <a:gdLst/>
              <a:ahLst/>
              <a:cxnLst/>
              <a:rect l="l" t="t" r="r" b="b"/>
              <a:pathLst>
                <a:path h="2256790">
                  <a:moveTo>
                    <a:pt x="0" y="2256631"/>
                  </a:moveTo>
                  <a:lnTo>
                    <a:pt x="0" y="0"/>
                  </a:lnTo>
                </a:path>
              </a:pathLst>
            </a:custGeom>
            <a:ln w="1762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756" y="1605806"/>
              <a:ext cx="70485" cy="2274570"/>
            </a:xfrm>
            <a:custGeom>
              <a:avLst/>
              <a:gdLst/>
              <a:ahLst/>
              <a:cxnLst/>
              <a:rect l="l" t="t" r="r" b="b"/>
              <a:pathLst>
                <a:path w="70484" h="2274570">
                  <a:moveTo>
                    <a:pt x="69919" y="0"/>
                  </a:moveTo>
                  <a:lnTo>
                    <a:pt x="69919" y="2256701"/>
                  </a:lnTo>
                </a:path>
                <a:path w="70484" h="2274570">
                  <a:moveTo>
                    <a:pt x="0" y="2274274"/>
                  </a:moveTo>
                  <a:lnTo>
                    <a:pt x="52288" y="2274274"/>
                  </a:lnTo>
                </a:path>
                <a:path w="70484" h="2274570">
                  <a:moveTo>
                    <a:pt x="0" y="1714370"/>
                  </a:moveTo>
                  <a:lnTo>
                    <a:pt x="52288" y="1714370"/>
                  </a:lnTo>
                </a:path>
                <a:path w="70484" h="2274570">
                  <a:moveTo>
                    <a:pt x="0" y="1137496"/>
                  </a:moveTo>
                  <a:lnTo>
                    <a:pt x="52288" y="1137496"/>
                  </a:lnTo>
                </a:path>
                <a:path w="70484" h="2274570">
                  <a:moveTo>
                    <a:pt x="0" y="577569"/>
                  </a:moveTo>
                  <a:lnTo>
                    <a:pt x="52288" y="577569"/>
                  </a:lnTo>
                </a:path>
                <a:path w="70484" h="2274570">
                  <a:moveTo>
                    <a:pt x="0" y="0"/>
                  </a:moveTo>
                  <a:lnTo>
                    <a:pt x="52288" y="0"/>
                  </a:lnTo>
                </a:path>
              </a:pathLst>
            </a:custGeom>
            <a:ln w="17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6676" y="3880081"/>
              <a:ext cx="6852284" cy="0"/>
            </a:xfrm>
            <a:custGeom>
              <a:avLst/>
              <a:gdLst/>
              <a:ahLst/>
              <a:cxnLst/>
              <a:rect l="l" t="t" r="r" b="b"/>
              <a:pathLst>
                <a:path w="6852284">
                  <a:moveTo>
                    <a:pt x="0" y="0"/>
                  </a:moveTo>
                  <a:lnTo>
                    <a:pt x="586294" y="0"/>
                  </a:lnTo>
                </a:path>
                <a:path w="6852284">
                  <a:moveTo>
                    <a:pt x="743739" y="0"/>
                  </a:moveTo>
                  <a:lnTo>
                    <a:pt x="6852034" y="0"/>
                  </a:lnTo>
                </a:path>
              </a:pathLst>
            </a:custGeom>
            <a:ln w="17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6676" y="3897677"/>
              <a:ext cx="6870065" cy="52705"/>
            </a:xfrm>
            <a:custGeom>
              <a:avLst/>
              <a:gdLst/>
              <a:ahLst/>
              <a:cxnLst/>
              <a:rect l="l" t="t" r="r" b="b"/>
              <a:pathLst>
                <a:path w="6870065" h="52704">
                  <a:moveTo>
                    <a:pt x="0" y="52185"/>
                  </a:moveTo>
                  <a:lnTo>
                    <a:pt x="0" y="0"/>
                  </a:lnTo>
                </a:path>
                <a:path w="6870065" h="52704">
                  <a:moveTo>
                    <a:pt x="856576" y="52185"/>
                  </a:moveTo>
                  <a:lnTo>
                    <a:pt x="856576" y="0"/>
                  </a:lnTo>
                </a:path>
                <a:path w="6870065" h="52704">
                  <a:moveTo>
                    <a:pt x="1713177" y="52185"/>
                  </a:moveTo>
                  <a:lnTo>
                    <a:pt x="1713177" y="0"/>
                  </a:lnTo>
                </a:path>
                <a:path w="6870065" h="52704">
                  <a:moveTo>
                    <a:pt x="2569614" y="52185"/>
                  </a:moveTo>
                  <a:lnTo>
                    <a:pt x="2569614" y="0"/>
                  </a:lnTo>
                </a:path>
                <a:path w="6870065" h="52704">
                  <a:moveTo>
                    <a:pt x="3443962" y="52185"/>
                  </a:moveTo>
                  <a:lnTo>
                    <a:pt x="3443962" y="0"/>
                  </a:lnTo>
                </a:path>
                <a:path w="6870065" h="52704">
                  <a:moveTo>
                    <a:pt x="4299934" y="52185"/>
                  </a:moveTo>
                  <a:lnTo>
                    <a:pt x="4299934" y="0"/>
                  </a:lnTo>
                </a:path>
                <a:path w="6870065" h="52704">
                  <a:moveTo>
                    <a:pt x="5156604" y="52185"/>
                  </a:moveTo>
                  <a:lnTo>
                    <a:pt x="5156604" y="0"/>
                  </a:lnTo>
                </a:path>
                <a:path w="6870065" h="52704">
                  <a:moveTo>
                    <a:pt x="6013041" y="52185"/>
                  </a:moveTo>
                  <a:lnTo>
                    <a:pt x="6013041" y="0"/>
                  </a:lnTo>
                </a:path>
                <a:path w="6870065" h="52704">
                  <a:moveTo>
                    <a:pt x="6869711" y="52185"/>
                  </a:moveTo>
                  <a:lnTo>
                    <a:pt x="6869711" y="0"/>
                  </a:lnTo>
                </a:path>
              </a:pathLst>
            </a:custGeom>
            <a:ln w="17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2970" y="1807459"/>
              <a:ext cx="5488940" cy="2099310"/>
            </a:xfrm>
            <a:custGeom>
              <a:avLst/>
              <a:gdLst/>
              <a:ahLst/>
              <a:cxnLst/>
              <a:rect l="l" t="t" r="r" b="b"/>
              <a:pathLst>
                <a:path w="5488940" h="2099310">
                  <a:moveTo>
                    <a:pt x="0" y="2099016"/>
                  </a:moveTo>
                  <a:lnTo>
                    <a:pt x="157445" y="2099016"/>
                  </a:lnTo>
                  <a:lnTo>
                    <a:pt x="157445" y="1941881"/>
                  </a:lnTo>
                  <a:lnTo>
                    <a:pt x="0" y="1941881"/>
                  </a:lnTo>
                  <a:lnTo>
                    <a:pt x="0" y="2099016"/>
                  </a:lnTo>
                  <a:close/>
                </a:path>
                <a:path w="5488940" h="2099310">
                  <a:moveTo>
                    <a:pt x="1031051" y="1767145"/>
                  </a:moveTo>
                  <a:lnTo>
                    <a:pt x="1188496" y="1767145"/>
                  </a:lnTo>
                  <a:lnTo>
                    <a:pt x="1188496" y="1609442"/>
                  </a:lnTo>
                  <a:lnTo>
                    <a:pt x="1031051" y="1609442"/>
                  </a:lnTo>
                  <a:lnTo>
                    <a:pt x="1031051" y="1767145"/>
                  </a:lnTo>
                  <a:close/>
                </a:path>
                <a:path w="5488940" h="2099310">
                  <a:moveTo>
                    <a:pt x="2919307" y="769862"/>
                  </a:moveTo>
                  <a:lnTo>
                    <a:pt x="3076185" y="769862"/>
                  </a:lnTo>
                  <a:lnTo>
                    <a:pt x="3076185" y="612727"/>
                  </a:lnTo>
                  <a:lnTo>
                    <a:pt x="2919307" y="612727"/>
                  </a:lnTo>
                  <a:lnTo>
                    <a:pt x="2919307" y="769862"/>
                  </a:lnTo>
                  <a:close/>
                </a:path>
                <a:path w="5488940" h="2099310">
                  <a:moveTo>
                    <a:pt x="3950428" y="455077"/>
                  </a:moveTo>
                  <a:lnTo>
                    <a:pt x="4107873" y="455077"/>
                  </a:lnTo>
                  <a:lnTo>
                    <a:pt x="4107873" y="297942"/>
                  </a:lnTo>
                  <a:lnTo>
                    <a:pt x="3950428" y="297942"/>
                  </a:lnTo>
                  <a:lnTo>
                    <a:pt x="3950428" y="455077"/>
                  </a:lnTo>
                  <a:close/>
                </a:path>
                <a:path w="5488940" h="2099310">
                  <a:moveTo>
                    <a:pt x="5330915" y="157703"/>
                  </a:moveTo>
                  <a:lnTo>
                    <a:pt x="5488363" y="157703"/>
                  </a:lnTo>
                  <a:lnTo>
                    <a:pt x="5488363" y="0"/>
                  </a:lnTo>
                  <a:lnTo>
                    <a:pt x="5330915" y="0"/>
                  </a:lnTo>
                  <a:lnTo>
                    <a:pt x="5330915" y="157703"/>
                  </a:lnTo>
                  <a:close/>
                </a:path>
              </a:pathLst>
            </a:custGeom>
            <a:ln w="17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0521" y="1755306"/>
              <a:ext cx="5331460" cy="2064385"/>
            </a:xfrm>
            <a:custGeom>
              <a:avLst/>
              <a:gdLst/>
              <a:ahLst/>
              <a:cxnLst/>
              <a:rect l="l" t="t" r="r" b="b"/>
              <a:pathLst>
                <a:path w="5331459" h="2064385">
                  <a:moveTo>
                    <a:pt x="0" y="2063790"/>
                  </a:moveTo>
                  <a:lnTo>
                    <a:pt x="5331055" y="0"/>
                  </a:lnTo>
                </a:path>
              </a:pathLst>
            </a:custGeom>
            <a:ln w="35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67950" y="294721"/>
            <a:ext cx="593217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7435" marR="5080" indent="-2325370">
              <a:lnSpc>
                <a:spcPct val="109500"/>
              </a:lnSpc>
              <a:spcBef>
                <a:spcPts val="95"/>
              </a:spcBef>
            </a:pPr>
            <a:r>
              <a:rPr sz="2200" b="1" spc="-80" dirty="0">
                <a:latin typeface="Arial"/>
                <a:cs typeface="Arial"/>
              </a:rPr>
              <a:t>A</a:t>
            </a:r>
            <a:r>
              <a:rPr sz="2200" b="1" spc="10" dirty="0">
                <a:latin typeface="Arial"/>
                <a:cs typeface="Arial"/>
              </a:rPr>
              <a:t>e</a:t>
            </a:r>
            <a:r>
              <a:rPr sz="2200" b="1" spc="-35" dirty="0">
                <a:latin typeface="Arial"/>
                <a:cs typeface="Arial"/>
              </a:rPr>
              <a:t>r</a:t>
            </a:r>
            <a:r>
              <a:rPr sz="2200" b="1" spc="-65" dirty="0">
                <a:latin typeface="Arial"/>
                <a:cs typeface="Arial"/>
              </a:rPr>
              <a:t>i</a:t>
            </a:r>
            <a:r>
              <a:rPr sz="2200" b="1" spc="10" dirty="0">
                <a:latin typeface="Arial"/>
                <a:cs typeface="Arial"/>
              </a:rPr>
              <a:t>a</a:t>
            </a:r>
            <a:r>
              <a:rPr sz="2200" b="1" dirty="0">
                <a:latin typeface="Arial"/>
                <a:cs typeface="Arial"/>
              </a:rPr>
              <a:t>l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35" dirty="0">
                <a:latin typeface="Arial"/>
                <a:cs typeface="Arial"/>
              </a:rPr>
              <a:t>S</a:t>
            </a:r>
            <a:r>
              <a:rPr sz="2200" b="1" spc="25" dirty="0">
                <a:latin typeface="Arial"/>
                <a:cs typeface="Arial"/>
              </a:rPr>
              <a:t>p</a:t>
            </a:r>
            <a:r>
              <a:rPr sz="2200" b="1" spc="-35" dirty="0">
                <a:latin typeface="Arial"/>
                <a:cs typeface="Arial"/>
              </a:rPr>
              <a:t>r</a:t>
            </a:r>
            <a:r>
              <a:rPr sz="2200" b="1" spc="10" dirty="0">
                <a:latin typeface="Arial"/>
                <a:cs typeface="Arial"/>
              </a:rPr>
              <a:t>ea</a:t>
            </a:r>
            <a:r>
              <a:rPr sz="2200" b="1" dirty="0">
                <a:latin typeface="Arial"/>
                <a:cs typeface="Arial"/>
              </a:rPr>
              <a:t>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25" dirty="0">
                <a:latin typeface="Arial"/>
                <a:cs typeface="Arial"/>
              </a:rPr>
              <a:t>o</a:t>
            </a:r>
            <a:r>
              <a:rPr sz="2200" b="1" dirty="0">
                <a:latin typeface="Arial"/>
                <a:cs typeface="Arial"/>
              </a:rPr>
              <a:t>f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i="1" spc="35" dirty="0">
                <a:latin typeface="Arial"/>
                <a:cs typeface="Arial"/>
              </a:rPr>
              <a:t>P</a:t>
            </a:r>
            <a:r>
              <a:rPr sz="2200" b="1" i="1" spc="25" dirty="0">
                <a:latin typeface="Arial"/>
                <a:cs typeface="Arial"/>
              </a:rPr>
              <a:t>h</a:t>
            </a:r>
            <a:r>
              <a:rPr sz="2200" b="1" i="1" spc="-35" dirty="0">
                <a:latin typeface="Arial"/>
                <a:cs typeface="Arial"/>
              </a:rPr>
              <a:t>r</a:t>
            </a:r>
            <a:r>
              <a:rPr sz="2200" b="1" i="1" spc="10" dirty="0">
                <a:latin typeface="Arial"/>
                <a:cs typeface="Arial"/>
              </a:rPr>
              <a:t>a</a:t>
            </a:r>
            <a:r>
              <a:rPr sz="2200" b="1" i="1" spc="-110" dirty="0">
                <a:latin typeface="Arial"/>
                <a:cs typeface="Arial"/>
              </a:rPr>
              <a:t>g</a:t>
            </a:r>
            <a:r>
              <a:rPr sz="2200" b="1" i="1" spc="-30" dirty="0">
                <a:latin typeface="Arial"/>
                <a:cs typeface="Arial"/>
              </a:rPr>
              <a:t>m</a:t>
            </a:r>
            <a:r>
              <a:rPr sz="2200" b="1" i="1" spc="-65" dirty="0">
                <a:latin typeface="Arial"/>
                <a:cs typeface="Arial"/>
              </a:rPr>
              <a:t>i</a:t>
            </a:r>
            <a:r>
              <a:rPr sz="2200" b="1" i="1" spc="-50" dirty="0">
                <a:latin typeface="Arial"/>
                <a:cs typeface="Arial"/>
              </a:rPr>
              <a:t>t</a:t>
            </a:r>
            <a:r>
              <a:rPr sz="2200" b="1" i="1" spc="10" dirty="0">
                <a:latin typeface="Arial"/>
                <a:cs typeface="Arial"/>
              </a:rPr>
              <a:t>e</a:t>
            </a:r>
            <a:r>
              <a:rPr sz="2200" b="1" i="1" dirty="0">
                <a:latin typeface="Arial"/>
                <a:cs typeface="Arial"/>
              </a:rPr>
              <a:t>s</a:t>
            </a:r>
            <a:r>
              <a:rPr sz="2200" b="1" i="1" spc="-55" dirty="0">
                <a:latin typeface="Arial"/>
                <a:cs typeface="Arial"/>
              </a:rPr>
              <a:t> </a:t>
            </a:r>
            <a:r>
              <a:rPr sz="2200" b="1" i="1" spc="10" dirty="0">
                <a:latin typeface="Arial"/>
                <a:cs typeface="Arial"/>
              </a:rPr>
              <a:t>a</a:t>
            </a:r>
            <a:r>
              <a:rPr sz="2200" b="1" i="1" spc="25" dirty="0">
                <a:latin typeface="Arial"/>
                <a:cs typeface="Arial"/>
              </a:rPr>
              <a:t>u</a:t>
            </a:r>
            <a:r>
              <a:rPr sz="2200" b="1" i="1" spc="10" dirty="0">
                <a:latin typeface="Arial"/>
                <a:cs typeface="Arial"/>
              </a:rPr>
              <a:t>s</a:t>
            </a:r>
            <a:r>
              <a:rPr sz="2200" b="1" i="1" spc="-50" dirty="0">
                <a:latin typeface="Arial"/>
                <a:cs typeface="Arial"/>
              </a:rPr>
              <a:t>t</a:t>
            </a:r>
            <a:r>
              <a:rPr sz="2200" b="1" i="1" spc="-35" dirty="0">
                <a:latin typeface="Arial"/>
                <a:cs typeface="Arial"/>
              </a:rPr>
              <a:t>r</a:t>
            </a:r>
            <a:r>
              <a:rPr sz="2200" b="1" i="1" spc="10" dirty="0">
                <a:latin typeface="Arial"/>
                <a:cs typeface="Arial"/>
              </a:rPr>
              <a:t>a</a:t>
            </a:r>
            <a:r>
              <a:rPr sz="2200" b="1" i="1" spc="-65" dirty="0">
                <a:latin typeface="Arial"/>
                <a:cs typeface="Arial"/>
              </a:rPr>
              <a:t>li</a:t>
            </a:r>
            <a:r>
              <a:rPr sz="2200" b="1" i="1" dirty="0">
                <a:latin typeface="Arial"/>
                <a:cs typeface="Arial"/>
              </a:rPr>
              <a:t>s </a:t>
            </a:r>
            <a:r>
              <a:rPr sz="2200" b="1" i="1" spc="-24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a</a:t>
            </a:r>
            <a:r>
              <a:rPr sz="2200" b="1" dirty="0">
                <a:latin typeface="Arial"/>
                <a:cs typeface="Arial"/>
              </a:rPr>
              <a:t>t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65" dirty="0">
                <a:latin typeface="Arial"/>
                <a:cs typeface="Arial"/>
              </a:rPr>
              <a:t>I</a:t>
            </a:r>
            <a:r>
              <a:rPr sz="2200" b="1" spc="25" dirty="0">
                <a:latin typeface="Arial"/>
                <a:cs typeface="Arial"/>
              </a:rPr>
              <a:t>on</a:t>
            </a:r>
            <a:r>
              <a:rPr sz="2200" b="1" dirty="0">
                <a:latin typeface="Arial"/>
                <a:cs typeface="Arial"/>
              </a:rPr>
              <a:t>a  </a:t>
            </a:r>
            <a:r>
              <a:rPr sz="2200" b="1" spc="5" dirty="0">
                <a:latin typeface="Arial"/>
                <a:cs typeface="Arial"/>
              </a:rPr>
              <a:t>1974-2005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349" y="1445485"/>
            <a:ext cx="7629525" cy="33070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7289800" algn="r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R="7289800" algn="r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1</a:t>
            </a:r>
            <a:r>
              <a:rPr sz="1800" spc="45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R="7289800" algn="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R="7289800" algn="r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0</a:t>
            </a:r>
            <a:r>
              <a:rPr sz="1800" spc="45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257175">
              <a:lnSpc>
                <a:spcPct val="100000"/>
              </a:lnSpc>
              <a:spcBef>
                <a:spcPts val="459"/>
              </a:spcBef>
              <a:tabLst>
                <a:tab pos="1113790" algn="l"/>
                <a:tab pos="1969770" algn="l"/>
                <a:tab pos="2826385" algn="l"/>
                <a:tab pos="3700779" algn="l"/>
                <a:tab pos="4557395" algn="l"/>
                <a:tab pos="5414010" algn="l"/>
                <a:tab pos="6270625" algn="l"/>
                <a:tab pos="7127240" algn="l"/>
              </a:tabLst>
            </a:pPr>
            <a:r>
              <a:rPr sz="1800" spc="-45" dirty="0">
                <a:latin typeface="Arial"/>
                <a:cs typeface="Arial"/>
              </a:rPr>
              <a:t>197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197</a:t>
            </a:r>
            <a:r>
              <a:rPr sz="1800" spc="-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198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198</a:t>
            </a:r>
            <a:r>
              <a:rPr sz="1800" spc="-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199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199</a:t>
            </a:r>
            <a:r>
              <a:rPr sz="1800" spc="-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200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200</a:t>
            </a:r>
            <a:r>
              <a:rPr sz="1800" spc="-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2010</a:t>
            </a:r>
            <a:endParaRPr sz="1800">
              <a:latin typeface="Arial"/>
              <a:cs typeface="Arial"/>
            </a:endParaRPr>
          </a:p>
          <a:p>
            <a:pPr marL="3683000">
              <a:lnSpc>
                <a:spcPct val="100000"/>
              </a:lnSpc>
              <a:spcBef>
                <a:spcPts val="1005"/>
              </a:spcBef>
            </a:pPr>
            <a:r>
              <a:rPr sz="1800" b="1" spc="20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883" y="1880355"/>
            <a:ext cx="283210" cy="16548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spc="-20" dirty="0">
                <a:latin typeface="Arial"/>
                <a:cs typeface="Arial"/>
              </a:rPr>
              <a:t>Log</a:t>
            </a:r>
            <a:r>
              <a:rPr sz="1800" b="1" spc="-30" baseline="-6944" dirty="0">
                <a:latin typeface="Arial"/>
                <a:cs typeface="Arial"/>
              </a:rPr>
              <a:t>10</a:t>
            </a:r>
            <a:r>
              <a:rPr sz="1800" b="1" spc="75" baseline="-6944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Area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(ha)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532" y="163641"/>
            <a:ext cx="8477885" cy="4845050"/>
          </a:xfrm>
          <a:custGeom>
            <a:avLst/>
            <a:gdLst/>
            <a:ahLst/>
            <a:cxnLst/>
            <a:rect l="l" t="t" r="r" b="b"/>
            <a:pathLst>
              <a:path w="8477885" h="4845050">
                <a:moveTo>
                  <a:pt x="0" y="4845040"/>
                </a:moveTo>
                <a:lnTo>
                  <a:pt x="8477613" y="4845040"/>
                </a:lnTo>
                <a:lnTo>
                  <a:pt x="8477613" y="0"/>
                </a:lnTo>
                <a:lnTo>
                  <a:pt x="0" y="0"/>
                </a:lnTo>
                <a:lnTo>
                  <a:pt x="0" y="4845040"/>
                </a:lnTo>
                <a:close/>
              </a:path>
            </a:pathLst>
          </a:custGeom>
          <a:ln w="17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29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8475" marR="5080" indent="-17545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Common</a:t>
            </a:r>
            <a:r>
              <a:rPr spc="30" dirty="0"/>
              <a:t> </a:t>
            </a:r>
            <a:r>
              <a:rPr spc="-5" dirty="0"/>
              <a:t>native</a:t>
            </a:r>
            <a:r>
              <a:rPr spc="5" dirty="0"/>
              <a:t> </a:t>
            </a:r>
            <a:r>
              <a:rPr spc="-5" dirty="0"/>
              <a:t>marsh</a:t>
            </a:r>
            <a:r>
              <a:rPr spc="20" dirty="0"/>
              <a:t> </a:t>
            </a:r>
            <a:r>
              <a:rPr spc="-5" dirty="0"/>
              <a:t>plant, </a:t>
            </a:r>
            <a:r>
              <a:rPr dirty="0"/>
              <a:t>cattail </a:t>
            </a:r>
            <a:r>
              <a:rPr spc="-1095" dirty="0"/>
              <a:t> </a:t>
            </a:r>
            <a:r>
              <a:rPr spc="-5" dirty="0"/>
              <a:t>(</a:t>
            </a:r>
            <a:r>
              <a:rPr i="1" spc="-5" dirty="0">
                <a:latin typeface="Arial"/>
                <a:cs typeface="Arial"/>
              </a:rPr>
              <a:t>Typha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angustifolia</a:t>
            </a:r>
            <a:r>
              <a:rPr spc="-5" dirty="0"/>
              <a:t>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838575" cy="4733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625850" cy="5029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89828" y="6584695"/>
            <a:ext cx="2041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e: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sz="1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.t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n</a:t>
            </a:r>
            <a:r>
              <a:rPr sz="1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c</a:t>
            </a:r>
            <a:r>
              <a:rPr sz="10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ds.ucd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a</a:t>
            </a:r>
            <a:r>
              <a:rPr sz="1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v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i</a:t>
            </a:r>
            <a:r>
              <a:rPr sz="10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s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.e</a:t>
            </a: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d</a:t>
            </a:r>
            <a:r>
              <a:rPr sz="10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355791"/>
            <a:ext cx="2009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Source: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  <a:hlinkClick r:id="rId5"/>
              </a:rPr>
              <a:t>http://flora.huh.harvard.edu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5432247"/>
            <a:ext cx="60483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Invasive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marsh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plant: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Common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reed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i="1" dirty="0">
                <a:latin typeface="Arial"/>
                <a:cs typeface="Arial"/>
              </a:rPr>
              <a:t>Phragmites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australis</a:t>
            </a:r>
            <a:r>
              <a:rPr sz="3200" b="1" spc="-5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3628" y="5136641"/>
            <a:ext cx="1337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Source: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Cornelia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Harris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65024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5" y="85787"/>
            <a:ext cx="8729726" cy="6684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5" y="85787"/>
            <a:ext cx="8729726" cy="6684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5" y="85787"/>
            <a:ext cx="8729726" cy="6684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107379"/>
            <a:ext cx="5334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Comic Sans MS"/>
                <a:cs typeface="Comic Sans MS"/>
              </a:rPr>
              <a:t>Red-winged</a:t>
            </a:r>
            <a:r>
              <a:rPr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FFFF"/>
                </a:solidFill>
                <a:latin typeface="Comic Sans MS"/>
                <a:cs typeface="Comic Sans MS"/>
              </a:rPr>
              <a:t>Blackbird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009" y="6127191"/>
            <a:ext cx="1289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Alan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Wells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Macintosh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Changes in a Marsh:  Iona Island</vt:lpstr>
      <vt:lpstr>Iona Island</vt:lpstr>
      <vt:lpstr>PowerPoint Presentation</vt:lpstr>
      <vt:lpstr>Common native marsh plant, cattail  (Typha angustifolia)</vt:lpstr>
      <vt:lpstr>PowerPoint Presentation</vt:lpstr>
      <vt:lpstr>PowerPoint Presentation</vt:lpstr>
      <vt:lpstr>PowerPoint Presentation</vt:lpstr>
      <vt:lpstr>PowerPoint Presentation</vt:lpstr>
      <vt:lpstr>Red-winged Blackbird</vt:lpstr>
      <vt:lpstr>Marsh Wren</vt:lpstr>
      <vt:lpstr>Swamp Sparrow</vt:lpstr>
      <vt:lpstr>Yellow Warbler</vt:lpstr>
      <vt:lpstr>Virginia Rail</vt:lpstr>
      <vt:lpstr>Common Yellowthroat</vt:lpstr>
      <vt:lpstr>Canada Goose</vt:lpstr>
      <vt:lpstr>PowerPoint Presentation</vt:lpstr>
      <vt:lpstr>American Goldfinch</vt:lpstr>
      <vt:lpstr>Wood Duck</vt:lpstr>
      <vt:lpstr>Song Sparrow</vt:lpstr>
      <vt:lpstr>Gray Catbird</vt:lpstr>
      <vt:lpstr>American Robin</vt:lpstr>
      <vt:lpstr>Willow Flycatcher</vt:lpstr>
      <vt:lpstr>PowerPoint Presentation</vt:lpstr>
      <vt:lpstr>Aerial Spread of Phragmites australis  at Iona  1974-2005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Gateway_User</dc:creator>
  <cp:lastModifiedBy>Laurel Cardellichio</cp:lastModifiedBy>
  <cp:revision>5</cp:revision>
  <dcterms:created xsi:type="dcterms:W3CDTF">2021-06-14T12:19:38Z</dcterms:created>
  <dcterms:modified xsi:type="dcterms:W3CDTF">2021-06-14T12:22:40Z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2008-06-30T00:00:00Z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2021-06-14T00:00:00Z</vt:filetime>
  </property>
</Properties>
</file>