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Lato" panose="020F0502020204030203" pitchFamily="34" charset="77"/>
      <p:regular r:id="rId44"/>
      <p:bold r:id="rId45"/>
      <p:italic r:id="rId46"/>
      <p:boldItalic r:id="rId47"/>
    </p:embeddedFont>
    <p:embeddedFont>
      <p:font typeface="Montserrat" pitchFamily="2" charset="77"/>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snapToObjects="1">
      <p:cViewPr varScale="1">
        <p:scale>
          <a:sx n="141" d="100"/>
          <a:sy n="141"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ipcc.ch/pdf/unfccc/cop19/3_gregory13sbsta.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smsl.org/products/trend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36ed26f56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36ed26f56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36ed26f56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36ed26f56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6ed26f56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36ed26f56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36ed26f56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36ed26f56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36ed26f56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36ed26f56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36ed26f56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36ed26f56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36ed26f56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36ed26f56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FEEDBACK: What question are we answering with a scatterplot? What question are we answering with a line graph?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36ed26f56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36ed26f56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36ed26f56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36ed26f56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36ed26f56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36ed26f56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36ed26f56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36ed26f56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36ed26f56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36ed26f56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36ed26f56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36ed26f56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36ed26f56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36ed26f56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36ed26f56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36ed26f56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36ed26f56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36ed26f56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36ed26f56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36ed26f56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36ed26f56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36ed26f56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36ed26f56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36ed26f56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36ed26f56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36ed26f5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36ed26f56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36ed26f56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36ed26f56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36ed26f56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36ed26f56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36ed26f56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36ed26f56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36ed26f56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36ed26f56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36ed26f56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36ed26f56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36ed26f56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36ed26f56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36ed26f56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36ed26f56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36ed26f56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https://www.ipcc.ch/pdf/unfccc/cop19/3_gregory13sbsta.pdf</a:t>
            </a: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36ed26f56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36ed26f56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4eca6d4b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4eca6d4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36ed26f56_0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36ed26f56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36ed26f56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36ed26f56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36ed26f56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36ed26f56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36ed26f56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36ed26f5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36ed26f56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36ed26f5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36ed26f56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36ed26f56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36ed26f56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36ed26f56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36ed26f56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36ed26f56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http://www.psmsl.org/products/trends/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36ed26f56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36ed26f56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36ed26f56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36ed26f56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xhqb97PgpZmIxXjD1E4XYET6ursOfEStHRVZarz_PsY/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drive/folders/0B-qK8y9XH2uIa1AxSEk4LWdBTE0?usp=shari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oast.noaa.gov/slr/#/layer/slr/6/-8224961.038112418/4965383.095021684/11/satellite/3656/0.8/2050/interHigh/midAccretio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1.nyc.gov/office-of-the-mayor/news/122-15/mayor-de-blasio-releases-npcc-2015-report-providing-climate-projections-2100-the-first"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spreadsheets/d/1QO6jmbll8syZJAZMSQl67RdZ6XPL3TvSUJBaCVx2UeA/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Climate Change and Sea Level Rise</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hlink"/>
                </a:solidFill>
                <a:hlinkClick r:id="rId3"/>
              </a:rPr>
              <a:t>Modeling and Work Time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1297500" y="1651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Scatterplot</a:t>
            </a:r>
            <a:endParaRPr/>
          </a:p>
        </p:txBody>
      </p:sp>
      <p:pic>
        <p:nvPicPr>
          <p:cNvPr id="199" name="Google Shape;199;p23" title="Chart"/>
          <p:cNvPicPr preferRelativeResize="0"/>
          <p:nvPr/>
        </p:nvPicPr>
        <p:blipFill>
          <a:blip r:embed="rId3">
            <a:alphaModFix/>
          </a:blip>
          <a:stretch>
            <a:fillRect/>
          </a:stretch>
        </p:blipFill>
        <p:spPr>
          <a:xfrm>
            <a:off x="1432550" y="940850"/>
            <a:ext cx="6614176" cy="4089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1297500" y="1651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Scatterplot with Trendline</a:t>
            </a:r>
            <a:endParaRPr/>
          </a:p>
        </p:txBody>
      </p:sp>
      <p:pic>
        <p:nvPicPr>
          <p:cNvPr id="205" name="Google Shape;205;p24" title="Chart"/>
          <p:cNvPicPr preferRelativeResize="0"/>
          <p:nvPr/>
        </p:nvPicPr>
        <p:blipFill>
          <a:blip r:embed="rId3">
            <a:alphaModFix/>
          </a:blip>
          <a:stretch>
            <a:fillRect/>
          </a:stretch>
        </p:blipFill>
        <p:spPr>
          <a:xfrm>
            <a:off x="1297500" y="728725"/>
            <a:ext cx="6806374" cy="4208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Turn and Talk</a:t>
            </a:r>
            <a:endParaRPr sz="3600"/>
          </a:p>
        </p:txBody>
      </p:sp>
      <p:sp>
        <p:nvSpPr>
          <p:cNvPr id="211" name="Google Shape;211;p25"/>
          <p:cNvSpPr txBox="1">
            <a:spLocks noGrp="1"/>
          </p:cNvSpPr>
          <p:nvPr>
            <p:ph type="body" idx="1"/>
          </p:nvPr>
        </p:nvSpPr>
        <p:spPr>
          <a:xfrm>
            <a:off x="1297500" y="1051550"/>
            <a:ext cx="7038900" cy="342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What information does a trendline provide? When would you use it? When might you not use it?</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 graph</a:t>
            </a:r>
            <a:endParaRPr/>
          </a:p>
        </p:txBody>
      </p:sp>
      <p:sp>
        <p:nvSpPr>
          <p:cNvPr id="217" name="Google Shape;217;p2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8" name="Google Shape;218;p26" title="Chart"/>
          <p:cNvPicPr preferRelativeResize="0"/>
          <p:nvPr/>
        </p:nvPicPr>
        <p:blipFill>
          <a:blip r:embed="rId3">
            <a:alphaModFix/>
          </a:blip>
          <a:stretch>
            <a:fillRect/>
          </a:stretch>
        </p:blipFill>
        <p:spPr>
          <a:xfrm>
            <a:off x="1297500" y="960820"/>
            <a:ext cx="6452051" cy="3989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txBox="1">
            <a:spLocks noGrp="1"/>
          </p:cNvSpPr>
          <p:nvPr>
            <p:ph type="title"/>
          </p:nvPr>
        </p:nvSpPr>
        <p:spPr>
          <a:xfrm>
            <a:off x="1251775" y="17660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 Graph with Trendline</a:t>
            </a:r>
            <a:endParaRPr/>
          </a:p>
        </p:txBody>
      </p:sp>
      <p:sp>
        <p:nvSpPr>
          <p:cNvPr id="224" name="Google Shape;224;p2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5" name="Google Shape;225;p27" title="Chart"/>
          <p:cNvPicPr preferRelativeResize="0"/>
          <p:nvPr/>
        </p:nvPicPr>
        <p:blipFill>
          <a:blip r:embed="rId3">
            <a:alphaModFix/>
          </a:blip>
          <a:stretch>
            <a:fillRect/>
          </a:stretch>
        </p:blipFill>
        <p:spPr>
          <a:xfrm>
            <a:off x="1251775" y="768675"/>
            <a:ext cx="6686974" cy="4134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1297500" y="393750"/>
            <a:ext cx="7038900" cy="4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(due at EOC)</a:t>
            </a:r>
            <a:endParaRPr/>
          </a:p>
        </p:txBody>
      </p:sp>
      <p:sp>
        <p:nvSpPr>
          <p:cNvPr id="231" name="Google Shape;231;p28"/>
          <p:cNvSpPr txBox="1">
            <a:spLocks noGrp="1"/>
          </p:cNvSpPr>
          <p:nvPr>
            <p:ph type="body" idx="1"/>
          </p:nvPr>
        </p:nvSpPr>
        <p:spPr>
          <a:xfrm>
            <a:off x="137150" y="1063000"/>
            <a:ext cx="8881200" cy="34500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FF"/>
              </a:buClr>
              <a:buSzPts val="2200"/>
              <a:buFont typeface="Arial"/>
              <a:buAutoNum type="arabicPeriod"/>
            </a:pPr>
            <a:r>
              <a:rPr lang="en" sz="2200">
                <a:solidFill>
                  <a:srgbClr val="FFFFFF"/>
                </a:solidFill>
                <a:latin typeface="Arial"/>
                <a:ea typeface="Arial"/>
                <a:cs typeface="Arial"/>
                <a:sym typeface="Arial"/>
              </a:rPr>
              <a:t>What trends do you notice in your line graph? </a:t>
            </a:r>
            <a:endParaRPr sz="2200">
              <a:solidFill>
                <a:srgbClr val="FFFFFF"/>
              </a:solidFill>
              <a:latin typeface="Arial"/>
              <a:ea typeface="Arial"/>
              <a:cs typeface="Arial"/>
              <a:sym typeface="Arial"/>
            </a:endParaRPr>
          </a:p>
          <a:p>
            <a:pPr marL="457200" lvl="0" indent="-368300" algn="l" rtl="0">
              <a:spcBef>
                <a:spcPts val="0"/>
              </a:spcBef>
              <a:spcAft>
                <a:spcPts val="0"/>
              </a:spcAft>
              <a:buClr>
                <a:srgbClr val="FFFFFF"/>
              </a:buClr>
              <a:buSzPts val="2200"/>
              <a:buFont typeface="Arial"/>
              <a:buAutoNum type="arabicPeriod"/>
            </a:pPr>
            <a:r>
              <a:rPr lang="en" sz="2200">
                <a:solidFill>
                  <a:srgbClr val="FFFFFF"/>
                </a:solidFill>
                <a:latin typeface="Arial"/>
                <a:ea typeface="Arial"/>
                <a:cs typeface="Arial"/>
                <a:sym typeface="Arial"/>
              </a:rPr>
              <a:t>What trends do you notice in your scatterplot? </a:t>
            </a:r>
            <a:endParaRPr sz="2200">
              <a:solidFill>
                <a:srgbClr val="FFFFFF"/>
              </a:solidFill>
              <a:latin typeface="Arial"/>
              <a:ea typeface="Arial"/>
              <a:cs typeface="Arial"/>
              <a:sym typeface="Arial"/>
            </a:endParaRPr>
          </a:p>
          <a:p>
            <a:pPr marL="457200" lvl="0" indent="-368300" algn="l" rtl="0">
              <a:spcBef>
                <a:spcPts val="0"/>
              </a:spcBef>
              <a:spcAft>
                <a:spcPts val="0"/>
              </a:spcAft>
              <a:buClr>
                <a:srgbClr val="FFFFFF"/>
              </a:buClr>
              <a:buSzPts val="2200"/>
              <a:buFont typeface="Arial"/>
              <a:buAutoNum type="arabicPeriod"/>
            </a:pPr>
            <a:r>
              <a:rPr lang="en" sz="2200">
                <a:solidFill>
                  <a:srgbClr val="FFFFFF"/>
                </a:solidFill>
                <a:latin typeface="Arial"/>
                <a:ea typeface="Arial"/>
                <a:cs typeface="Arial"/>
                <a:sym typeface="Arial"/>
              </a:rPr>
              <a:t>Is one graph better than the other at communicating information? Why or why not?</a:t>
            </a:r>
            <a:endParaRPr sz="2200">
              <a:solidFill>
                <a:srgbClr val="FFFFFF"/>
              </a:solidFill>
              <a:latin typeface="Arial"/>
              <a:ea typeface="Arial"/>
              <a:cs typeface="Arial"/>
              <a:sym typeface="Arial"/>
            </a:endParaRPr>
          </a:p>
          <a:p>
            <a:pPr marL="457200" lvl="0" indent="-368300" algn="l" rtl="0">
              <a:spcBef>
                <a:spcPts val="0"/>
              </a:spcBef>
              <a:spcAft>
                <a:spcPts val="0"/>
              </a:spcAft>
              <a:buClr>
                <a:srgbClr val="FFFFFF"/>
              </a:buClr>
              <a:buSzPts val="2200"/>
              <a:buFont typeface="Arial"/>
              <a:buAutoNum type="arabicPeriod"/>
            </a:pPr>
            <a:r>
              <a:rPr lang="en" sz="2200">
                <a:solidFill>
                  <a:srgbClr val="FFFFFF"/>
                </a:solidFill>
                <a:latin typeface="Arial"/>
                <a:ea typeface="Arial"/>
                <a:cs typeface="Arial"/>
                <a:sym typeface="Arial"/>
              </a:rPr>
              <a:t>What information does the trendline provide?</a:t>
            </a:r>
            <a:endParaRPr sz="2200">
              <a:solidFill>
                <a:srgbClr val="FFFFFF"/>
              </a:solidFill>
              <a:latin typeface="Arial"/>
              <a:ea typeface="Arial"/>
              <a:cs typeface="Arial"/>
              <a:sym typeface="Arial"/>
            </a:endParaRPr>
          </a:p>
          <a:p>
            <a:pPr marL="457200" lvl="0" indent="-368300" algn="l" rtl="0">
              <a:spcBef>
                <a:spcPts val="0"/>
              </a:spcBef>
              <a:spcAft>
                <a:spcPts val="0"/>
              </a:spcAft>
              <a:buClr>
                <a:srgbClr val="FFFFFF"/>
              </a:buClr>
              <a:buSzPts val="2200"/>
              <a:buFont typeface="Arial"/>
              <a:buAutoNum type="arabicPeriod"/>
            </a:pPr>
            <a:r>
              <a:rPr lang="en" sz="2200">
                <a:solidFill>
                  <a:srgbClr val="FFFFFF"/>
                </a:solidFill>
                <a:latin typeface="Arial"/>
                <a:ea typeface="Arial"/>
                <a:cs typeface="Arial"/>
                <a:sym typeface="Arial"/>
              </a:rPr>
              <a:t>If we continued gathering data for the next data, what do you predict to see?</a:t>
            </a:r>
            <a:endParaRPr sz="2200">
              <a:solidFill>
                <a:srgbClr val="FFFFFF"/>
              </a:solidFill>
              <a:latin typeface="Arial"/>
              <a:ea typeface="Arial"/>
              <a:cs typeface="Arial"/>
              <a:sym typeface="Arial"/>
            </a:endParaRPr>
          </a:p>
          <a:p>
            <a:pPr marL="457200" lvl="0" indent="-368300" algn="l" rtl="0">
              <a:spcBef>
                <a:spcPts val="0"/>
              </a:spcBef>
              <a:spcAft>
                <a:spcPts val="0"/>
              </a:spcAft>
              <a:buClr>
                <a:srgbClr val="FFFFFF"/>
              </a:buClr>
              <a:buSzPts val="2200"/>
              <a:buFont typeface="Arial"/>
              <a:buAutoNum type="arabicPeriod"/>
            </a:pPr>
            <a:r>
              <a:rPr lang="en" sz="2200">
                <a:solidFill>
                  <a:srgbClr val="FFFFFF"/>
                </a:solidFill>
                <a:latin typeface="Arial"/>
                <a:ea typeface="Arial"/>
                <a:cs typeface="Arial"/>
                <a:sym typeface="Arial"/>
              </a:rPr>
              <a:t>If we looked 10 years into the past, what do you predict to see?</a:t>
            </a:r>
            <a:endParaRPr sz="2200">
              <a:solidFill>
                <a:srgbClr val="FFFFFF"/>
              </a:solidFill>
              <a:latin typeface="Arial"/>
              <a:ea typeface="Arial"/>
              <a:cs typeface="Arial"/>
              <a:sym typeface="Arial"/>
            </a:endParaRPr>
          </a:p>
          <a:p>
            <a:pPr marL="457200" lvl="0" indent="-368300" algn="l" rtl="0">
              <a:spcBef>
                <a:spcPts val="0"/>
              </a:spcBef>
              <a:spcAft>
                <a:spcPts val="0"/>
              </a:spcAft>
              <a:buClr>
                <a:srgbClr val="FFFFFF"/>
              </a:buClr>
              <a:buSzPts val="2200"/>
              <a:buFont typeface="Arial"/>
              <a:buAutoNum type="arabicPeriod"/>
            </a:pPr>
            <a:r>
              <a:rPr lang="en" sz="2200">
                <a:solidFill>
                  <a:srgbClr val="FFFFFF"/>
                </a:solidFill>
                <a:latin typeface="Arial"/>
                <a:ea typeface="Arial"/>
                <a:cs typeface="Arial"/>
                <a:sym typeface="Arial"/>
              </a:rPr>
              <a:t>Come up with three possible consequences for sea level rise along the Hudson River.</a:t>
            </a:r>
            <a:endParaRPr sz="22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txBox="1">
            <a:spLocks noGrp="1"/>
          </p:cNvSpPr>
          <p:nvPr>
            <p:ph type="ctrTitle"/>
          </p:nvPr>
        </p:nvSpPr>
        <p:spPr>
          <a:xfrm>
            <a:off x="3125675" y="1544100"/>
            <a:ext cx="5812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Day 2</a:t>
            </a:r>
            <a:endParaRPr/>
          </a:p>
          <a:p>
            <a:pPr marL="0" lvl="0" indent="0" algn="l" rtl="0">
              <a:spcBef>
                <a:spcPts val="0"/>
              </a:spcBef>
              <a:spcAft>
                <a:spcPts val="0"/>
              </a:spcAft>
              <a:buNone/>
            </a:pPr>
            <a:r>
              <a:rPr lang="en"/>
              <a:t>Water Temperature</a:t>
            </a:r>
            <a:endParaRPr/>
          </a:p>
        </p:txBody>
      </p:sp>
      <p:sp>
        <p:nvSpPr>
          <p:cNvPr id="241" name="Google Shape;241;p30"/>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Do Now</a:t>
            </a:r>
            <a:endParaRPr sz="3600"/>
          </a:p>
        </p:txBody>
      </p:sp>
      <p:sp>
        <p:nvSpPr>
          <p:cNvPr id="247" name="Google Shape;247;p31"/>
          <p:cNvSpPr txBox="1">
            <a:spLocks noGrp="1"/>
          </p:cNvSpPr>
          <p:nvPr>
            <p:ph type="body" idx="1"/>
          </p:nvPr>
        </p:nvSpPr>
        <p:spPr>
          <a:xfrm>
            <a:off x="297175" y="1567550"/>
            <a:ext cx="8515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What happens to water as it freezes into ice?</a:t>
            </a:r>
            <a:endParaRPr sz="3600"/>
          </a:p>
          <a:p>
            <a:pPr marL="0" lvl="0" indent="0" algn="l" rtl="0">
              <a:spcBef>
                <a:spcPts val="1600"/>
              </a:spcBef>
              <a:spcAft>
                <a:spcPts val="1600"/>
              </a:spcAft>
              <a:buNone/>
            </a:pPr>
            <a:r>
              <a:rPr lang="en" sz="3600"/>
              <a:t>What do you imagine happens to water as it heats up? What evidence do you have? </a:t>
            </a:r>
            <a:r>
              <a:rPr lang="en" sz="3600" i="1"/>
              <a:t>Hint</a:t>
            </a:r>
            <a:r>
              <a:rPr lang="en" sz="3600"/>
              <a:t>: Think of phase changes.</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Goals</a:t>
            </a:r>
            <a:endParaRPr/>
          </a:p>
        </p:txBody>
      </p:sp>
      <p:sp>
        <p:nvSpPr>
          <p:cNvPr id="141" name="Google Shape;141;p14"/>
          <p:cNvSpPr txBox="1">
            <a:spLocks noGrp="1"/>
          </p:cNvSpPr>
          <p:nvPr>
            <p:ph type="body" idx="1"/>
          </p:nvPr>
        </p:nvSpPr>
        <p:spPr>
          <a:xfrm>
            <a:off x="297175" y="545850"/>
            <a:ext cx="8743800" cy="31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50">
              <a:solidFill>
                <a:srgbClr val="5C5C5C"/>
              </a:solidFill>
              <a:highlight>
                <a:srgbClr val="FFFFFF"/>
              </a:highlight>
              <a:latin typeface="Arial"/>
              <a:ea typeface="Arial"/>
              <a:cs typeface="Arial"/>
              <a:sym typeface="Arial"/>
            </a:endParaRPr>
          </a:p>
          <a:p>
            <a:pPr marL="0" lvl="0" indent="0" algn="l" rtl="0">
              <a:spcBef>
                <a:spcPts val="1600"/>
              </a:spcBef>
              <a:spcAft>
                <a:spcPts val="0"/>
              </a:spcAft>
              <a:buNone/>
            </a:pPr>
            <a:r>
              <a:rPr lang="en" sz="1250">
                <a:solidFill>
                  <a:srgbClr val="5C5C5C"/>
                </a:solidFill>
                <a:highlight>
                  <a:srgbClr val="FFFFFF"/>
                </a:highlight>
                <a:latin typeface="Arial"/>
                <a:ea typeface="Arial"/>
                <a:cs typeface="Arial"/>
                <a:sym typeface="Arial"/>
              </a:rPr>
              <a:t> </a:t>
            </a:r>
            <a:endParaRPr sz="1250">
              <a:solidFill>
                <a:srgbClr val="5C5C5C"/>
              </a:solidFill>
              <a:highlight>
                <a:srgbClr val="FFFFFF"/>
              </a:highlight>
              <a:latin typeface="Arial"/>
              <a:ea typeface="Arial"/>
              <a:cs typeface="Arial"/>
              <a:sym typeface="Arial"/>
            </a:endParaRPr>
          </a:p>
          <a:p>
            <a:pPr marL="0" lvl="0" indent="0" algn="l" rtl="0">
              <a:lnSpc>
                <a:spcPct val="100000"/>
              </a:lnSpc>
              <a:spcBef>
                <a:spcPts val="1600"/>
              </a:spcBef>
              <a:spcAft>
                <a:spcPts val="0"/>
              </a:spcAft>
              <a:buNone/>
            </a:pPr>
            <a:r>
              <a:rPr lang="en" sz="2500"/>
              <a:t>Students will graph Hudson River sea level data from 1970-2015.</a:t>
            </a:r>
            <a:endParaRPr sz="2500"/>
          </a:p>
          <a:p>
            <a:pPr marL="0" lvl="0" indent="0" algn="l" rtl="0">
              <a:lnSpc>
                <a:spcPct val="100000"/>
              </a:lnSpc>
              <a:spcBef>
                <a:spcPts val="1600"/>
              </a:spcBef>
              <a:spcAft>
                <a:spcPts val="0"/>
              </a:spcAft>
              <a:buNone/>
            </a:pPr>
            <a:r>
              <a:rPr lang="en" sz="2500"/>
              <a:t>Students will compare scatter plots to line graphs.</a:t>
            </a:r>
            <a:endParaRPr sz="2500"/>
          </a:p>
          <a:p>
            <a:pPr marL="0" lvl="0" indent="0" algn="l" rtl="0">
              <a:lnSpc>
                <a:spcPct val="100000"/>
              </a:lnSpc>
              <a:spcBef>
                <a:spcPts val="1600"/>
              </a:spcBef>
              <a:spcAft>
                <a:spcPts val="0"/>
              </a:spcAft>
              <a:buNone/>
            </a:pPr>
            <a:r>
              <a:rPr lang="en" sz="2500"/>
              <a:t>Students will identify data trends.</a:t>
            </a:r>
            <a:endParaRPr sz="2500"/>
          </a:p>
          <a:p>
            <a:pPr marL="0" lvl="0" indent="0" algn="l" rtl="0">
              <a:lnSpc>
                <a:spcPct val="100000"/>
              </a:lnSpc>
              <a:spcBef>
                <a:spcPts val="1600"/>
              </a:spcBef>
              <a:spcAft>
                <a:spcPts val="0"/>
              </a:spcAft>
              <a:buNone/>
            </a:pPr>
            <a:r>
              <a:rPr lang="en" sz="2500"/>
              <a:t>Students will use graphs to make predictions.</a:t>
            </a:r>
            <a:endParaRPr sz="2500"/>
          </a:p>
          <a:p>
            <a:pPr marL="0" lvl="0" indent="0" algn="l" rtl="0">
              <a:lnSpc>
                <a:spcPct val="100000"/>
              </a:lnSpc>
              <a:spcBef>
                <a:spcPts val="1600"/>
              </a:spcBef>
              <a:spcAft>
                <a:spcPts val="0"/>
              </a:spcAft>
              <a:buNone/>
            </a:pPr>
            <a:r>
              <a:rPr lang="en" sz="2500"/>
              <a:t>Students will identify possible consequences of the data trends.</a:t>
            </a:r>
            <a:endParaRPr sz="2500"/>
          </a:p>
          <a:p>
            <a:pPr marL="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920300" y="348025"/>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HRECOS</a:t>
            </a:r>
            <a:endParaRPr sz="3600"/>
          </a:p>
        </p:txBody>
      </p:sp>
      <p:sp>
        <p:nvSpPr>
          <p:cNvPr id="253" name="Google Shape;253;p32"/>
          <p:cNvSpPr txBox="1">
            <a:spLocks noGrp="1"/>
          </p:cNvSpPr>
          <p:nvPr>
            <p:ph type="body" idx="1"/>
          </p:nvPr>
        </p:nvSpPr>
        <p:spPr>
          <a:xfrm>
            <a:off x="217175" y="1262125"/>
            <a:ext cx="8812500" cy="340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solidFill>
                  <a:srgbClr val="FFFFFF"/>
                </a:solidFill>
                <a:latin typeface="Arial"/>
                <a:ea typeface="Arial"/>
                <a:cs typeface="Arial"/>
                <a:sym typeface="Arial"/>
              </a:rPr>
              <a:t>The Hudson River Environmental Conditions Observing System (</a:t>
            </a:r>
            <a:r>
              <a:rPr lang="en" sz="3600" b="1">
                <a:solidFill>
                  <a:srgbClr val="FFFFFF"/>
                </a:solidFill>
                <a:latin typeface="Arial"/>
                <a:ea typeface="Arial"/>
                <a:cs typeface="Arial"/>
                <a:sym typeface="Arial"/>
              </a:rPr>
              <a:t>HRECOS</a:t>
            </a:r>
            <a:r>
              <a:rPr lang="en" sz="3600">
                <a:solidFill>
                  <a:srgbClr val="FFFFFF"/>
                </a:solidFill>
                <a:latin typeface="Arial"/>
                <a:ea typeface="Arial"/>
                <a:cs typeface="Arial"/>
                <a:sym typeface="Arial"/>
              </a:rPr>
              <a:t>) is a network of near-real-time water quality and weather monitoring stations in the Hudson River Watershed.</a:t>
            </a:r>
            <a:endParaRPr sz="36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3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0" name="Google Shape;260;p33"/>
          <p:cNvPicPr preferRelativeResize="0"/>
          <p:nvPr/>
        </p:nvPicPr>
        <p:blipFill>
          <a:blip r:embed="rId3">
            <a:alphaModFix/>
          </a:blip>
          <a:stretch>
            <a:fillRect/>
          </a:stretch>
        </p:blipFill>
        <p:spPr>
          <a:xfrm>
            <a:off x="4420450" y="393760"/>
            <a:ext cx="4484750" cy="4502250"/>
          </a:xfrm>
          <a:prstGeom prst="rect">
            <a:avLst/>
          </a:prstGeom>
          <a:noFill/>
          <a:ln>
            <a:noFill/>
          </a:ln>
        </p:spPr>
      </p:pic>
      <p:pic>
        <p:nvPicPr>
          <p:cNvPr id="261" name="Google Shape;261;p33"/>
          <p:cNvPicPr preferRelativeResize="0"/>
          <p:nvPr/>
        </p:nvPicPr>
        <p:blipFill>
          <a:blip r:embed="rId4">
            <a:alphaModFix/>
          </a:blip>
          <a:stretch>
            <a:fillRect/>
          </a:stretch>
        </p:blipFill>
        <p:spPr>
          <a:xfrm>
            <a:off x="346701" y="516975"/>
            <a:ext cx="4945300" cy="2218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title"/>
          </p:nvPr>
        </p:nvSpPr>
        <p:spPr>
          <a:xfrm>
            <a:off x="325500" y="1797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NYC</a:t>
            </a:r>
            <a:endParaRPr sz="3600" b="1"/>
          </a:p>
        </p:txBody>
      </p:sp>
      <p:pic>
        <p:nvPicPr>
          <p:cNvPr id="267" name="Google Shape;267;p34"/>
          <p:cNvPicPr preferRelativeResize="0"/>
          <p:nvPr/>
        </p:nvPicPr>
        <p:blipFill rotWithShape="1">
          <a:blip r:embed="rId3">
            <a:alphaModFix/>
          </a:blip>
          <a:srcRect l="31129" r="18676" b="28957"/>
          <a:stretch/>
        </p:blipFill>
        <p:spPr>
          <a:xfrm>
            <a:off x="1875639" y="0"/>
            <a:ext cx="7268361" cy="5143500"/>
          </a:xfrm>
          <a:prstGeom prst="rect">
            <a:avLst/>
          </a:prstGeom>
          <a:noFill/>
          <a:ln>
            <a:noFill/>
          </a:ln>
        </p:spPr>
      </p:pic>
      <p:sp>
        <p:nvSpPr>
          <p:cNvPr id="268" name="Google Shape;268;p34"/>
          <p:cNvSpPr/>
          <p:nvPr/>
        </p:nvSpPr>
        <p:spPr>
          <a:xfrm>
            <a:off x="3960000" y="2075550"/>
            <a:ext cx="2394000" cy="636300"/>
          </a:xfrm>
          <a:prstGeom prst="lef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559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Turn and Talk</a:t>
            </a:r>
            <a:endParaRPr sz="3600"/>
          </a:p>
        </p:txBody>
      </p:sp>
      <p:sp>
        <p:nvSpPr>
          <p:cNvPr id="274" name="Google Shape;274;p35"/>
          <p:cNvSpPr txBox="1">
            <a:spLocks noGrp="1"/>
          </p:cNvSpPr>
          <p:nvPr>
            <p:ph type="body" idx="1"/>
          </p:nvPr>
        </p:nvSpPr>
        <p:spPr>
          <a:xfrm>
            <a:off x="216000" y="1224000"/>
            <a:ext cx="8712000" cy="345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We are comparing data from 2009 to 2010, 2011, 2012, 2013, 2014, 2015 and 2016. With a partner, come up with 3 pitfalls to today’s experiment.</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Caveats</a:t>
            </a:r>
            <a:endParaRPr sz="4800"/>
          </a:p>
        </p:txBody>
      </p:sp>
      <p:sp>
        <p:nvSpPr>
          <p:cNvPr id="280" name="Google Shape;280;p3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847500" y="1707750"/>
            <a:ext cx="7038900" cy="19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Modeling </a:t>
            </a:r>
            <a:endParaRPr sz="4800"/>
          </a:p>
          <a:p>
            <a:pPr marL="0" lvl="0" indent="0" algn="l" rtl="0">
              <a:spcBef>
                <a:spcPts val="0"/>
              </a:spcBef>
              <a:spcAft>
                <a:spcPts val="0"/>
              </a:spcAft>
              <a:buNone/>
            </a:pPr>
            <a:r>
              <a:rPr lang="en" sz="4800"/>
              <a:t>Comparing</a:t>
            </a:r>
            <a:endParaRPr sz="4800"/>
          </a:p>
          <a:p>
            <a:pPr marL="0" lvl="0" indent="0" algn="l" rtl="0">
              <a:spcBef>
                <a:spcPts val="0"/>
              </a:spcBef>
              <a:spcAft>
                <a:spcPts val="0"/>
              </a:spcAft>
              <a:buNone/>
            </a:pPr>
            <a:r>
              <a:rPr lang="en" sz="4800"/>
              <a:t>Data</a:t>
            </a:r>
            <a:endParaRPr sz="4800"/>
          </a:p>
        </p:txBody>
      </p:sp>
      <p:pic>
        <p:nvPicPr>
          <p:cNvPr id="286" name="Google Shape;286;p37" descr="Screen Shot 2017-08-17 at 10.29.57 AM.png"/>
          <p:cNvPicPr preferRelativeResize="0"/>
          <p:nvPr/>
        </p:nvPicPr>
        <p:blipFill>
          <a:blip r:embed="rId3">
            <a:alphaModFix/>
          </a:blip>
          <a:stretch>
            <a:fillRect/>
          </a:stretch>
        </p:blipFill>
        <p:spPr>
          <a:xfrm>
            <a:off x="4993844" y="0"/>
            <a:ext cx="4056256"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a:t>
            </a:r>
            <a:endParaRPr/>
          </a:p>
        </p:txBody>
      </p:sp>
      <p:sp>
        <p:nvSpPr>
          <p:cNvPr id="292" name="Google Shape;292;p38"/>
          <p:cNvSpPr txBox="1">
            <a:spLocks noGrp="1"/>
          </p:cNvSpPr>
          <p:nvPr>
            <p:ph type="body" idx="1"/>
          </p:nvPr>
        </p:nvSpPr>
        <p:spPr>
          <a:xfrm>
            <a:off x="0" y="1008000"/>
            <a:ext cx="9144000" cy="3470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Arial"/>
              <a:buAutoNum type="arabicPeriod"/>
            </a:pPr>
            <a:r>
              <a:rPr lang="en" sz="2400">
                <a:solidFill>
                  <a:srgbClr val="FFFFFF"/>
                </a:solidFill>
                <a:latin typeface="Arial"/>
                <a:ea typeface="Arial"/>
                <a:cs typeface="Arial"/>
                <a:sym typeface="Arial"/>
              </a:rPr>
              <a:t>What trends did you notice about water temperature between 2010 and 2016? </a:t>
            </a:r>
            <a:endParaRPr sz="2400">
              <a:solidFill>
                <a:srgbClr val="FFFFFF"/>
              </a:solidFill>
              <a:latin typeface="Arial"/>
              <a:ea typeface="Arial"/>
              <a:cs typeface="Arial"/>
              <a:sym typeface="Arial"/>
            </a:endParaRPr>
          </a:p>
          <a:p>
            <a:pPr marL="457200" lvl="0" indent="-381000" algn="l" rtl="0">
              <a:spcBef>
                <a:spcPts val="0"/>
              </a:spcBef>
              <a:spcAft>
                <a:spcPts val="0"/>
              </a:spcAft>
              <a:buClr>
                <a:srgbClr val="FFFFFF"/>
              </a:buClr>
              <a:buSzPts val="2400"/>
              <a:buFont typeface="Arial"/>
              <a:buAutoNum type="arabicPeriod"/>
            </a:pPr>
            <a:r>
              <a:rPr lang="en" sz="2400">
                <a:solidFill>
                  <a:srgbClr val="FFFFFF"/>
                </a:solidFill>
                <a:latin typeface="Arial"/>
                <a:ea typeface="Arial"/>
                <a:cs typeface="Arial"/>
                <a:sym typeface="Arial"/>
              </a:rPr>
              <a:t>Were there any exceptions? </a:t>
            </a:r>
            <a:endParaRPr sz="2400">
              <a:solidFill>
                <a:srgbClr val="FFFFFF"/>
              </a:solidFill>
              <a:latin typeface="Arial"/>
              <a:ea typeface="Arial"/>
              <a:cs typeface="Arial"/>
              <a:sym typeface="Arial"/>
            </a:endParaRPr>
          </a:p>
          <a:p>
            <a:pPr marL="457200" lvl="0" indent="-381000" algn="l" rtl="0">
              <a:spcBef>
                <a:spcPts val="0"/>
              </a:spcBef>
              <a:spcAft>
                <a:spcPts val="0"/>
              </a:spcAft>
              <a:buClr>
                <a:srgbClr val="FFFFFF"/>
              </a:buClr>
              <a:buSzPts val="2400"/>
              <a:buFont typeface="Arial"/>
              <a:buAutoNum type="arabicPeriod"/>
            </a:pPr>
            <a:r>
              <a:rPr lang="en" sz="2400">
                <a:solidFill>
                  <a:srgbClr val="FFFFFF"/>
                </a:solidFill>
                <a:latin typeface="Arial"/>
                <a:ea typeface="Arial"/>
                <a:cs typeface="Arial"/>
                <a:sym typeface="Arial"/>
              </a:rPr>
              <a:t>Make three predictions about why water temperature is increasing.</a:t>
            </a:r>
            <a:endParaRPr sz="2400">
              <a:solidFill>
                <a:srgbClr val="FFFFFF"/>
              </a:solidFill>
              <a:latin typeface="Arial"/>
              <a:ea typeface="Arial"/>
              <a:cs typeface="Arial"/>
              <a:sym typeface="Arial"/>
            </a:endParaRPr>
          </a:p>
          <a:p>
            <a:pPr marL="457200" lvl="0" indent="-381000" algn="l" rtl="0">
              <a:spcBef>
                <a:spcPts val="0"/>
              </a:spcBef>
              <a:spcAft>
                <a:spcPts val="0"/>
              </a:spcAft>
              <a:buClr>
                <a:srgbClr val="FFFFFF"/>
              </a:buClr>
              <a:buSzPts val="2400"/>
              <a:buFont typeface="Arial"/>
              <a:buAutoNum type="arabicPeriod"/>
            </a:pPr>
            <a:r>
              <a:rPr lang="en" sz="2400" b="1">
                <a:solidFill>
                  <a:srgbClr val="FFFFFF"/>
                </a:solidFill>
                <a:latin typeface="Arial"/>
                <a:ea typeface="Arial"/>
                <a:cs typeface="Arial"/>
                <a:sym typeface="Arial"/>
              </a:rPr>
              <a:t>EVALUATE: </a:t>
            </a:r>
            <a:r>
              <a:rPr lang="en" sz="2400">
                <a:solidFill>
                  <a:srgbClr val="FFFFFF"/>
                </a:solidFill>
                <a:latin typeface="Arial"/>
                <a:ea typeface="Arial"/>
                <a:cs typeface="Arial"/>
                <a:sym typeface="Arial"/>
              </a:rPr>
              <a:t>Looking back at yesterday’s activity on sea level rise in the Hudson, and knowing that the Hudson has had greater sea level rise than the global average, come up with three possible explanations for why this may be the case.</a:t>
            </a:r>
            <a:endParaRPr sz="24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9"/>
          <p:cNvSpPr txBox="1">
            <a:spLocks noGrp="1"/>
          </p:cNvSpPr>
          <p:nvPr>
            <p:ph type="title"/>
          </p:nvPr>
        </p:nvSpPr>
        <p:spPr>
          <a:xfrm>
            <a:off x="1189500" y="195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Expansion</a:t>
            </a:r>
            <a:endParaRPr/>
          </a:p>
        </p:txBody>
      </p:sp>
      <p:sp>
        <p:nvSpPr>
          <p:cNvPr id="298" name="Google Shape;298;p3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99" name="Google Shape;299;p39"/>
          <p:cNvPicPr preferRelativeResize="0"/>
          <p:nvPr/>
        </p:nvPicPr>
        <p:blipFill>
          <a:blip r:embed="rId3">
            <a:alphaModFix/>
          </a:blip>
          <a:stretch>
            <a:fillRect/>
          </a:stretch>
        </p:blipFill>
        <p:spPr>
          <a:xfrm>
            <a:off x="480600" y="977450"/>
            <a:ext cx="8182800" cy="4091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Discuss: What does thermal expansion mean for sea level rise?</a:t>
            </a:r>
            <a:endParaRPr sz="3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Prediction/Exit Ticket</a:t>
            </a:r>
            <a:endParaRPr/>
          </a:p>
        </p:txBody>
      </p:sp>
      <p:sp>
        <p:nvSpPr>
          <p:cNvPr id="310" name="Google Shape;310;p41"/>
          <p:cNvSpPr txBox="1">
            <a:spLocks noGrp="1"/>
          </p:cNvSpPr>
          <p:nvPr>
            <p:ph type="body" idx="1"/>
          </p:nvPr>
        </p:nvSpPr>
        <p:spPr>
          <a:xfrm>
            <a:off x="198000" y="1567550"/>
            <a:ext cx="44460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t>Tomorrow, we will look at projections for sea level rise in NYC.  Please complete your exit ticket and predict what you will see.</a:t>
            </a:r>
            <a:endParaRPr sz="3000"/>
          </a:p>
        </p:txBody>
      </p:sp>
      <p:pic>
        <p:nvPicPr>
          <p:cNvPr id="311" name="Google Shape;311;p41"/>
          <p:cNvPicPr preferRelativeResize="0"/>
          <p:nvPr/>
        </p:nvPicPr>
        <p:blipFill>
          <a:blip r:embed="rId3">
            <a:alphaModFix/>
          </a:blip>
          <a:stretch>
            <a:fillRect/>
          </a:stretch>
        </p:blipFill>
        <p:spPr>
          <a:xfrm>
            <a:off x="4753745" y="469950"/>
            <a:ext cx="4131480" cy="4085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Turn and Talk</a:t>
            </a:r>
            <a:endParaRPr/>
          </a:p>
        </p:txBody>
      </p:sp>
      <p:sp>
        <p:nvSpPr>
          <p:cNvPr id="147" name="Google Shape;147;p15"/>
          <p:cNvSpPr txBox="1">
            <a:spLocks noGrp="1"/>
          </p:cNvSpPr>
          <p:nvPr>
            <p:ph type="body" idx="1"/>
          </p:nvPr>
        </p:nvSpPr>
        <p:spPr>
          <a:xfrm>
            <a:off x="558000" y="1567550"/>
            <a:ext cx="77784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What are some effects of climate change?</a:t>
            </a: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Day 3</a:t>
            </a:r>
            <a:endParaRPr/>
          </a:p>
          <a:p>
            <a:pPr marL="0" lvl="0" indent="0" algn="l" rtl="0">
              <a:spcBef>
                <a:spcPts val="0"/>
              </a:spcBef>
              <a:spcAft>
                <a:spcPts val="0"/>
              </a:spcAft>
              <a:buNone/>
            </a:pPr>
            <a:r>
              <a:rPr lang="en"/>
              <a:t>The Future of the Hudson and NYC</a:t>
            </a:r>
            <a:endParaRPr/>
          </a:p>
        </p:txBody>
      </p:sp>
      <p:sp>
        <p:nvSpPr>
          <p:cNvPr id="321" name="Google Shape;321;p4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Hurricane Irene and Sandy</a:t>
            </a:r>
            <a:endParaRPr/>
          </a:p>
        </p:txBody>
      </p:sp>
      <p:sp>
        <p:nvSpPr>
          <p:cNvPr id="327" name="Google Shape;327;p4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Has your house, or the house of someone you know, ever flooded? If so, how long did it take to recover?</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Climate Change</a:t>
            </a:r>
            <a:endParaRPr sz="3600"/>
          </a:p>
        </p:txBody>
      </p:sp>
      <p:sp>
        <p:nvSpPr>
          <p:cNvPr id="333" name="Google Shape;333;p45"/>
          <p:cNvSpPr txBox="1">
            <a:spLocks noGrp="1"/>
          </p:cNvSpPr>
          <p:nvPr>
            <p:ph type="body" idx="1"/>
          </p:nvPr>
        </p:nvSpPr>
        <p:spPr>
          <a:xfrm>
            <a:off x="396000" y="1567550"/>
            <a:ext cx="84780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800"/>
              <a:t>What are all the climate change factors that can impact sea level? </a:t>
            </a:r>
            <a:endParaRPr sz="4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Yesterday’s Exit Ticket</a:t>
            </a:r>
            <a:endParaRPr/>
          </a:p>
        </p:txBody>
      </p:sp>
      <p:sp>
        <p:nvSpPr>
          <p:cNvPr id="339" name="Google Shape;339;p4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Take out your predicted flood areas from yesterday. Today, we will see if you were correct!</a:t>
            </a:r>
            <a:endParaRPr sz="3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4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46" name="Google Shape;346;p47" descr="Screen Shot 2017-08-17 at 2.41.12 PM.png"/>
          <p:cNvPicPr preferRelativeResize="0"/>
          <p:nvPr/>
        </p:nvPicPr>
        <p:blipFill>
          <a:blip r:embed="rId3">
            <a:alphaModFix/>
          </a:blip>
          <a:stretch>
            <a:fillRect/>
          </a:stretch>
        </p:blipFill>
        <p:spPr>
          <a:xfrm>
            <a:off x="909638" y="309563"/>
            <a:ext cx="7324725" cy="45243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4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53" name="Google Shape;353;p48" descr="Screen Shot 2017-08-17 at 2.42.08 PM.png"/>
          <p:cNvPicPr preferRelativeResize="0"/>
          <p:nvPr/>
        </p:nvPicPr>
        <p:blipFill>
          <a:blip r:embed="rId3">
            <a:alphaModFix/>
          </a:blip>
          <a:stretch>
            <a:fillRect/>
          </a:stretch>
        </p:blipFill>
        <p:spPr>
          <a:xfrm>
            <a:off x="1190625" y="319088"/>
            <a:ext cx="6762750" cy="45053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Turn and Talk</a:t>
            </a:r>
            <a:endParaRPr sz="3600"/>
          </a:p>
        </p:txBody>
      </p:sp>
      <p:sp>
        <p:nvSpPr>
          <p:cNvPr id="359" name="Google Shape;359;p4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As sea levels rise, what are some impacts humans will encounter?</a:t>
            </a:r>
            <a:endParaRPr sz="3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0"/>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IPCC projects sea levels will rise over 98cm/38.5 inches by 2100.</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hlink"/>
                </a:solidFill>
                <a:hlinkClick r:id="rId3"/>
              </a:rPr>
              <a:t>NOAA Sea Level Projections</a:t>
            </a:r>
            <a:endParaRPr/>
          </a:p>
          <a:p>
            <a:pPr marL="457200" lvl="0" indent="-406400" algn="l" rtl="0">
              <a:spcBef>
                <a:spcPts val="0"/>
              </a:spcBef>
              <a:spcAft>
                <a:spcPts val="0"/>
              </a:spcAft>
              <a:buSzPts val="2800"/>
              <a:buChar char="●"/>
            </a:pPr>
            <a:r>
              <a:rPr lang="en"/>
              <a:t>Look at Fulton Street</a:t>
            </a:r>
            <a:endParaRPr/>
          </a:p>
          <a:p>
            <a:pPr marL="457200" lvl="0" indent="-406400" algn="l" rtl="0">
              <a:spcBef>
                <a:spcPts val="0"/>
              </a:spcBef>
              <a:spcAft>
                <a:spcPts val="0"/>
              </a:spcAft>
              <a:buSzPts val="2800"/>
              <a:buChar char="●"/>
            </a:pPr>
            <a:r>
              <a:rPr lang="en"/>
              <a:t>Look at Coney Island</a:t>
            </a:r>
            <a:endParaRPr/>
          </a:p>
          <a:p>
            <a:pPr marL="457200" lvl="0" indent="-406400" algn="l" rtl="0">
              <a:spcBef>
                <a:spcPts val="0"/>
              </a:spcBef>
              <a:spcAft>
                <a:spcPts val="0"/>
              </a:spcAft>
              <a:buSzPts val="2800"/>
              <a:buChar char="●"/>
            </a:pPr>
            <a:r>
              <a:rPr lang="en"/>
              <a:t>Look at West Babylon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017275" y="393750"/>
            <a:ext cx="73191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Day 1: Sea Level Changes</a:t>
            </a:r>
            <a:endParaRPr/>
          </a:p>
        </p:txBody>
      </p:sp>
      <p:sp>
        <p:nvSpPr>
          <p:cNvPr id="153" name="Google Shape;153;p16"/>
          <p:cNvSpPr txBox="1">
            <a:spLocks noGrp="1"/>
          </p:cNvSpPr>
          <p:nvPr>
            <p:ph type="body" idx="1"/>
          </p:nvPr>
        </p:nvSpPr>
        <p:spPr>
          <a:xfrm>
            <a:off x="331475" y="1567550"/>
            <a:ext cx="8004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NOAA (National Ocean and </a:t>
            </a:r>
            <a:endParaRPr sz="2400"/>
          </a:p>
          <a:p>
            <a:pPr marL="0" lvl="0" indent="0" algn="l" rtl="0">
              <a:spcBef>
                <a:spcPts val="1600"/>
              </a:spcBef>
              <a:spcAft>
                <a:spcPts val="0"/>
              </a:spcAft>
              <a:buNone/>
            </a:pPr>
            <a:r>
              <a:rPr lang="en" sz="2400"/>
              <a:t>Atmospheric Administration) </a:t>
            </a:r>
            <a:endParaRPr sz="2400"/>
          </a:p>
          <a:p>
            <a:pPr marL="0" lvl="0" indent="0" algn="l" rtl="0">
              <a:spcBef>
                <a:spcPts val="1600"/>
              </a:spcBef>
              <a:spcAft>
                <a:spcPts val="0"/>
              </a:spcAft>
              <a:buNone/>
            </a:pPr>
            <a:r>
              <a:rPr lang="en" sz="2400"/>
              <a:t>Is part of the US Department </a:t>
            </a:r>
            <a:endParaRPr sz="2400"/>
          </a:p>
          <a:p>
            <a:pPr marL="0" lvl="0" indent="0" algn="l" rtl="0">
              <a:spcBef>
                <a:spcPts val="1600"/>
              </a:spcBef>
              <a:spcAft>
                <a:spcPts val="0"/>
              </a:spcAft>
              <a:buNone/>
            </a:pPr>
            <a:r>
              <a:rPr lang="en" sz="2400"/>
              <a:t>Of Commerce, which is designed</a:t>
            </a:r>
            <a:endParaRPr sz="2400"/>
          </a:p>
          <a:p>
            <a:pPr marL="0" lvl="0" indent="0" algn="l" rtl="0">
              <a:spcBef>
                <a:spcPts val="1600"/>
              </a:spcBef>
              <a:spcAft>
                <a:spcPts val="1600"/>
              </a:spcAft>
              <a:buNone/>
            </a:pPr>
            <a:r>
              <a:rPr lang="en" sz="2400"/>
              <a:t>to promote economic growth.</a:t>
            </a:r>
            <a:endParaRPr sz="2400"/>
          </a:p>
        </p:txBody>
      </p:sp>
      <p:pic>
        <p:nvPicPr>
          <p:cNvPr id="154" name="Google Shape;154;p16"/>
          <p:cNvPicPr preferRelativeResize="0"/>
          <p:nvPr/>
        </p:nvPicPr>
        <p:blipFill rotWithShape="1">
          <a:blip r:embed="rId3">
            <a:alphaModFix/>
          </a:blip>
          <a:srcRect l="28000" t="8811" r="28500" b="10275"/>
          <a:stretch/>
        </p:blipFill>
        <p:spPr>
          <a:xfrm>
            <a:off x="4949200" y="548625"/>
            <a:ext cx="3977625" cy="3884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2"/>
          <p:cNvSpPr txBox="1">
            <a:spLocks noGrp="1"/>
          </p:cNvSpPr>
          <p:nvPr>
            <p:ph type="title"/>
          </p:nvPr>
        </p:nvSpPr>
        <p:spPr>
          <a:xfrm>
            <a:off x="398950" y="142475"/>
            <a:ext cx="5257500" cy="492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NPCC Climate Projections 2015</a:t>
            </a:r>
            <a:endParaRPr/>
          </a:p>
          <a:p>
            <a:pPr marL="457200" lvl="0" indent="-406400" algn="l" rtl="0">
              <a:spcBef>
                <a:spcPts val="0"/>
              </a:spcBef>
              <a:spcAft>
                <a:spcPts val="0"/>
              </a:spcAft>
              <a:buSzPts val="2800"/>
              <a:buChar char="●"/>
            </a:pPr>
            <a:r>
              <a:rPr lang="en"/>
              <a:t>Look at “Climate Observations &amp; Trends”</a:t>
            </a:r>
            <a:endParaRPr/>
          </a:p>
          <a:p>
            <a:pPr marL="457200" lvl="0" indent="-406400" algn="l" rtl="0">
              <a:spcBef>
                <a:spcPts val="0"/>
              </a:spcBef>
              <a:spcAft>
                <a:spcPts val="0"/>
              </a:spcAft>
              <a:buSzPts val="2800"/>
              <a:buChar char="●"/>
            </a:pPr>
            <a:r>
              <a:rPr lang="en"/>
              <a:t>Look at “Climate Projections”</a:t>
            </a:r>
            <a:endParaRPr/>
          </a:p>
          <a:p>
            <a:pPr marL="457200" lvl="0" indent="-406400" algn="l" rtl="0">
              <a:spcBef>
                <a:spcPts val="0"/>
              </a:spcBef>
              <a:spcAft>
                <a:spcPts val="0"/>
              </a:spcAft>
              <a:buSzPts val="2800"/>
              <a:buChar char="●"/>
            </a:pPr>
            <a:r>
              <a:rPr lang="en"/>
              <a:t>Look at “Coastal Flooding”</a:t>
            </a:r>
            <a:endParaRPr/>
          </a:p>
          <a:p>
            <a:pPr marL="457200" lvl="0" indent="-406400" algn="l" rtl="0">
              <a:spcBef>
                <a:spcPts val="0"/>
              </a:spcBef>
              <a:spcAft>
                <a:spcPts val="0"/>
              </a:spcAft>
              <a:buSzPts val="2800"/>
              <a:buChar char="●"/>
            </a:pPr>
            <a:r>
              <a:rPr lang="en"/>
              <a:t>Look at “Key Recommendations and City Actions”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3"/>
          <p:cNvSpPr txBox="1">
            <a:spLocks noGrp="1"/>
          </p:cNvSpPr>
          <p:nvPr>
            <p:ph type="title"/>
          </p:nvPr>
        </p:nvSpPr>
        <p:spPr>
          <a:xfrm>
            <a:off x="156725" y="85500"/>
            <a:ext cx="6739200" cy="484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Evaluate:</a:t>
            </a:r>
            <a:endParaRPr/>
          </a:p>
          <a:p>
            <a:pPr marL="457200" lvl="0" indent="-406400" algn="l" rtl="0">
              <a:spcBef>
                <a:spcPts val="0"/>
              </a:spcBef>
              <a:spcAft>
                <a:spcPts val="0"/>
              </a:spcAft>
              <a:buSzPts val="2800"/>
              <a:buAutoNum type="arabicPeriod"/>
            </a:pPr>
            <a:r>
              <a:rPr lang="en"/>
              <a:t>How do NYC’s Climate Observations, Trends, and Projections compare to the sea level and water temperature data you analyzed? </a:t>
            </a:r>
            <a:endParaRPr/>
          </a:p>
          <a:p>
            <a:pPr marL="0" lvl="0" indent="0" algn="l" rtl="0">
              <a:spcBef>
                <a:spcPts val="0"/>
              </a:spcBef>
              <a:spcAft>
                <a:spcPts val="0"/>
              </a:spcAft>
              <a:buNone/>
            </a:pPr>
            <a:endParaRPr/>
          </a:p>
          <a:p>
            <a:pPr marL="457200" lvl="0" indent="-406400" algn="l" rtl="0">
              <a:spcBef>
                <a:spcPts val="0"/>
              </a:spcBef>
              <a:spcAft>
                <a:spcPts val="0"/>
              </a:spcAft>
              <a:buSzPts val="2800"/>
              <a:buAutoNum type="arabicPeriod"/>
            </a:pPr>
            <a:r>
              <a:rPr lang="en"/>
              <a:t>Based on the NOAA Sea Level Projections, how effective are NYC’s Key Recommendations and City Actions?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1297500" y="27417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Turn and Talk: Why would the DOC be involved with oceans and atmosphere? </a:t>
            </a:r>
            <a:endParaRPr/>
          </a:p>
        </p:txBody>
      </p:sp>
      <p:sp>
        <p:nvSpPr>
          <p:cNvPr id="160" name="Google Shape;160;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1" name="Google Shape;161;p17"/>
          <p:cNvPicPr preferRelativeResize="0"/>
          <p:nvPr/>
        </p:nvPicPr>
        <p:blipFill>
          <a:blip r:embed="rId3">
            <a:alphaModFix/>
          </a:blip>
          <a:stretch>
            <a:fillRect/>
          </a:stretch>
        </p:blipFill>
        <p:spPr>
          <a:xfrm>
            <a:off x="648000" y="1188275"/>
            <a:ext cx="3669750" cy="3669750"/>
          </a:xfrm>
          <a:prstGeom prst="rect">
            <a:avLst/>
          </a:prstGeom>
          <a:noFill/>
          <a:ln>
            <a:noFill/>
          </a:ln>
        </p:spPr>
      </p:pic>
      <p:pic>
        <p:nvPicPr>
          <p:cNvPr id="162" name="Google Shape;162;p17"/>
          <p:cNvPicPr preferRelativeResize="0"/>
          <p:nvPr/>
        </p:nvPicPr>
        <p:blipFill rotWithShape="1">
          <a:blip r:embed="rId4">
            <a:alphaModFix/>
          </a:blip>
          <a:srcRect l="28000" t="8811" r="28500" b="10275"/>
          <a:stretch/>
        </p:blipFill>
        <p:spPr>
          <a:xfrm>
            <a:off x="4933075" y="1231275"/>
            <a:ext cx="3669750" cy="35837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u="sng">
                <a:solidFill>
                  <a:schemeClr val="hlink"/>
                </a:solidFill>
                <a:hlinkClick r:id="rId3"/>
              </a:rPr>
              <a:t>NOAA Sea Level Data</a:t>
            </a:r>
            <a:endParaRPr sz="4800"/>
          </a:p>
        </p:txBody>
      </p:sp>
      <p:sp>
        <p:nvSpPr>
          <p:cNvPr id="168" name="Google Shape;168;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Today, you will be a climate scientist analyzing NOAA’s sea level data. Yay! I simplified the data a little for you. </a:t>
            </a:r>
            <a:endParaRPr sz="2400"/>
          </a:p>
          <a:p>
            <a:pPr marL="457200" lvl="0" indent="-381000" algn="l" rtl="0">
              <a:spcBef>
                <a:spcPts val="1600"/>
              </a:spcBef>
              <a:spcAft>
                <a:spcPts val="0"/>
              </a:spcAft>
              <a:buSzPts val="2400"/>
              <a:buAutoNum type="arabicPeriod"/>
            </a:pPr>
            <a:r>
              <a:rPr lang="en" sz="2400"/>
              <a:t>What do the negative  numbers mean?</a:t>
            </a:r>
            <a:endParaRPr sz="2400"/>
          </a:p>
          <a:p>
            <a:pPr marL="457200" lvl="0" indent="-381000" algn="l" rtl="0">
              <a:spcBef>
                <a:spcPts val="0"/>
              </a:spcBef>
              <a:spcAft>
                <a:spcPts val="0"/>
              </a:spcAft>
              <a:buSzPts val="2400"/>
              <a:buAutoNum type="arabicPeriod"/>
            </a:pPr>
            <a:r>
              <a:rPr lang="en" sz="2400"/>
              <a:t>What do the positive numbers mean?</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Relative Sea </a:t>
            </a:r>
            <a:endParaRPr/>
          </a:p>
          <a:p>
            <a:pPr marL="0" lvl="0" indent="0" algn="l" rtl="0">
              <a:spcBef>
                <a:spcPts val="0"/>
              </a:spcBef>
              <a:spcAft>
                <a:spcPts val="0"/>
              </a:spcAft>
              <a:buNone/>
            </a:pPr>
            <a:r>
              <a:rPr lang="en"/>
              <a:t>Level Rise</a:t>
            </a:r>
            <a:endParaRPr/>
          </a:p>
        </p:txBody>
      </p:sp>
      <p:sp>
        <p:nvSpPr>
          <p:cNvPr id="174" name="Google Shape;174;p19"/>
          <p:cNvSpPr txBox="1">
            <a:spLocks noGrp="1"/>
          </p:cNvSpPr>
          <p:nvPr>
            <p:ph type="body" idx="1"/>
          </p:nvPr>
        </p:nvSpPr>
        <p:spPr>
          <a:xfrm>
            <a:off x="308600" y="1567550"/>
            <a:ext cx="80277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Where has sea level risen?</a:t>
            </a:r>
            <a:endParaRPr sz="1800"/>
          </a:p>
          <a:p>
            <a:pPr marL="0" lvl="0" indent="0" algn="l" rtl="0">
              <a:spcBef>
                <a:spcPts val="1600"/>
              </a:spcBef>
              <a:spcAft>
                <a:spcPts val="0"/>
              </a:spcAft>
              <a:buNone/>
            </a:pPr>
            <a:r>
              <a:rPr lang="en" sz="1800"/>
              <a:t>Where has sea level dropped?</a:t>
            </a:r>
            <a:endParaRPr sz="1800"/>
          </a:p>
          <a:p>
            <a:pPr marL="0" lvl="0" indent="0" algn="l" rtl="0">
              <a:spcBef>
                <a:spcPts val="1600"/>
              </a:spcBef>
              <a:spcAft>
                <a:spcPts val="1600"/>
              </a:spcAft>
              <a:buNone/>
            </a:pPr>
            <a:r>
              <a:rPr lang="en" sz="1800"/>
              <a:t>Why do you think that is?</a:t>
            </a:r>
            <a:endParaRPr sz="1800"/>
          </a:p>
        </p:txBody>
      </p:sp>
      <p:pic>
        <p:nvPicPr>
          <p:cNvPr id="175" name="Google Shape;175;p19" descr="Screen Shot 2017-08-17 at 1.20.31 PM.png"/>
          <p:cNvPicPr preferRelativeResize="0"/>
          <p:nvPr/>
        </p:nvPicPr>
        <p:blipFill>
          <a:blip r:embed="rId3">
            <a:alphaModFix/>
          </a:blip>
          <a:stretch>
            <a:fillRect/>
          </a:stretch>
        </p:blipFill>
        <p:spPr>
          <a:xfrm>
            <a:off x="3497600" y="556275"/>
            <a:ext cx="5428975" cy="43014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Relative Sea </a:t>
            </a:r>
            <a:endParaRPr/>
          </a:p>
          <a:p>
            <a:pPr marL="0" lvl="0" indent="0" algn="l" rtl="0">
              <a:spcBef>
                <a:spcPts val="0"/>
              </a:spcBef>
              <a:spcAft>
                <a:spcPts val="0"/>
              </a:spcAft>
              <a:buNone/>
            </a:pPr>
            <a:r>
              <a:rPr lang="en"/>
              <a:t>Level Rise</a:t>
            </a:r>
            <a:endParaRPr/>
          </a:p>
          <a:p>
            <a:pPr marL="0" lvl="0" indent="0" algn="l" rtl="0">
              <a:spcBef>
                <a:spcPts val="0"/>
              </a:spcBef>
              <a:spcAft>
                <a:spcPts val="0"/>
              </a:spcAft>
              <a:buNone/>
            </a:pPr>
            <a:r>
              <a:rPr lang="en"/>
              <a:t>NYC</a:t>
            </a:r>
            <a:endParaRPr/>
          </a:p>
        </p:txBody>
      </p:sp>
      <p:sp>
        <p:nvSpPr>
          <p:cNvPr id="181" name="Google Shape;181;p20"/>
          <p:cNvSpPr txBox="1">
            <a:spLocks noGrp="1"/>
          </p:cNvSpPr>
          <p:nvPr>
            <p:ph type="body" idx="1"/>
          </p:nvPr>
        </p:nvSpPr>
        <p:spPr>
          <a:xfrm>
            <a:off x="308600" y="1567550"/>
            <a:ext cx="80277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Which neighborhood is most</a:t>
            </a:r>
            <a:endParaRPr sz="1800"/>
          </a:p>
          <a:p>
            <a:pPr marL="0" lvl="0" indent="0" algn="l" rtl="0">
              <a:spcBef>
                <a:spcPts val="1600"/>
              </a:spcBef>
              <a:spcAft>
                <a:spcPts val="0"/>
              </a:spcAft>
              <a:buNone/>
            </a:pPr>
            <a:r>
              <a:rPr lang="en" sz="1800"/>
              <a:t>at risk for sea level rise? Is </a:t>
            </a:r>
            <a:endParaRPr sz="1800"/>
          </a:p>
          <a:p>
            <a:pPr marL="0" lvl="0" indent="0" algn="l" rtl="0">
              <a:spcBef>
                <a:spcPts val="1600"/>
              </a:spcBef>
              <a:spcAft>
                <a:spcPts val="1600"/>
              </a:spcAft>
              <a:buNone/>
            </a:pPr>
            <a:r>
              <a:rPr lang="en" sz="1800"/>
              <a:t>this surprising? Why or why not?</a:t>
            </a:r>
            <a:endParaRPr sz="1800"/>
          </a:p>
        </p:txBody>
      </p:sp>
      <p:pic>
        <p:nvPicPr>
          <p:cNvPr id="182" name="Google Shape;182;p20" descr="Screen Shot 2017-08-17 at 1.20.46 PM.png"/>
          <p:cNvPicPr preferRelativeResize="0"/>
          <p:nvPr/>
        </p:nvPicPr>
        <p:blipFill>
          <a:blip r:embed="rId3">
            <a:alphaModFix/>
          </a:blip>
          <a:stretch>
            <a:fillRect/>
          </a:stretch>
        </p:blipFill>
        <p:spPr>
          <a:xfrm>
            <a:off x="3680749" y="393750"/>
            <a:ext cx="5285376" cy="42405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Graph Time</a:t>
            </a:r>
            <a:endParaRPr sz="3600"/>
          </a:p>
        </p:txBody>
      </p:sp>
      <p:sp>
        <p:nvSpPr>
          <p:cNvPr id="188" name="Google Shape;188;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You will create a series of graphs to visualize the data in front of you. What do graphs do that data tables don’t?</a:t>
            </a:r>
            <a:endParaRPr sz="360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842</Words>
  <Application>Microsoft Macintosh PowerPoint</Application>
  <PresentationFormat>On-screen Show (16:9)</PresentationFormat>
  <Paragraphs>101</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Montserrat</vt:lpstr>
      <vt:lpstr>Lato</vt:lpstr>
      <vt:lpstr>Arial</vt:lpstr>
      <vt:lpstr>Focus</vt:lpstr>
      <vt:lpstr>Climate Change and Sea Level Rise</vt:lpstr>
      <vt:lpstr>Learning Goals</vt:lpstr>
      <vt:lpstr>Turn and Talk</vt:lpstr>
      <vt:lpstr>Day 1: Sea Level Changes</vt:lpstr>
      <vt:lpstr>Turn and Talk: Why would the DOC be involved with oceans and atmosphere? </vt:lpstr>
      <vt:lpstr>NOAA Sea Level Data</vt:lpstr>
      <vt:lpstr>Relative Sea  Level Rise</vt:lpstr>
      <vt:lpstr>Relative Sea  Level Rise NYC</vt:lpstr>
      <vt:lpstr>Graph Time</vt:lpstr>
      <vt:lpstr>Modeling and Work Time</vt:lpstr>
      <vt:lpstr>Scatterplot</vt:lpstr>
      <vt:lpstr>Scatterplot with Trendline</vt:lpstr>
      <vt:lpstr>Turn and Talk</vt:lpstr>
      <vt:lpstr>Line graph</vt:lpstr>
      <vt:lpstr>Line Graph with Trendline</vt:lpstr>
      <vt:lpstr>Discussion (due at EOC)</vt:lpstr>
      <vt:lpstr>PowerPoint Presentation</vt:lpstr>
      <vt:lpstr>Day 2 Water Temperature</vt:lpstr>
      <vt:lpstr>Do Now</vt:lpstr>
      <vt:lpstr>HRECOS</vt:lpstr>
      <vt:lpstr>PowerPoint Presentation</vt:lpstr>
      <vt:lpstr>NYC</vt:lpstr>
      <vt:lpstr>Turn and Talk</vt:lpstr>
      <vt:lpstr>Caveats</vt:lpstr>
      <vt:lpstr>Modeling  Comparing Data</vt:lpstr>
      <vt:lpstr>Discussion</vt:lpstr>
      <vt:lpstr>Thermal Expansion</vt:lpstr>
      <vt:lpstr>Discuss: What does thermal expansion mean for sea level rise?</vt:lpstr>
      <vt:lpstr>Prediction/Exit Ticket</vt:lpstr>
      <vt:lpstr>PowerPoint Presentation</vt:lpstr>
      <vt:lpstr>Day 3 The Future of the Hudson and NYC</vt:lpstr>
      <vt:lpstr>Hurricane Irene and Sandy</vt:lpstr>
      <vt:lpstr>Climate Change</vt:lpstr>
      <vt:lpstr>Yesterday’s Exit Ticket</vt:lpstr>
      <vt:lpstr>PowerPoint Presentation</vt:lpstr>
      <vt:lpstr>PowerPoint Presentation</vt:lpstr>
      <vt:lpstr>Turn and Talk</vt:lpstr>
      <vt:lpstr>The IPCC projects sea levels will rise over 98cm/38.5 inches by 2100.</vt:lpstr>
      <vt:lpstr>NOAA Sea Level Projections Look at Fulton Street Look at Coney Island Look at West Babylon</vt:lpstr>
      <vt:lpstr> NPCC Climate Projections 2015 Look at “Climate Observations &amp; Trends” Look at “Climate Projections” Look at “Coastal Flooding” Look at “Key Recommendations and City Actions”</vt:lpstr>
      <vt:lpstr>Evaluate: How do NYC’s Climate Observations, Trends, and Projections compare to the sea level and water temperature data you analyzed?   Based on the NOAA Sea Level Projections, how effective are NYC’s Key Recommendations and City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Sea Level Rise</dc:title>
  <cp:lastModifiedBy>Laurel Cardellichio</cp:lastModifiedBy>
  <cp:revision>1</cp:revision>
  <dcterms:modified xsi:type="dcterms:W3CDTF">2021-06-09T13:21:31Z</dcterms:modified>
</cp:coreProperties>
</file>