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FEB077-5DF7-4D49-B606-57127CD0A006}" v="3" dt="2021-06-14T15:21:04.50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p:cViewPr varScale="1">
        <p:scale>
          <a:sx n="106" d="100"/>
          <a:sy n="106" d="100"/>
        </p:scale>
        <p:origin x="1800"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9824998-94D5-44DE-BFE7-F52EBDDAB651}" type="datetimeFigureOut">
              <a:rPr lang="en-US"/>
              <a:t>6/14/21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D4128F2-CC8B-40E0-9193-FEE40CAF9D7E}" type="slidenum">
              <a:rPr lang="en-US"/>
              <a:t>‹#›</a:t>
            </a:fld>
            <a:endParaRPr lang="en-US"/>
          </a:p>
        </p:txBody>
      </p:sp>
    </p:spTree>
    <p:extLst>
      <p:ext uri="{BB962C8B-B14F-4D97-AF65-F5344CB8AC3E}">
        <p14:creationId xmlns:p14="http://schemas.microsoft.com/office/powerpoint/2010/main" val="1543585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2013-07-27 10:27:52</a:t>
            </a:r>
          </a:p>
          <a:p>
            <a:r>
              <a:t>--------------------------------------------</a:t>
            </a:r>
          </a:p>
          <a:p>
            <a:r>
              <a:t>Photo courtesy of Kali Bird (Cary  Institute).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2013-07-27 10:28:10</a:t>
            </a:r>
          </a:p>
          <a:p>
            <a:r>
              <a:t>--------------------------------------------</a:t>
            </a:r>
          </a:p>
          <a:p>
            <a:r>
              <a:t>The salt front is where the last  measureable amount of salt is found in the  river on any given day. It  depends on tides, currents, wind,  and rainfall.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2013-07-27 10:28:12</a:t>
            </a:r>
          </a:p>
          <a:p>
            <a:r>
              <a:t>--------------------------------------------</a:t>
            </a:r>
          </a:p>
          <a:p>
            <a:r>
              <a:t>Ecologists like to talk about the  productivity of ecosystems, that is, the  amount of solar energy that is  stored in living organisms.</a:t>
            </a:r>
          </a:p>
          <a:p>
            <a:r>
              <a:t>Some ecosystems are more efficient  at storing energy than others.  Because primary producers  make oxygen and consume  carbon dioxide, we can estimate  primary production by measuring  the amount of oxygen that is  produced (or carbon dioxide that  is consumed) in a bottle or in a  section of the river. Alternatively,  we can add a little carbon-14  (14C), which is radioactive, to a  bottle of water, and measure the  amount of radioactivity that is  picked up by phytoplankton.  Secondary production by  bacteria is also estimated by  measuring the uptake of  radioactive nucleic acids or  amino acids.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2013-07-27 10:28:16</a:t>
            </a:r>
          </a:p>
          <a:p>
            <a:r>
              <a:t>--------------------------------------------</a:t>
            </a:r>
          </a:p>
          <a:p>
            <a:r>
              <a:t>Primary producers: algae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2013-07-27 10:28:18</a:t>
            </a:r>
          </a:p>
          <a:p>
            <a:r>
              <a:t>--------------------------------------------</a:t>
            </a:r>
          </a:p>
          <a:p>
            <a:r>
              <a:t>Primary producers: aquatic macrophytes  (i.e. plants that live in the river);  Left: cattails; top-right: water  chestnut (invasive); lower-left:  water celery (native)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2013-07-27 10:28:20</a:t>
            </a:r>
          </a:p>
          <a:p>
            <a:r>
              <a:t>--------------------------------------------</a:t>
            </a:r>
          </a:p>
          <a:p>
            <a:r>
              <a:t>Consumers: Zooplankton like rotifers                                              and the cladoceran Bosmina,  consume primary production, in  creating biomass (themselves),  they contribute to the  ecosystem’s secondary  production.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2013-07-27 10:28:22</a:t>
            </a:r>
          </a:p>
          <a:p>
            <a:r>
              <a:t>--------------------------------------------</a:t>
            </a:r>
          </a:p>
          <a:p>
            <a:r>
              <a:t>Consumers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2013-07-27 10:28:24</a:t>
            </a:r>
          </a:p>
          <a:p>
            <a:r>
              <a:t>--------------------------------------------</a:t>
            </a:r>
          </a:p>
          <a:p>
            <a:r>
              <a:t>Consumers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2013-07-27 10:28:26</a:t>
            </a:r>
          </a:p>
          <a:p>
            <a:r>
              <a:t>--------------------------------------------</a:t>
            </a:r>
          </a:p>
          <a:p>
            <a:r>
              <a:t>Consumers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2013-07-27 10:28:28</a:t>
            </a:r>
          </a:p>
          <a:p>
            <a:r>
              <a:t>--------------------------------------------</a:t>
            </a:r>
          </a:p>
          <a:p>
            <a:r>
              <a:t>River flow: too much water</a:t>
            </a:r>
          </a:p>
          <a:p>
            <a:r>
              <a:t>Light: not enough, and they can’t  grow Predators: grazers</a:t>
            </a:r>
          </a:p>
          <a:p>
            <a:r>
              <a:t>Every part of the food web will have  different controls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2013-07-27 10:28:29</a:t>
            </a:r>
          </a:p>
          <a:p>
            <a:r>
              <a:t>--------------------------------------------</a:t>
            </a:r>
          </a:p>
          <a:p>
            <a:r>
              <a:t>The Hudson River is very turbid  from all of the sediments that are  sloshed around, remaining  suspended in it, so light does not  penetrate very far into the water.  Ask: How might the availability of  light in the river affect the plants  and animals?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2013-07-27 10:28:35</a:t>
            </a:r>
          </a:p>
          <a:p>
            <a:r>
              <a:t>--------------------------------------------</a:t>
            </a:r>
          </a:p>
          <a:p>
            <a:r>
              <a:t>…which might look something like                                            this in the Hudson River  (…though remind the students  that really, it’s a food web, not a  food chain!)</a:t>
            </a:r>
          </a:p>
          <a:p>
            <a:r>
              <a:t>Ask: Energy is always conserved;  so what happens to the energy  after the eagle uses it?  (Answers: detritivores &amp;  scavengers consume/use it, heat  is dissipated in the process.)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2013-07-27 10:28:38</a:t>
            </a:r>
          </a:p>
          <a:p>
            <a:r>
              <a:t>--------------------------------------------</a:t>
            </a:r>
          </a:p>
          <a:p>
            <a:r>
              <a:t>Ask: Energy is always conserved;  so what happens to the energy  after the eagle uses it?  (Answers: detritivores &amp;  scavengers consume/use it; heat  is dissipated in the process.)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2013-07-27 10:28:39</a:t>
            </a:r>
          </a:p>
          <a:p>
            <a:r>
              <a:t>--------------------------------------------</a:t>
            </a:r>
          </a:p>
          <a:p>
            <a:r>
              <a:t>Decomposers also need energy </a:t>
            </a:r>
          </a:p>
          <a:p>
            <a:r>
              <a:t>Get it from nonliving organic  matter—still energy in bonds Break  down organic matter via cellular  respiration Release energy,  water and carbon dioxide</a:t>
            </a:r>
          </a:p>
          <a:p>
            <a:r>
              <a:t>Trophic levels: an  organism’s  feeding position in an ecosystems</a:t>
            </a:r>
          </a:p>
          <a:p>
            <a:r>
              <a:t>For example: primary producer,  primary consumer, secondary  consumer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2013-07-27 10:27:56</a:t>
            </a:r>
          </a:p>
          <a:p>
            <a:r>
              <a:t>--------------------------------------------</a:t>
            </a:r>
          </a:p>
          <a:p>
            <a:r>
              <a:t>Ecosystem: a biological community  and its physical environment  Biological community is made up  of the living things</a:t>
            </a:r>
          </a:p>
          <a:p>
            <a:r>
              <a:t>For example: all the living organisms                                                   in a pond—the phytoplankton,  cattails, fish, frogs, dragonflies,  etc. Physical community is the  non-living component</a:t>
            </a:r>
          </a:p>
          <a:p>
            <a:r>
              <a:t>For example: sunlight, which the  plants depend on for photosynthesis</a:t>
            </a:r>
          </a:p>
          <a:p>
            <a:r>
              <a:t>	Water, minerals, air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2013-07-27 10:27:58</a:t>
            </a:r>
          </a:p>
          <a:p>
            <a:r>
              <a:t>--------------------------------------------</a:t>
            </a:r>
          </a:p>
          <a:p>
            <a:r>
              <a:t>In the picture, we see several  ecosystems within this portion of the  Hudson River watershed—forest  ecosystems and the river  ecosystem (as well as the pond  ecosystem now covered by the  graphic).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2013-07-27 10:27:59</a:t>
            </a:r>
          </a:p>
          <a:p>
            <a:r>
              <a:t>--------------------------------------------</a:t>
            </a:r>
          </a:p>
          <a:p>
            <a:r>
              <a:t>Ecosystem ecologists have to define  the size of the ecosystem they  are working on, as well as  measure the inputs and outputs,  rate of cycling, pools and fluxes.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2013-07-27 10:28:04</a:t>
            </a:r>
          </a:p>
          <a:p>
            <a:r>
              <a:t>--------------------------------------------</a:t>
            </a:r>
          </a:p>
          <a:p>
            <a:r>
              <a:t>You may want to view the watershed                                           module from http://www.meted.ucar.edu/broadcastmet/watershed/ to help students visualize a watershed.  Registration is required, but registration and the resources are free.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8000"/>
          </a:xfrm>
          <a:prstGeom prst="rect">
            <a:avLst/>
          </a:prstGeom>
        </p:spPr>
      </p:pic>
      <p:pic>
        <p:nvPicPr>
          <p:cNvPr id="17" name="bg object 17"/>
          <p:cNvPicPr/>
          <p:nvPr/>
        </p:nvPicPr>
        <p:blipFill>
          <a:blip r:embed="rId3" cstate="print"/>
          <a:stretch>
            <a:fillRect/>
          </a:stretch>
        </p:blipFill>
        <p:spPr>
          <a:xfrm>
            <a:off x="1409700" y="76200"/>
            <a:ext cx="6324561" cy="6696074"/>
          </a:xfrm>
          <a:prstGeom prst="rect">
            <a:avLst/>
          </a:prstGeom>
        </p:spPr>
      </p:pic>
      <p:pic>
        <p:nvPicPr>
          <p:cNvPr id="18" name="bg object 18"/>
          <p:cNvPicPr/>
          <p:nvPr/>
        </p:nvPicPr>
        <p:blipFill>
          <a:blip r:embed="rId4" cstate="print"/>
          <a:stretch>
            <a:fillRect/>
          </a:stretch>
        </p:blipFill>
        <p:spPr>
          <a:xfrm>
            <a:off x="6628981" y="381000"/>
            <a:ext cx="1537119" cy="1104887"/>
          </a:xfrm>
          <a:prstGeom prst="rect">
            <a:avLst/>
          </a:prstGeom>
        </p:spPr>
      </p:pic>
      <p:pic>
        <p:nvPicPr>
          <p:cNvPr id="19" name="bg object 19"/>
          <p:cNvPicPr/>
          <p:nvPr/>
        </p:nvPicPr>
        <p:blipFill>
          <a:blip r:embed="rId5" cstate="print"/>
          <a:stretch>
            <a:fillRect/>
          </a:stretch>
        </p:blipFill>
        <p:spPr>
          <a:xfrm>
            <a:off x="7086612" y="3318700"/>
            <a:ext cx="838187" cy="1522132"/>
          </a:xfrm>
          <a:prstGeom prst="rect">
            <a:avLst/>
          </a:prstGeom>
        </p:spPr>
      </p:pic>
      <p:pic>
        <p:nvPicPr>
          <p:cNvPr id="20" name="bg object 20"/>
          <p:cNvPicPr/>
          <p:nvPr/>
        </p:nvPicPr>
        <p:blipFill>
          <a:blip r:embed="rId6" cstate="print"/>
          <a:stretch>
            <a:fillRect/>
          </a:stretch>
        </p:blipFill>
        <p:spPr>
          <a:xfrm>
            <a:off x="7086612" y="4778832"/>
            <a:ext cx="838185" cy="1774367"/>
          </a:xfrm>
          <a:prstGeom prst="rect">
            <a:avLst/>
          </a:prstGeom>
        </p:spPr>
      </p:pic>
      <p:pic>
        <p:nvPicPr>
          <p:cNvPr id="21" name="bg object 21"/>
          <p:cNvPicPr/>
          <p:nvPr/>
        </p:nvPicPr>
        <p:blipFill>
          <a:blip r:embed="rId7" cstate="print"/>
          <a:stretch>
            <a:fillRect/>
          </a:stretch>
        </p:blipFill>
        <p:spPr>
          <a:xfrm>
            <a:off x="7086612" y="2438400"/>
            <a:ext cx="838186" cy="1124978"/>
          </a:xfrm>
          <a:prstGeom prst="rect">
            <a:avLst/>
          </a:prstGeom>
        </p:spPr>
      </p:pic>
      <p:sp>
        <p:nvSpPr>
          <p:cNvPr id="22" name="bg object 22"/>
          <p:cNvSpPr/>
          <p:nvPr/>
        </p:nvSpPr>
        <p:spPr>
          <a:xfrm>
            <a:off x="3276600" y="3263900"/>
            <a:ext cx="546100" cy="177800"/>
          </a:xfrm>
          <a:custGeom>
            <a:avLst/>
            <a:gdLst/>
            <a:ahLst/>
            <a:cxnLst/>
            <a:rect l="l" t="t" r="r" b="b"/>
            <a:pathLst>
              <a:path w="546100" h="177800">
                <a:moveTo>
                  <a:pt x="0" y="177800"/>
                </a:moveTo>
                <a:lnTo>
                  <a:pt x="546100" y="177800"/>
                </a:lnTo>
                <a:lnTo>
                  <a:pt x="546100" y="0"/>
                </a:lnTo>
                <a:lnTo>
                  <a:pt x="0" y="0"/>
                </a:lnTo>
                <a:lnTo>
                  <a:pt x="0" y="177800"/>
                </a:lnTo>
                <a:close/>
              </a:path>
            </a:pathLst>
          </a:custGeom>
          <a:solidFill>
            <a:srgbClr val="FFFF00"/>
          </a:solidFill>
        </p:spPr>
        <p:txBody>
          <a:bodyPr wrap="square" lIns="0" tIns="0" rIns="0" bIns="0" rtlCol="0"/>
          <a:lstStyle/>
          <a:p>
            <a:endParaRPr/>
          </a:p>
        </p:txBody>
      </p:sp>
      <p:sp>
        <p:nvSpPr>
          <p:cNvPr id="23" name="bg object 23"/>
          <p:cNvSpPr/>
          <p:nvPr/>
        </p:nvSpPr>
        <p:spPr>
          <a:xfrm>
            <a:off x="3733787" y="3086074"/>
            <a:ext cx="534035" cy="533400"/>
          </a:xfrm>
          <a:custGeom>
            <a:avLst/>
            <a:gdLst/>
            <a:ahLst/>
            <a:cxnLst/>
            <a:rect l="l" t="t" r="r" b="b"/>
            <a:pathLst>
              <a:path w="534035" h="533400">
                <a:moveTo>
                  <a:pt x="25" y="0"/>
                </a:moveTo>
                <a:lnTo>
                  <a:pt x="0" y="533400"/>
                </a:lnTo>
                <a:lnTo>
                  <a:pt x="533412" y="266725"/>
                </a:lnTo>
                <a:lnTo>
                  <a:pt x="25" y="0"/>
                </a:lnTo>
                <a:close/>
              </a:path>
            </a:pathLst>
          </a:custGeom>
          <a:solidFill>
            <a:srgbClr val="FFFF00"/>
          </a:solidFill>
        </p:spPr>
        <p:txBody>
          <a:bodyPr wrap="square" lIns="0" tIns="0" rIns="0" bIns="0" rtlCol="0"/>
          <a:lstStyle/>
          <a:p>
            <a:endParaRPr/>
          </a:p>
        </p:txBody>
      </p:sp>
      <p:sp>
        <p:nvSpPr>
          <p:cNvPr id="24" name="bg object 24"/>
          <p:cNvSpPr/>
          <p:nvPr/>
        </p:nvSpPr>
        <p:spPr>
          <a:xfrm>
            <a:off x="5867400" y="3492500"/>
            <a:ext cx="774700" cy="177800"/>
          </a:xfrm>
          <a:custGeom>
            <a:avLst/>
            <a:gdLst/>
            <a:ahLst/>
            <a:cxnLst/>
            <a:rect l="l" t="t" r="r" b="b"/>
            <a:pathLst>
              <a:path w="774700" h="177800">
                <a:moveTo>
                  <a:pt x="0" y="177800"/>
                </a:moveTo>
                <a:lnTo>
                  <a:pt x="774700" y="177800"/>
                </a:lnTo>
                <a:lnTo>
                  <a:pt x="774700" y="0"/>
                </a:lnTo>
                <a:lnTo>
                  <a:pt x="0" y="0"/>
                </a:lnTo>
                <a:lnTo>
                  <a:pt x="0" y="177800"/>
                </a:lnTo>
                <a:close/>
              </a:path>
            </a:pathLst>
          </a:custGeom>
          <a:solidFill>
            <a:srgbClr val="FFFF00"/>
          </a:solidFill>
        </p:spPr>
        <p:txBody>
          <a:bodyPr wrap="square" lIns="0" tIns="0" rIns="0" bIns="0" rtlCol="0"/>
          <a:lstStyle/>
          <a:p>
            <a:endParaRPr/>
          </a:p>
        </p:txBody>
      </p:sp>
      <p:sp>
        <p:nvSpPr>
          <p:cNvPr id="25" name="bg object 25"/>
          <p:cNvSpPr/>
          <p:nvPr/>
        </p:nvSpPr>
        <p:spPr>
          <a:xfrm>
            <a:off x="6553187" y="3314674"/>
            <a:ext cx="534035" cy="533400"/>
          </a:xfrm>
          <a:custGeom>
            <a:avLst/>
            <a:gdLst/>
            <a:ahLst/>
            <a:cxnLst/>
            <a:rect l="l" t="t" r="r" b="b"/>
            <a:pathLst>
              <a:path w="534034" h="533400">
                <a:moveTo>
                  <a:pt x="25" y="0"/>
                </a:moveTo>
                <a:lnTo>
                  <a:pt x="0" y="533400"/>
                </a:lnTo>
                <a:lnTo>
                  <a:pt x="533412" y="266725"/>
                </a:lnTo>
                <a:lnTo>
                  <a:pt x="25" y="0"/>
                </a:lnTo>
                <a:close/>
              </a:path>
            </a:pathLst>
          </a:custGeom>
          <a:solidFill>
            <a:srgbClr val="FFFF00"/>
          </a:solidFill>
        </p:spPr>
        <p:txBody>
          <a:bodyPr wrap="square" lIns="0" tIns="0" rIns="0" bIns="0" rtlCol="0"/>
          <a:lstStyle/>
          <a:p>
            <a:endParaRPr/>
          </a:p>
        </p:txBody>
      </p:sp>
      <p:sp>
        <p:nvSpPr>
          <p:cNvPr id="26" name="bg object 26"/>
          <p:cNvSpPr/>
          <p:nvPr/>
        </p:nvSpPr>
        <p:spPr>
          <a:xfrm>
            <a:off x="7239000" y="1925205"/>
            <a:ext cx="91440" cy="589915"/>
          </a:xfrm>
          <a:custGeom>
            <a:avLst/>
            <a:gdLst/>
            <a:ahLst/>
            <a:cxnLst/>
            <a:rect l="l" t="t" r="r" b="b"/>
            <a:pathLst>
              <a:path w="91440" h="589914">
                <a:moveTo>
                  <a:pt x="0" y="589394"/>
                </a:moveTo>
                <a:lnTo>
                  <a:pt x="90957" y="0"/>
                </a:lnTo>
              </a:path>
            </a:pathLst>
          </a:custGeom>
          <a:ln w="177800">
            <a:solidFill>
              <a:srgbClr val="FFFF00"/>
            </a:solidFill>
          </a:ln>
        </p:spPr>
        <p:txBody>
          <a:bodyPr wrap="square" lIns="0" tIns="0" rIns="0" bIns="0" rtlCol="0"/>
          <a:lstStyle/>
          <a:p>
            <a:endParaRPr/>
          </a:p>
        </p:txBody>
      </p:sp>
      <p:sp>
        <p:nvSpPr>
          <p:cNvPr id="27" name="bg object 27"/>
          <p:cNvSpPr/>
          <p:nvPr/>
        </p:nvSpPr>
        <p:spPr>
          <a:xfrm>
            <a:off x="7052796" y="1485894"/>
            <a:ext cx="527685" cy="568325"/>
          </a:xfrm>
          <a:custGeom>
            <a:avLst/>
            <a:gdLst/>
            <a:ahLst/>
            <a:cxnLst/>
            <a:rect l="l" t="t" r="r" b="b"/>
            <a:pathLst>
              <a:path w="527684" h="568325">
                <a:moveTo>
                  <a:pt x="344957" y="0"/>
                </a:moveTo>
                <a:lnTo>
                  <a:pt x="0" y="486473"/>
                </a:lnTo>
                <a:lnTo>
                  <a:pt x="527151" y="567855"/>
                </a:lnTo>
                <a:lnTo>
                  <a:pt x="344957" y="0"/>
                </a:lnTo>
                <a:close/>
              </a:path>
            </a:pathLst>
          </a:custGeom>
          <a:solidFill>
            <a:srgbClr val="FFFF00"/>
          </a:solidFill>
        </p:spPr>
        <p:txBody>
          <a:bodyPr wrap="square" lIns="0" tIns="0" rIns="0" bIns="0" rtlCol="0"/>
          <a:lstStyle/>
          <a:p>
            <a:endParaRPr/>
          </a:p>
        </p:txBody>
      </p:sp>
      <p:pic>
        <p:nvPicPr>
          <p:cNvPr id="28" name="bg object 28"/>
          <p:cNvPicPr/>
          <p:nvPr/>
        </p:nvPicPr>
        <p:blipFill>
          <a:blip r:embed="rId8" cstate="print"/>
          <a:stretch>
            <a:fillRect/>
          </a:stretch>
        </p:blipFill>
        <p:spPr>
          <a:xfrm>
            <a:off x="1219200" y="2878776"/>
            <a:ext cx="228599" cy="1309402"/>
          </a:xfrm>
          <a:prstGeom prst="rect">
            <a:avLst/>
          </a:prstGeom>
        </p:spPr>
      </p:pic>
      <p:pic>
        <p:nvPicPr>
          <p:cNvPr id="29" name="bg object 29"/>
          <p:cNvPicPr/>
          <p:nvPr/>
        </p:nvPicPr>
        <p:blipFill>
          <a:blip r:embed="rId8" cstate="print"/>
          <a:stretch>
            <a:fillRect/>
          </a:stretch>
        </p:blipFill>
        <p:spPr>
          <a:xfrm>
            <a:off x="1219200" y="1566553"/>
            <a:ext cx="228599" cy="1309401"/>
          </a:xfrm>
          <a:prstGeom prst="rect">
            <a:avLst/>
          </a:prstGeom>
        </p:spPr>
      </p:pic>
      <p:pic>
        <p:nvPicPr>
          <p:cNvPr id="30" name="bg object 30"/>
          <p:cNvPicPr/>
          <p:nvPr/>
        </p:nvPicPr>
        <p:blipFill>
          <a:blip r:embed="rId8" cstate="print"/>
          <a:stretch>
            <a:fillRect/>
          </a:stretch>
        </p:blipFill>
        <p:spPr>
          <a:xfrm>
            <a:off x="1219200" y="304800"/>
            <a:ext cx="228599" cy="1309401"/>
          </a:xfrm>
          <a:prstGeom prst="rect">
            <a:avLst/>
          </a:prstGeom>
        </p:spPr>
      </p:pic>
      <p:pic>
        <p:nvPicPr>
          <p:cNvPr id="31" name="bg object 31"/>
          <p:cNvPicPr/>
          <p:nvPr/>
        </p:nvPicPr>
        <p:blipFill>
          <a:blip r:embed="rId8" cstate="print"/>
          <a:stretch>
            <a:fillRect/>
          </a:stretch>
        </p:blipFill>
        <p:spPr>
          <a:xfrm>
            <a:off x="1447800" y="2878776"/>
            <a:ext cx="228599" cy="1309402"/>
          </a:xfrm>
          <a:prstGeom prst="rect">
            <a:avLst/>
          </a:prstGeom>
        </p:spPr>
      </p:pic>
      <p:pic>
        <p:nvPicPr>
          <p:cNvPr id="32" name="bg object 32"/>
          <p:cNvPicPr/>
          <p:nvPr/>
        </p:nvPicPr>
        <p:blipFill>
          <a:blip r:embed="rId8" cstate="print"/>
          <a:stretch>
            <a:fillRect/>
          </a:stretch>
        </p:blipFill>
        <p:spPr>
          <a:xfrm>
            <a:off x="1447800" y="1566553"/>
            <a:ext cx="228599" cy="1309401"/>
          </a:xfrm>
          <a:prstGeom prst="rect">
            <a:avLst/>
          </a:prstGeom>
        </p:spPr>
      </p:pic>
      <p:pic>
        <p:nvPicPr>
          <p:cNvPr id="33" name="bg object 33"/>
          <p:cNvPicPr/>
          <p:nvPr/>
        </p:nvPicPr>
        <p:blipFill>
          <a:blip r:embed="rId8" cstate="print"/>
          <a:stretch>
            <a:fillRect/>
          </a:stretch>
        </p:blipFill>
        <p:spPr>
          <a:xfrm>
            <a:off x="1447800" y="304800"/>
            <a:ext cx="228599" cy="1309401"/>
          </a:xfrm>
          <a:prstGeom prst="rect">
            <a:avLst/>
          </a:prstGeom>
        </p:spPr>
      </p:pic>
      <p:pic>
        <p:nvPicPr>
          <p:cNvPr id="34" name="bg object 34"/>
          <p:cNvPicPr/>
          <p:nvPr/>
        </p:nvPicPr>
        <p:blipFill>
          <a:blip r:embed="rId8" cstate="print"/>
          <a:stretch>
            <a:fillRect/>
          </a:stretch>
        </p:blipFill>
        <p:spPr>
          <a:xfrm>
            <a:off x="1676400" y="2878776"/>
            <a:ext cx="228599" cy="1309402"/>
          </a:xfrm>
          <a:prstGeom prst="rect">
            <a:avLst/>
          </a:prstGeom>
        </p:spPr>
      </p:pic>
      <p:pic>
        <p:nvPicPr>
          <p:cNvPr id="35" name="bg object 35"/>
          <p:cNvPicPr/>
          <p:nvPr/>
        </p:nvPicPr>
        <p:blipFill>
          <a:blip r:embed="rId8" cstate="print"/>
          <a:stretch>
            <a:fillRect/>
          </a:stretch>
        </p:blipFill>
        <p:spPr>
          <a:xfrm>
            <a:off x="1676400" y="1566553"/>
            <a:ext cx="228599" cy="1309401"/>
          </a:xfrm>
          <a:prstGeom prst="rect">
            <a:avLst/>
          </a:prstGeom>
        </p:spPr>
      </p:pic>
      <p:pic>
        <p:nvPicPr>
          <p:cNvPr id="36" name="bg object 36"/>
          <p:cNvPicPr/>
          <p:nvPr/>
        </p:nvPicPr>
        <p:blipFill>
          <a:blip r:embed="rId8" cstate="print"/>
          <a:stretch>
            <a:fillRect/>
          </a:stretch>
        </p:blipFill>
        <p:spPr>
          <a:xfrm>
            <a:off x="1676400" y="304800"/>
            <a:ext cx="228599" cy="1309401"/>
          </a:xfrm>
          <a:prstGeom prst="rect">
            <a:avLst/>
          </a:prstGeom>
        </p:spPr>
      </p:pic>
      <p:pic>
        <p:nvPicPr>
          <p:cNvPr id="37" name="bg object 37"/>
          <p:cNvPicPr/>
          <p:nvPr/>
        </p:nvPicPr>
        <p:blipFill>
          <a:blip r:embed="rId8" cstate="print"/>
          <a:stretch>
            <a:fillRect/>
          </a:stretch>
        </p:blipFill>
        <p:spPr>
          <a:xfrm>
            <a:off x="533400" y="2878776"/>
            <a:ext cx="228599" cy="1309402"/>
          </a:xfrm>
          <a:prstGeom prst="rect">
            <a:avLst/>
          </a:prstGeom>
        </p:spPr>
      </p:pic>
      <p:pic>
        <p:nvPicPr>
          <p:cNvPr id="38" name="bg object 38"/>
          <p:cNvPicPr/>
          <p:nvPr/>
        </p:nvPicPr>
        <p:blipFill>
          <a:blip r:embed="rId8" cstate="print"/>
          <a:stretch>
            <a:fillRect/>
          </a:stretch>
        </p:blipFill>
        <p:spPr>
          <a:xfrm>
            <a:off x="533400" y="1566553"/>
            <a:ext cx="228599" cy="1309401"/>
          </a:xfrm>
          <a:prstGeom prst="rect">
            <a:avLst/>
          </a:prstGeom>
        </p:spPr>
      </p:pic>
      <p:pic>
        <p:nvPicPr>
          <p:cNvPr id="39" name="bg object 39"/>
          <p:cNvPicPr/>
          <p:nvPr/>
        </p:nvPicPr>
        <p:blipFill>
          <a:blip r:embed="rId8" cstate="print"/>
          <a:stretch>
            <a:fillRect/>
          </a:stretch>
        </p:blipFill>
        <p:spPr>
          <a:xfrm>
            <a:off x="533400" y="304800"/>
            <a:ext cx="228599" cy="1309401"/>
          </a:xfrm>
          <a:prstGeom prst="rect">
            <a:avLst/>
          </a:prstGeom>
        </p:spPr>
      </p:pic>
      <p:pic>
        <p:nvPicPr>
          <p:cNvPr id="40" name="bg object 40"/>
          <p:cNvPicPr/>
          <p:nvPr/>
        </p:nvPicPr>
        <p:blipFill>
          <a:blip r:embed="rId8" cstate="print"/>
          <a:stretch>
            <a:fillRect/>
          </a:stretch>
        </p:blipFill>
        <p:spPr>
          <a:xfrm>
            <a:off x="762000" y="2878776"/>
            <a:ext cx="228599" cy="1309402"/>
          </a:xfrm>
          <a:prstGeom prst="rect">
            <a:avLst/>
          </a:prstGeom>
        </p:spPr>
      </p:pic>
      <p:pic>
        <p:nvPicPr>
          <p:cNvPr id="41" name="bg object 41"/>
          <p:cNvPicPr/>
          <p:nvPr/>
        </p:nvPicPr>
        <p:blipFill>
          <a:blip r:embed="rId8" cstate="print"/>
          <a:stretch>
            <a:fillRect/>
          </a:stretch>
        </p:blipFill>
        <p:spPr>
          <a:xfrm>
            <a:off x="762000" y="1566553"/>
            <a:ext cx="228599" cy="1309401"/>
          </a:xfrm>
          <a:prstGeom prst="rect">
            <a:avLst/>
          </a:prstGeom>
        </p:spPr>
      </p:pic>
      <p:pic>
        <p:nvPicPr>
          <p:cNvPr id="42" name="bg object 42"/>
          <p:cNvPicPr/>
          <p:nvPr/>
        </p:nvPicPr>
        <p:blipFill>
          <a:blip r:embed="rId8" cstate="print"/>
          <a:stretch>
            <a:fillRect/>
          </a:stretch>
        </p:blipFill>
        <p:spPr>
          <a:xfrm>
            <a:off x="762000" y="304800"/>
            <a:ext cx="228599" cy="1309401"/>
          </a:xfrm>
          <a:prstGeom prst="rect">
            <a:avLst/>
          </a:prstGeom>
        </p:spPr>
      </p:pic>
      <p:pic>
        <p:nvPicPr>
          <p:cNvPr id="43" name="bg object 43"/>
          <p:cNvPicPr/>
          <p:nvPr/>
        </p:nvPicPr>
        <p:blipFill>
          <a:blip r:embed="rId8" cstate="print"/>
          <a:stretch>
            <a:fillRect/>
          </a:stretch>
        </p:blipFill>
        <p:spPr>
          <a:xfrm>
            <a:off x="990600" y="2878776"/>
            <a:ext cx="228599" cy="1309402"/>
          </a:xfrm>
          <a:prstGeom prst="rect">
            <a:avLst/>
          </a:prstGeom>
        </p:spPr>
      </p:pic>
      <p:pic>
        <p:nvPicPr>
          <p:cNvPr id="44" name="bg object 44"/>
          <p:cNvPicPr/>
          <p:nvPr/>
        </p:nvPicPr>
        <p:blipFill>
          <a:blip r:embed="rId8" cstate="print"/>
          <a:stretch>
            <a:fillRect/>
          </a:stretch>
        </p:blipFill>
        <p:spPr>
          <a:xfrm>
            <a:off x="990600" y="1566553"/>
            <a:ext cx="228599" cy="1309401"/>
          </a:xfrm>
          <a:prstGeom prst="rect">
            <a:avLst/>
          </a:prstGeom>
        </p:spPr>
      </p:pic>
      <p:pic>
        <p:nvPicPr>
          <p:cNvPr id="45" name="bg object 45"/>
          <p:cNvPicPr/>
          <p:nvPr/>
        </p:nvPicPr>
        <p:blipFill>
          <a:blip r:embed="rId8" cstate="print"/>
          <a:stretch>
            <a:fillRect/>
          </a:stretch>
        </p:blipFill>
        <p:spPr>
          <a:xfrm>
            <a:off x="990600" y="304800"/>
            <a:ext cx="228599" cy="1309401"/>
          </a:xfrm>
          <a:prstGeom prst="rect">
            <a:avLst/>
          </a:prstGeom>
        </p:spPr>
      </p:pic>
      <p:pic>
        <p:nvPicPr>
          <p:cNvPr id="46" name="bg object 46"/>
          <p:cNvPicPr/>
          <p:nvPr/>
        </p:nvPicPr>
        <p:blipFill>
          <a:blip r:embed="rId5" cstate="print"/>
          <a:stretch>
            <a:fillRect/>
          </a:stretch>
        </p:blipFill>
        <p:spPr>
          <a:xfrm>
            <a:off x="7924812" y="3318700"/>
            <a:ext cx="838187" cy="1522132"/>
          </a:xfrm>
          <a:prstGeom prst="rect">
            <a:avLst/>
          </a:prstGeom>
        </p:spPr>
      </p:pic>
      <p:pic>
        <p:nvPicPr>
          <p:cNvPr id="47" name="bg object 47"/>
          <p:cNvPicPr/>
          <p:nvPr/>
        </p:nvPicPr>
        <p:blipFill>
          <a:blip r:embed="rId6" cstate="print"/>
          <a:stretch>
            <a:fillRect/>
          </a:stretch>
        </p:blipFill>
        <p:spPr>
          <a:xfrm>
            <a:off x="7924812" y="4778832"/>
            <a:ext cx="838186" cy="1774367"/>
          </a:xfrm>
          <a:prstGeom prst="rect">
            <a:avLst/>
          </a:prstGeom>
        </p:spPr>
      </p:pic>
      <p:pic>
        <p:nvPicPr>
          <p:cNvPr id="48" name="bg object 48"/>
          <p:cNvPicPr/>
          <p:nvPr/>
        </p:nvPicPr>
        <p:blipFill>
          <a:blip r:embed="rId7" cstate="print"/>
          <a:stretch>
            <a:fillRect/>
          </a:stretch>
        </p:blipFill>
        <p:spPr>
          <a:xfrm>
            <a:off x="7924812" y="2438400"/>
            <a:ext cx="838186" cy="1124978"/>
          </a:xfrm>
          <a:prstGeom prst="rect">
            <a:avLst/>
          </a:prstGeom>
        </p:spPr>
      </p:pic>
      <p:pic>
        <p:nvPicPr>
          <p:cNvPr id="49" name="bg object 49"/>
          <p:cNvPicPr/>
          <p:nvPr/>
        </p:nvPicPr>
        <p:blipFill>
          <a:blip r:embed="rId9" cstate="print"/>
          <a:stretch>
            <a:fillRect/>
          </a:stretch>
        </p:blipFill>
        <p:spPr>
          <a:xfrm>
            <a:off x="4644440" y="2167065"/>
            <a:ext cx="460960" cy="674978"/>
          </a:xfrm>
          <a:prstGeom prst="rect">
            <a:avLst/>
          </a:prstGeom>
        </p:spPr>
      </p:pic>
      <p:pic>
        <p:nvPicPr>
          <p:cNvPr id="50" name="bg object 50"/>
          <p:cNvPicPr/>
          <p:nvPr/>
        </p:nvPicPr>
        <p:blipFill>
          <a:blip r:embed="rId10" cstate="print"/>
          <a:stretch>
            <a:fillRect/>
          </a:stretch>
        </p:blipFill>
        <p:spPr>
          <a:xfrm>
            <a:off x="4644440" y="0"/>
            <a:ext cx="460960" cy="2226233"/>
          </a:xfrm>
          <a:prstGeom prst="rect">
            <a:avLst/>
          </a:prstGeom>
        </p:spPr>
      </p:pic>
      <p:pic>
        <p:nvPicPr>
          <p:cNvPr id="51" name="bg object 51"/>
          <p:cNvPicPr/>
          <p:nvPr/>
        </p:nvPicPr>
        <p:blipFill>
          <a:blip r:embed="rId11" cstate="print"/>
          <a:stretch>
            <a:fillRect/>
          </a:stretch>
        </p:blipFill>
        <p:spPr>
          <a:xfrm>
            <a:off x="4644440" y="2776923"/>
            <a:ext cx="460960" cy="728275"/>
          </a:xfrm>
          <a:prstGeom prst="rect">
            <a:avLst/>
          </a:prstGeom>
        </p:spPr>
      </p:pic>
      <p:pic>
        <p:nvPicPr>
          <p:cNvPr id="52" name="bg object 52"/>
          <p:cNvPicPr/>
          <p:nvPr/>
        </p:nvPicPr>
        <p:blipFill>
          <a:blip r:embed="rId12" cstate="print"/>
          <a:stretch>
            <a:fillRect/>
          </a:stretch>
        </p:blipFill>
        <p:spPr>
          <a:xfrm>
            <a:off x="4267263" y="2814422"/>
            <a:ext cx="377126" cy="690764"/>
          </a:xfrm>
          <a:prstGeom prst="rect">
            <a:avLst/>
          </a:prstGeom>
        </p:spPr>
      </p:pic>
      <p:pic>
        <p:nvPicPr>
          <p:cNvPr id="53" name="bg object 53"/>
          <p:cNvPicPr/>
          <p:nvPr/>
        </p:nvPicPr>
        <p:blipFill>
          <a:blip r:embed="rId13" cstate="print"/>
          <a:stretch>
            <a:fillRect/>
          </a:stretch>
        </p:blipFill>
        <p:spPr>
          <a:xfrm>
            <a:off x="4267263" y="2226275"/>
            <a:ext cx="412925" cy="615768"/>
          </a:xfrm>
          <a:prstGeom prst="rect">
            <a:avLst/>
          </a:prstGeom>
        </p:spPr>
      </p:pic>
      <p:pic>
        <p:nvPicPr>
          <p:cNvPr id="54" name="bg object 54"/>
          <p:cNvPicPr/>
          <p:nvPr/>
        </p:nvPicPr>
        <p:blipFill>
          <a:blip r:embed="rId14" cstate="print"/>
          <a:stretch>
            <a:fillRect/>
          </a:stretch>
        </p:blipFill>
        <p:spPr>
          <a:xfrm>
            <a:off x="4267200" y="1468393"/>
            <a:ext cx="397205" cy="805236"/>
          </a:xfrm>
          <a:prstGeom prst="rect">
            <a:avLst/>
          </a:prstGeom>
        </p:spPr>
      </p:pic>
      <p:pic>
        <p:nvPicPr>
          <p:cNvPr id="55" name="bg object 55"/>
          <p:cNvPicPr/>
          <p:nvPr/>
        </p:nvPicPr>
        <p:blipFill>
          <a:blip r:embed="rId15" cstate="print"/>
          <a:stretch>
            <a:fillRect/>
          </a:stretch>
        </p:blipFill>
        <p:spPr>
          <a:xfrm>
            <a:off x="4267263" y="808291"/>
            <a:ext cx="377126" cy="689706"/>
          </a:xfrm>
          <a:prstGeom prst="rect">
            <a:avLst/>
          </a:prstGeom>
        </p:spPr>
      </p:pic>
      <p:pic>
        <p:nvPicPr>
          <p:cNvPr id="56" name="bg object 56"/>
          <p:cNvPicPr/>
          <p:nvPr/>
        </p:nvPicPr>
        <p:blipFill>
          <a:blip r:embed="rId16" cstate="print"/>
          <a:stretch>
            <a:fillRect/>
          </a:stretch>
        </p:blipFill>
        <p:spPr>
          <a:xfrm>
            <a:off x="4267238" y="0"/>
            <a:ext cx="393742" cy="805230"/>
          </a:xfrm>
          <a:prstGeom prst="rect">
            <a:avLst/>
          </a:prstGeom>
        </p:spPr>
      </p:pic>
      <p:pic>
        <p:nvPicPr>
          <p:cNvPr id="57" name="bg object 57"/>
          <p:cNvPicPr/>
          <p:nvPr/>
        </p:nvPicPr>
        <p:blipFill>
          <a:blip r:embed="rId9" cstate="print"/>
          <a:stretch>
            <a:fillRect/>
          </a:stretch>
        </p:blipFill>
        <p:spPr>
          <a:xfrm>
            <a:off x="5448299" y="2167066"/>
            <a:ext cx="419087" cy="674977"/>
          </a:xfrm>
          <a:prstGeom prst="rect">
            <a:avLst/>
          </a:prstGeom>
        </p:spPr>
      </p:pic>
      <p:pic>
        <p:nvPicPr>
          <p:cNvPr id="58" name="bg object 58"/>
          <p:cNvPicPr/>
          <p:nvPr/>
        </p:nvPicPr>
        <p:blipFill>
          <a:blip r:embed="rId10" cstate="print"/>
          <a:stretch>
            <a:fillRect/>
          </a:stretch>
        </p:blipFill>
        <p:spPr>
          <a:xfrm>
            <a:off x="5448299" y="0"/>
            <a:ext cx="419087" cy="2226233"/>
          </a:xfrm>
          <a:prstGeom prst="rect">
            <a:avLst/>
          </a:prstGeom>
        </p:spPr>
      </p:pic>
      <p:pic>
        <p:nvPicPr>
          <p:cNvPr id="59" name="bg object 59"/>
          <p:cNvPicPr/>
          <p:nvPr/>
        </p:nvPicPr>
        <p:blipFill>
          <a:blip r:embed="rId11" cstate="print"/>
          <a:stretch>
            <a:fillRect/>
          </a:stretch>
        </p:blipFill>
        <p:spPr>
          <a:xfrm>
            <a:off x="5448299" y="2776924"/>
            <a:ext cx="419087" cy="728275"/>
          </a:xfrm>
          <a:prstGeom prst="rect">
            <a:avLst/>
          </a:prstGeom>
        </p:spPr>
      </p:pic>
      <p:pic>
        <p:nvPicPr>
          <p:cNvPr id="60" name="bg object 60"/>
          <p:cNvPicPr/>
          <p:nvPr/>
        </p:nvPicPr>
        <p:blipFill>
          <a:blip r:embed="rId12" cstate="print"/>
          <a:stretch>
            <a:fillRect/>
          </a:stretch>
        </p:blipFill>
        <p:spPr>
          <a:xfrm>
            <a:off x="5105400" y="2814423"/>
            <a:ext cx="342899" cy="690763"/>
          </a:xfrm>
          <a:prstGeom prst="rect">
            <a:avLst/>
          </a:prstGeom>
        </p:spPr>
      </p:pic>
      <p:pic>
        <p:nvPicPr>
          <p:cNvPr id="61" name="bg object 61"/>
          <p:cNvPicPr/>
          <p:nvPr/>
        </p:nvPicPr>
        <p:blipFill>
          <a:blip r:embed="rId13" cstate="print"/>
          <a:stretch>
            <a:fillRect/>
          </a:stretch>
        </p:blipFill>
        <p:spPr>
          <a:xfrm>
            <a:off x="5105400" y="2226276"/>
            <a:ext cx="375399" cy="615767"/>
          </a:xfrm>
          <a:prstGeom prst="rect">
            <a:avLst/>
          </a:prstGeom>
        </p:spPr>
      </p:pic>
      <p:pic>
        <p:nvPicPr>
          <p:cNvPr id="62" name="bg object 62"/>
          <p:cNvPicPr/>
          <p:nvPr/>
        </p:nvPicPr>
        <p:blipFill>
          <a:blip r:embed="rId14" cstate="print"/>
          <a:stretch>
            <a:fillRect/>
          </a:stretch>
        </p:blipFill>
        <p:spPr>
          <a:xfrm>
            <a:off x="5105400" y="1468394"/>
            <a:ext cx="361124" cy="805235"/>
          </a:xfrm>
          <a:prstGeom prst="rect">
            <a:avLst/>
          </a:prstGeom>
        </p:spPr>
      </p:pic>
      <p:pic>
        <p:nvPicPr>
          <p:cNvPr id="63" name="bg object 63"/>
          <p:cNvPicPr/>
          <p:nvPr/>
        </p:nvPicPr>
        <p:blipFill>
          <a:blip r:embed="rId15" cstate="print"/>
          <a:stretch>
            <a:fillRect/>
          </a:stretch>
        </p:blipFill>
        <p:spPr>
          <a:xfrm>
            <a:off x="5105400" y="808291"/>
            <a:ext cx="342899" cy="689708"/>
          </a:xfrm>
          <a:prstGeom prst="rect">
            <a:avLst/>
          </a:prstGeom>
        </p:spPr>
      </p:pic>
      <p:pic>
        <p:nvPicPr>
          <p:cNvPr id="64" name="bg object 64"/>
          <p:cNvPicPr/>
          <p:nvPr/>
        </p:nvPicPr>
        <p:blipFill>
          <a:blip r:embed="rId16" cstate="print"/>
          <a:stretch>
            <a:fillRect/>
          </a:stretch>
        </p:blipFill>
        <p:spPr>
          <a:xfrm>
            <a:off x="5105463" y="0"/>
            <a:ext cx="357917" cy="805230"/>
          </a:xfrm>
          <a:prstGeom prst="rect">
            <a:avLst/>
          </a:prstGeom>
        </p:spPr>
      </p:pic>
      <p:pic>
        <p:nvPicPr>
          <p:cNvPr id="65" name="bg object 65"/>
          <p:cNvPicPr/>
          <p:nvPr/>
        </p:nvPicPr>
        <p:blipFill>
          <a:blip r:embed="rId9" cstate="print"/>
          <a:stretch>
            <a:fillRect/>
          </a:stretch>
        </p:blipFill>
        <p:spPr>
          <a:xfrm>
            <a:off x="4644440" y="5578044"/>
            <a:ext cx="460960" cy="645641"/>
          </a:xfrm>
          <a:prstGeom prst="rect">
            <a:avLst/>
          </a:prstGeom>
        </p:spPr>
      </p:pic>
      <p:pic>
        <p:nvPicPr>
          <p:cNvPr id="66" name="bg object 66"/>
          <p:cNvPicPr/>
          <p:nvPr/>
        </p:nvPicPr>
        <p:blipFill>
          <a:blip r:embed="rId17" cstate="print"/>
          <a:stretch>
            <a:fillRect/>
          </a:stretch>
        </p:blipFill>
        <p:spPr>
          <a:xfrm>
            <a:off x="4644440" y="3505200"/>
            <a:ext cx="460960" cy="2129472"/>
          </a:xfrm>
          <a:prstGeom prst="rect">
            <a:avLst/>
          </a:prstGeom>
        </p:spPr>
      </p:pic>
      <p:pic>
        <p:nvPicPr>
          <p:cNvPr id="67" name="bg object 67"/>
          <p:cNvPicPr/>
          <p:nvPr/>
        </p:nvPicPr>
        <p:blipFill>
          <a:blip r:embed="rId11" cstate="print"/>
          <a:stretch>
            <a:fillRect/>
          </a:stretch>
        </p:blipFill>
        <p:spPr>
          <a:xfrm>
            <a:off x="4644440" y="6161387"/>
            <a:ext cx="460960" cy="696611"/>
          </a:xfrm>
          <a:prstGeom prst="rect">
            <a:avLst/>
          </a:prstGeom>
        </p:spPr>
      </p:pic>
      <p:pic>
        <p:nvPicPr>
          <p:cNvPr id="68" name="bg object 68"/>
          <p:cNvPicPr/>
          <p:nvPr/>
        </p:nvPicPr>
        <p:blipFill>
          <a:blip r:embed="rId12" cstate="print"/>
          <a:stretch>
            <a:fillRect/>
          </a:stretch>
        </p:blipFill>
        <p:spPr>
          <a:xfrm>
            <a:off x="4267263" y="6197257"/>
            <a:ext cx="377126" cy="660741"/>
          </a:xfrm>
          <a:prstGeom prst="rect">
            <a:avLst/>
          </a:prstGeom>
        </p:spPr>
      </p:pic>
      <p:pic>
        <p:nvPicPr>
          <p:cNvPr id="69" name="bg object 69"/>
          <p:cNvPicPr/>
          <p:nvPr/>
        </p:nvPicPr>
        <p:blipFill>
          <a:blip r:embed="rId13" cstate="print"/>
          <a:stretch>
            <a:fillRect/>
          </a:stretch>
        </p:blipFill>
        <p:spPr>
          <a:xfrm>
            <a:off x="4267263" y="5634698"/>
            <a:ext cx="412925" cy="588987"/>
          </a:xfrm>
          <a:prstGeom prst="rect">
            <a:avLst/>
          </a:prstGeom>
        </p:spPr>
      </p:pic>
      <p:pic>
        <p:nvPicPr>
          <p:cNvPr id="70" name="bg object 70"/>
          <p:cNvPicPr/>
          <p:nvPr/>
        </p:nvPicPr>
        <p:blipFill>
          <a:blip r:embed="rId14" cstate="print"/>
          <a:stretch>
            <a:fillRect/>
          </a:stretch>
        </p:blipFill>
        <p:spPr>
          <a:xfrm>
            <a:off x="4267200" y="4909750"/>
            <a:ext cx="397205" cy="770222"/>
          </a:xfrm>
          <a:prstGeom prst="rect">
            <a:avLst/>
          </a:prstGeom>
        </p:spPr>
      </p:pic>
      <p:pic>
        <p:nvPicPr>
          <p:cNvPr id="71" name="bg object 71"/>
          <p:cNvPicPr/>
          <p:nvPr/>
        </p:nvPicPr>
        <p:blipFill>
          <a:blip r:embed="rId15" cstate="print"/>
          <a:stretch>
            <a:fillRect/>
          </a:stretch>
        </p:blipFill>
        <p:spPr>
          <a:xfrm>
            <a:off x="4267263" y="4278267"/>
            <a:ext cx="377127" cy="659771"/>
          </a:xfrm>
          <a:prstGeom prst="rect">
            <a:avLst/>
          </a:prstGeom>
        </p:spPr>
      </p:pic>
      <p:pic>
        <p:nvPicPr>
          <p:cNvPr id="72" name="bg object 72"/>
          <p:cNvPicPr/>
          <p:nvPr/>
        </p:nvPicPr>
        <p:blipFill>
          <a:blip r:embed="rId16" cstate="print"/>
          <a:stretch>
            <a:fillRect/>
          </a:stretch>
        </p:blipFill>
        <p:spPr>
          <a:xfrm>
            <a:off x="4267250" y="3505198"/>
            <a:ext cx="393730" cy="770205"/>
          </a:xfrm>
          <a:prstGeom prst="rect">
            <a:avLst/>
          </a:prstGeom>
        </p:spPr>
      </p:pic>
      <p:pic>
        <p:nvPicPr>
          <p:cNvPr id="73" name="bg object 73"/>
          <p:cNvPicPr/>
          <p:nvPr/>
        </p:nvPicPr>
        <p:blipFill>
          <a:blip r:embed="rId9" cstate="print"/>
          <a:stretch>
            <a:fillRect/>
          </a:stretch>
        </p:blipFill>
        <p:spPr>
          <a:xfrm>
            <a:off x="5448300" y="5578045"/>
            <a:ext cx="419086" cy="645639"/>
          </a:xfrm>
          <a:prstGeom prst="rect">
            <a:avLst/>
          </a:prstGeom>
        </p:spPr>
      </p:pic>
      <p:pic>
        <p:nvPicPr>
          <p:cNvPr id="74" name="bg object 74"/>
          <p:cNvPicPr/>
          <p:nvPr/>
        </p:nvPicPr>
        <p:blipFill>
          <a:blip r:embed="rId17" cstate="print"/>
          <a:stretch>
            <a:fillRect/>
          </a:stretch>
        </p:blipFill>
        <p:spPr>
          <a:xfrm>
            <a:off x="5448299" y="3505200"/>
            <a:ext cx="419088" cy="2129472"/>
          </a:xfrm>
          <a:prstGeom prst="rect">
            <a:avLst/>
          </a:prstGeom>
        </p:spPr>
      </p:pic>
      <p:pic>
        <p:nvPicPr>
          <p:cNvPr id="75" name="bg object 75"/>
          <p:cNvPicPr/>
          <p:nvPr/>
        </p:nvPicPr>
        <p:blipFill>
          <a:blip r:embed="rId11" cstate="print"/>
          <a:stretch>
            <a:fillRect/>
          </a:stretch>
        </p:blipFill>
        <p:spPr>
          <a:xfrm>
            <a:off x="5448299" y="6161388"/>
            <a:ext cx="419087" cy="696611"/>
          </a:xfrm>
          <a:prstGeom prst="rect">
            <a:avLst/>
          </a:prstGeom>
        </p:spPr>
      </p:pic>
      <p:pic>
        <p:nvPicPr>
          <p:cNvPr id="76" name="bg object 76"/>
          <p:cNvPicPr/>
          <p:nvPr/>
        </p:nvPicPr>
        <p:blipFill>
          <a:blip r:embed="rId12" cstate="print"/>
          <a:stretch>
            <a:fillRect/>
          </a:stretch>
        </p:blipFill>
        <p:spPr>
          <a:xfrm>
            <a:off x="5105400" y="6197257"/>
            <a:ext cx="342900" cy="660742"/>
          </a:xfrm>
          <a:prstGeom prst="rect">
            <a:avLst/>
          </a:prstGeom>
        </p:spPr>
      </p:pic>
      <p:pic>
        <p:nvPicPr>
          <p:cNvPr id="77" name="bg object 77"/>
          <p:cNvPicPr/>
          <p:nvPr/>
        </p:nvPicPr>
        <p:blipFill>
          <a:blip r:embed="rId13" cstate="print"/>
          <a:stretch>
            <a:fillRect/>
          </a:stretch>
        </p:blipFill>
        <p:spPr>
          <a:xfrm>
            <a:off x="5105400" y="5634697"/>
            <a:ext cx="375399" cy="588987"/>
          </a:xfrm>
          <a:prstGeom prst="rect">
            <a:avLst/>
          </a:prstGeom>
        </p:spPr>
      </p:pic>
      <p:pic>
        <p:nvPicPr>
          <p:cNvPr id="78" name="bg object 78"/>
          <p:cNvPicPr/>
          <p:nvPr/>
        </p:nvPicPr>
        <p:blipFill>
          <a:blip r:embed="rId14" cstate="print"/>
          <a:stretch>
            <a:fillRect/>
          </a:stretch>
        </p:blipFill>
        <p:spPr>
          <a:xfrm>
            <a:off x="5105399" y="4909751"/>
            <a:ext cx="361125" cy="770221"/>
          </a:xfrm>
          <a:prstGeom prst="rect">
            <a:avLst/>
          </a:prstGeom>
        </p:spPr>
      </p:pic>
      <p:pic>
        <p:nvPicPr>
          <p:cNvPr id="79" name="bg object 79"/>
          <p:cNvPicPr/>
          <p:nvPr/>
        </p:nvPicPr>
        <p:blipFill>
          <a:blip r:embed="rId15" cstate="print"/>
          <a:stretch>
            <a:fillRect/>
          </a:stretch>
        </p:blipFill>
        <p:spPr>
          <a:xfrm>
            <a:off x="5105400" y="4278268"/>
            <a:ext cx="342899" cy="659770"/>
          </a:xfrm>
          <a:prstGeom prst="rect">
            <a:avLst/>
          </a:prstGeom>
        </p:spPr>
      </p:pic>
      <p:pic>
        <p:nvPicPr>
          <p:cNvPr id="80" name="bg object 80"/>
          <p:cNvPicPr/>
          <p:nvPr/>
        </p:nvPicPr>
        <p:blipFill>
          <a:blip r:embed="rId16" cstate="print"/>
          <a:stretch>
            <a:fillRect/>
          </a:stretch>
        </p:blipFill>
        <p:spPr>
          <a:xfrm>
            <a:off x="5105463" y="3505200"/>
            <a:ext cx="357918" cy="770204"/>
          </a:xfrm>
          <a:prstGeom prst="rect">
            <a:avLst/>
          </a:prstGeom>
        </p:spPr>
      </p:pic>
      <p:pic>
        <p:nvPicPr>
          <p:cNvPr id="81" name="bg object 81"/>
          <p:cNvPicPr/>
          <p:nvPr/>
        </p:nvPicPr>
        <p:blipFill>
          <a:blip r:embed="rId8" cstate="print"/>
          <a:stretch>
            <a:fillRect/>
          </a:stretch>
        </p:blipFill>
        <p:spPr>
          <a:xfrm>
            <a:off x="2590799" y="2878776"/>
            <a:ext cx="228587" cy="1309402"/>
          </a:xfrm>
          <a:prstGeom prst="rect">
            <a:avLst/>
          </a:prstGeom>
        </p:spPr>
      </p:pic>
      <p:pic>
        <p:nvPicPr>
          <p:cNvPr id="82" name="bg object 82"/>
          <p:cNvPicPr/>
          <p:nvPr/>
        </p:nvPicPr>
        <p:blipFill>
          <a:blip r:embed="rId8" cstate="print"/>
          <a:stretch>
            <a:fillRect/>
          </a:stretch>
        </p:blipFill>
        <p:spPr>
          <a:xfrm>
            <a:off x="2590799" y="1566553"/>
            <a:ext cx="228587" cy="1309401"/>
          </a:xfrm>
          <a:prstGeom prst="rect">
            <a:avLst/>
          </a:prstGeom>
        </p:spPr>
      </p:pic>
      <p:pic>
        <p:nvPicPr>
          <p:cNvPr id="83" name="bg object 83"/>
          <p:cNvPicPr/>
          <p:nvPr/>
        </p:nvPicPr>
        <p:blipFill>
          <a:blip r:embed="rId8" cstate="print"/>
          <a:stretch>
            <a:fillRect/>
          </a:stretch>
        </p:blipFill>
        <p:spPr>
          <a:xfrm>
            <a:off x="2590800" y="304800"/>
            <a:ext cx="228586" cy="1309401"/>
          </a:xfrm>
          <a:prstGeom prst="rect">
            <a:avLst/>
          </a:prstGeom>
        </p:spPr>
      </p:pic>
      <p:pic>
        <p:nvPicPr>
          <p:cNvPr id="84" name="bg object 84"/>
          <p:cNvPicPr/>
          <p:nvPr/>
        </p:nvPicPr>
        <p:blipFill>
          <a:blip r:embed="rId8" cstate="print"/>
          <a:stretch>
            <a:fillRect/>
          </a:stretch>
        </p:blipFill>
        <p:spPr>
          <a:xfrm>
            <a:off x="2819399" y="2878776"/>
            <a:ext cx="228587" cy="1309402"/>
          </a:xfrm>
          <a:prstGeom prst="rect">
            <a:avLst/>
          </a:prstGeom>
        </p:spPr>
      </p:pic>
      <p:pic>
        <p:nvPicPr>
          <p:cNvPr id="85" name="bg object 85"/>
          <p:cNvPicPr/>
          <p:nvPr/>
        </p:nvPicPr>
        <p:blipFill>
          <a:blip r:embed="rId8" cstate="print"/>
          <a:stretch>
            <a:fillRect/>
          </a:stretch>
        </p:blipFill>
        <p:spPr>
          <a:xfrm>
            <a:off x="2819399" y="1566553"/>
            <a:ext cx="228587" cy="1309401"/>
          </a:xfrm>
          <a:prstGeom prst="rect">
            <a:avLst/>
          </a:prstGeom>
        </p:spPr>
      </p:pic>
      <p:pic>
        <p:nvPicPr>
          <p:cNvPr id="86" name="bg object 86"/>
          <p:cNvPicPr/>
          <p:nvPr/>
        </p:nvPicPr>
        <p:blipFill>
          <a:blip r:embed="rId18" cstate="print"/>
          <a:stretch>
            <a:fillRect/>
          </a:stretch>
        </p:blipFill>
        <p:spPr>
          <a:xfrm>
            <a:off x="2819400" y="304800"/>
            <a:ext cx="228599" cy="1309401"/>
          </a:xfrm>
          <a:prstGeom prst="rect">
            <a:avLst/>
          </a:prstGeom>
        </p:spPr>
      </p:pic>
      <p:pic>
        <p:nvPicPr>
          <p:cNvPr id="87" name="bg object 87"/>
          <p:cNvPicPr/>
          <p:nvPr/>
        </p:nvPicPr>
        <p:blipFill>
          <a:blip r:embed="rId8" cstate="print"/>
          <a:stretch>
            <a:fillRect/>
          </a:stretch>
        </p:blipFill>
        <p:spPr>
          <a:xfrm>
            <a:off x="3047999" y="2878776"/>
            <a:ext cx="228587" cy="1309402"/>
          </a:xfrm>
          <a:prstGeom prst="rect">
            <a:avLst/>
          </a:prstGeom>
        </p:spPr>
      </p:pic>
      <p:pic>
        <p:nvPicPr>
          <p:cNvPr id="88" name="bg object 88"/>
          <p:cNvPicPr/>
          <p:nvPr/>
        </p:nvPicPr>
        <p:blipFill>
          <a:blip r:embed="rId8" cstate="print"/>
          <a:stretch>
            <a:fillRect/>
          </a:stretch>
        </p:blipFill>
        <p:spPr>
          <a:xfrm>
            <a:off x="3047999" y="1566553"/>
            <a:ext cx="228587" cy="1309401"/>
          </a:xfrm>
          <a:prstGeom prst="rect">
            <a:avLst/>
          </a:prstGeom>
        </p:spPr>
      </p:pic>
      <p:pic>
        <p:nvPicPr>
          <p:cNvPr id="89" name="bg object 89"/>
          <p:cNvPicPr/>
          <p:nvPr/>
        </p:nvPicPr>
        <p:blipFill>
          <a:blip r:embed="rId8" cstate="print"/>
          <a:stretch>
            <a:fillRect/>
          </a:stretch>
        </p:blipFill>
        <p:spPr>
          <a:xfrm>
            <a:off x="3048000" y="304800"/>
            <a:ext cx="228587" cy="1309401"/>
          </a:xfrm>
          <a:prstGeom prst="rect">
            <a:avLst/>
          </a:prstGeom>
        </p:spPr>
      </p:pic>
      <p:pic>
        <p:nvPicPr>
          <p:cNvPr id="90" name="bg object 90"/>
          <p:cNvPicPr/>
          <p:nvPr/>
        </p:nvPicPr>
        <p:blipFill>
          <a:blip r:embed="rId19" cstate="print"/>
          <a:stretch>
            <a:fillRect/>
          </a:stretch>
        </p:blipFill>
        <p:spPr>
          <a:xfrm>
            <a:off x="1904999" y="2878776"/>
            <a:ext cx="228600" cy="1309402"/>
          </a:xfrm>
          <a:prstGeom prst="rect">
            <a:avLst/>
          </a:prstGeom>
        </p:spPr>
      </p:pic>
      <p:pic>
        <p:nvPicPr>
          <p:cNvPr id="91" name="bg object 91"/>
          <p:cNvPicPr/>
          <p:nvPr/>
        </p:nvPicPr>
        <p:blipFill>
          <a:blip r:embed="rId19" cstate="print"/>
          <a:stretch>
            <a:fillRect/>
          </a:stretch>
        </p:blipFill>
        <p:spPr>
          <a:xfrm>
            <a:off x="1904999" y="1566553"/>
            <a:ext cx="228600" cy="1309401"/>
          </a:xfrm>
          <a:prstGeom prst="rect">
            <a:avLst/>
          </a:prstGeom>
        </p:spPr>
      </p:pic>
      <p:pic>
        <p:nvPicPr>
          <p:cNvPr id="92" name="bg object 92"/>
          <p:cNvPicPr/>
          <p:nvPr/>
        </p:nvPicPr>
        <p:blipFill>
          <a:blip r:embed="rId8" cstate="print"/>
          <a:stretch>
            <a:fillRect/>
          </a:stretch>
        </p:blipFill>
        <p:spPr>
          <a:xfrm>
            <a:off x="1905000" y="304800"/>
            <a:ext cx="228599" cy="1309401"/>
          </a:xfrm>
          <a:prstGeom prst="rect">
            <a:avLst/>
          </a:prstGeom>
        </p:spPr>
      </p:pic>
      <p:pic>
        <p:nvPicPr>
          <p:cNvPr id="93" name="bg object 93"/>
          <p:cNvPicPr/>
          <p:nvPr/>
        </p:nvPicPr>
        <p:blipFill>
          <a:blip r:embed="rId8" cstate="print"/>
          <a:stretch>
            <a:fillRect/>
          </a:stretch>
        </p:blipFill>
        <p:spPr>
          <a:xfrm>
            <a:off x="2133599" y="2878776"/>
            <a:ext cx="228587" cy="1309402"/>
          </a:xfrm>
          <a:prstGeom prst="rect">
            <a:avLst/>
          </a:prstGeom>
        </p:spPr>
      </p:pic>
      <p:pic>
        <p:nvPicPr>
          <p:cNvPr id="94" name="bg object 94"/>
          <p:cNvPicPr/>
          <p:nvPr/>
        </p:nvPicPr>
        <p:blipFill>
          <a:blip r:embed="rId8" cstate="print"/>
          <a:stretch>
            <a:fillRect/>
          </a:stretch>
        </p:blipFill>
        <p:spPr>
          <a:xfrm>
            <a:off x="2133599" y="1566553"/>
            <a:ext cx="228587" cy="1309401"/>
          </a:xfrm>
          <a:prstGeom prst="rect">
            <a:avLst/>
          </a:prstGeom>
        </p:spPr>
      </p:pic>
      <p:pic>
        <p:nvPicPr>
          <p:cNvPr id="95" name="bg object 95"/>
          <p:cNvPicPr/>
          <p:nvPr/>
        </p:nvPicPr>
        <p:blipFill>
          <a:blip r:embed="rId8" cstate="print"/>
          <a:stretch>
            <a:fillRect/>
          </a:stretch>
        </p:blipFill>
        <p:spPr>
          <a:xfrm>
            <a:off x="2133600" y="304800"/>
            <a:ext cx="228586" cy="1309401"/>
          </a:xfrm>
          <a:prstGeom prst="rect">
            <a:avLst/>
          </a:prstGeom>
        </p:spPr>
      </p:pic>
      <p:pic>
        <p:nvPicPr>
          <p:cNvPr id="96" name="bg object 96"/>
          <p:cNvPicPr/>
          <p:nvPr/>
        </p:nvPicPr>
        <p:blipFill>
          <a:blip r:embed="rId18" cstate="print"/>
          <a:stretch>
            <a:fillRect/>
          </a:stretch>
        </p:blipFill>
        <p:spPr>
          <a:xfrm>
            <a:off x="2362199" y="2878776"/>
            <a:ext cx="228600" cy="1309402"/>
          </a:xfrm>
          <a:prstGeom prst="rect">
            <a:avLst/>
          </a:prstGeom>
        </p:spPr>
      </p:pic>
      <p:pic>
        <p:nvPicPr>
          <p:cNvPr id="97" name="bg object 97"/>
          <p:cNvPicPr/>
          <p:nvPr/>
        </p:nvPicPr>
        <p:blipFill>
          <a:blip r:embed="rId18" cstate="print"/>
          <a:stretch>
            <a:fillRect/>
          </a:stretch>
        </p:blipFill>
        <p:spPr>
          <a:xfrm>
            <a:off x="2362199" y="1566553"/>
            <a:ext cx="228600" cy="1309401"/>
          </a:xfrm>
          <a:prstGeom prst="rect">
            <a:avLst/>
          </a:prstGeom>
        </p:spPr>
      </p:pic>
      <p:pic>
        <p:nvPicPr>
          <p:cNvPr id="98" name="bg object 98"/>
          <p:cNvPicPr/>
          <p:nvPr/>
        </p:nvPicPr>
        <p:blipFill>
          <a:blip r:embed="rId19" cstate="print"/>
          <a:stretch>
            <a:fillRect/>
          </a:stretch>
        </p:blipFill>
        <p:spPr>
          <a:xfrm>
            <a:off x="2362200" y="304800"/>
            <a:ext cx="228599" cy="1309401"/>
          </a:xfrm>
          <a:prstGeom prst="rect">
            <a:avLst/>
          </a:prstGeom>
        </p:spPr>
      </p:pic>
      <p:pic>
        <p:nvPicPr>
          <p:cNvPr id="99" name="bg object 99"/>
          <p:cNvPicPr/>
          <p:nvPr/>
        </p:nvPicPr>
        <p:blipFill>
          <a:blip r:embed="rId8" cstate="print"/>
          <a:stretch>
            <a:fillRect/>
          </a:stretch>
        </p:blipFill>
        <p:spPr>
          <a:xfrm>
            <a:off x="1219200" y="5240976"/>
            <a:ext cx="228599" cy="1309402"/>
          </a:xfrm>
          <a:prstGeom prst="rect">
            <a:avLst/>
          </a:prstGeom>
        </p:spPr>
      </p:pic>
      <p:pic>
        <p:nvPicPr>
          <p:cNvPr id="100" name="bg object 100"/>
          <p:cNvPicPr/>
          <p:nvPr/>
        </p:nvPicPr>
        <p:blipFill>
          <a:blip r:embed="rId8" cstate="print"/>
          <a:stretch>
            <a:fillRect/>
          </a:stretch>
        </p:blipFill>
        <p:spPr>
          <a:xfrm>
            <a:off x="1219200" y="3928757"/>
            <a:ext cx="228599" cy="1309397"/>
          </a:xfrm>
          <a:prstGeom prst="rect">
            <a:avLst/>
          </a:prstGeom>
        </p:spPr>
      </p:pic>
      <p:pic>
        <p:nvPicPr>
          <p:cNvPr id="101" name="bg object 101"/>
          <p:cNvPicPr/>
          <p:nvPr/>
        </p:nvPicPr>
        <p:blipFill>
          <a:blip r:embed="rId8" cstate="print"/>
          <a:stretch>
            <a:fillRect/>
          </a:stretch>
        </p:blipFill>
        <p:spPr>
          <a:xfrm>
            <a:off x="1219200" y="2667000"/>
            <a:ext cx="228599" cy="1309402"/>
          </a:xfrm>
          <a:prstGeom prst="rect">
            <a:avLst/>
          </a:prstGeom>
        </p:spPr>
      </p:pic>
      <p:pic>
        <p:nvPicPr>
          <p:cNvPr id="102" name="bg object 102"/>
          <p:cNvPicPr/>
          <p:nvPr/>
        </p:nvPicPr>
        <p:blipFill>
          <a:blip r:embed="rId8" cstate="print"/>
          <a:stretch>
            <a:fillRect/>
          </a:stretch>
        </p:blipFill>
        <p:spPr>
          <a:xfrm>
            <a:off x="1447800" y="5240976"/>
            <a:ext cx="228599" cy="1309402"/>
          </a:xfrm>
          <a:prstGeom prst="rect">
            <a:avLst/>
          </a:prstGeom>
        </p:spPr>
      </p:pic>
      <p:pic>
        <p:nvPicPr>
          <p:cNvPr id="103" name="bg object 103"/>
          <p:cNvPicPr/>
          <p:nvPr/>
        </p:nvPicPr>
        <p:blipFill>
          <a:blip r:embed="rId8" cstate="print"/>
          <a:stretch>
            <a:fillRect/>
          </a:stretch>
        </p:blipFill>
        <p:spPr>
          <a:xfrm>
            <a:off x="1447800" y="3928757"/>
            <a:ext cx="228599" cy="1309397"/>
          </a:xfrm>
          <a:prstGeom prst="rect">
            <a:avLst/>
          </a:prstGeom>
        </p:spPr>
      </p:pic>
      <p:pic>
        <p:nvPicPr>
          <p:cNvPr id="104" name="bg object 104"/>
          <p:cNvPicPr/>
          <p:nvPr/>
        </p:nvPicPr>
        <p:blipFill>
          <a:blip r:embed="rId8" cstate="print"/>
          <a:stretch>
            <a:fillRect/>
          </a:stretch>
        </p:blipFill>
        <p:spPr>
          <a:xfrm>
            <a:off x="1447800" y="2667000"/>
            <a:ext cx="228599" cy="1309402"/>
          </a:xfrm>
          <a:prstGeom prst="rect">
            <a:avLst/>
          </a:prstGeom>
        </p:spPr>
      </p:pic>
      <p:pic>
        <p:nvPicPr>
          <p:cNvPr id="105" name="bg object 105"/>
          <p:cNvPicPr/>
          <p:nvPr/>
        </p:nvPicPr>
        <p:blipFill>
          <a:blip r:embed="rId8" cstate="print"/>
          <a:stretch>
            <a:fillRect/>
          </a:stretch>
        </p:blipFill>
        <p:spPr>
          <a:xfrm>
            <a:off x="1676400" y="5240976"/>
            <a:ext cx="228599" cy="1309402"/>
          </a:xfrm>
          <a:prstGeom prst="rect">
            <a:avLst/>
          </a:prstGeom>
        </p:spPr>
      </p:pic>
      <p:pic>
        <p:nvPicPr>
          <p:cNvPr id="106" name="bg object 106"/>
          <p:cNvPicPr/>
          <p:nvPr/>
        </p:nvPicPr>
        <p:blipFill>
          <a:blip r:embed="rId8" cstate="print"/>
          <a:stretch>
            <a:fillRect/>
          </a:stretch>
        </p:blipFill>
        <p:spPr>
          <a:xfrm>
            <a:off x="1676400" y="3928757"/>
            <a:ext cx="228599" cy="1309397"/>
          </a:xfrm>
          <a:prstGeom prst="rect">
            <a:avLst/>
          </a:prstGeom>
        </p:spPr>
      </p:pic>
      <p:pic>
        <p:nvPicPr>
          <p:cNvPr id="107" name="bg object 107"/>
          <p:cNvPicPr/>
          <p:nvPr/>
        </p:nvPicPr>
        <p:blipFill>
          <a:blip r:embed="rId8" cstate="print"/>
          <a:stretch>
            <a:fillRect/>
          </a:stretch>
        </p:blipFill>
        <p:spPr>
          <a:xfrm>
            <a:off x="1676400" y="2667000"/>
            <a:ext cx="228599" cy="1309402"/>
          </a:xfrm>
          <a:prstGeom prst="rect">
            <a:avLst/>
          </a:prstGeom>
        </p:spPr>
      </p:pic>
      <p:pic>
        <p:nvPicPr>
          <p:cNvPr id="108" name="bg object 108"/>
          <p:cNvPicPr/>
          <p:nvPr/>
        </p:nvPicPr>
        <p:blipFill>
          <a:blip r:embed="rId8" cstate="print"/>
          <a:stretch>
            <a:fillRect/>
          </a:stretch>
        </p:blipFill>
        <p:spPr>
          <a:xfrm>
            <a:off x="533400" y="5240976"/>
            <a:ext cx="228599" cy="1309402"/>
          </a:xfrm>
          <a:prstGeom prst="rect">
            <a:avLst/>
          </a:prstGeom>
        </p:spPr>
      </p:pic>
      <p:pic>
        <p:nvPicPr>
          <p:cNvPr id="109" name="bg object 109"/>
          <p:cNvPicPr/>
          <p:nvPr/>
        </p:nvPicPr>
        <p:blipFill>
          <a:blip r:embed="rId8" cstate="print"/>
          <a:stretch>
            <a:fillRect/>
          </a:stretch>
        </p:blipFill>
        <p:spPr>
          <a:xfrm>
            <a:off x="533400" y="3928757"/>
            <a:ext cx="228599" cy="1309397"/>
          </a:xfrm>
          <a:prstGeom prst="rect">
            <a:avLst/>
          </a:prstGeom>
        </p:spPr>
      </p:pic>
      <p:pic>
        <p:nvPicPr>
          <p:cNvPr id="110" name="bg object 110"/>
          <p:cNvPicPr/>
          <p:nvPr/>
        </p:nvPicPr>
        <p:blipFill>
          <a:blip r:embed="rId8" cstate="print"/>
          <a:stretch>
            <a:fillRect/>
          </a:stretch>
        </p:blipFill>
        <p:spPr>
          <a:xfrm>
            <a:off x="533400" y="2667000"/>
            <a:ext cx="228599" cy="1309402"/>
          </a:xfrm>
          <a:prstGeom prst="rect">
            <a:avLst/>
          </a:prstGeom>
        </p:spPr>
      </p:pic>
      <p:pic>
        <p:nvPicPr>
          <p:cNvPr id="111" name="bg object 111"/>
          <p:cNvPicPr/>
          <p:nvPr/>
        </p:nvPicPr>
        <p:blipFill>
          <a:blip r:embed="rId8" cstate="print"/>
          <a:stretch>
            <a:fillRect/>
          </a:stretch>
        </p:blipFill>
        <p:spPr>
          <a:xfrm>
            <a:off x="762000" y="5240976"/>
            <a:ext cx="228599" cy="1309402"/>
          </a:xfrm>
          <a:prstGeom prst="rect">
            <a:avLst/>
          </a:prstGeom>
        </p:spPr>
      </p:pic>
      <p:pic>
        <p:nvPicPr>
          <p:cNvPr id="112" name="bg object 112"/>
          <p:cNvPicPr/>
          <p:nvPr/>
        </p:nvPicPr>
        <p:blipFill>
          <a:blip r:embed="rId8" cstate="print"/>
          <a:stretch>
            <a:fillRect/>
          </a:stretch>
        </p:blipFill>
        <p:spPr>
          <a:xfrm>
            <a:off x="762000" y="3928757"/>
            <a:ext cx="228599" cy="1309397"/>
          </a:xfrm>
          <a:prstGeom prst="rect">
            <a:avLst/>
          </a:prstGeom>
        </p:spPr>
      </p:pic>
      <p:pic>
        <p:nvPicPr>
          <p:cNvPr id="113" name="bg object 113"/>
          <p:cNvPicPr/>
          <p:nvPr/>
        </p:nvPicPr>
        <p:blipFill>
          <a:blip r:embed="rId8" cstate="print"/>
          <a:stretch>
            <a:fillRect/>
          </a:stretch>
        </p:blipFill>
        <p:spPr>
          <a:xfrm>
            <a:off x="762000" y="2667000"/>
            <a:ext cx="228599" cy="1309402"/>
          </a:xfrm>
          <a:prstGeom prst="rect">
            <a:avLst/>
          </a:prstGeom>
        </p:spPr>
      </p:pic>
      <p:pic>
        <p:nvPicPr>
          <p:cNvPr id="114" name="bg object 114"/>
          <p:cNvPicPr/>
          <p:nvPr/>
        </p:nvPicPr>
        <p:blipFill>
          <a:blip r:embed="rId8" cstate="print"/>
          <a:stretch>
            <a:fillRect/>
          </a:stretch>
        </p:blipFill>
        <p:spPr>
          <a:xfrm>
            <a:off x="990600" y="5240976"/>
            <a:ext cx="228599" cy="1309402"/>
          </a:xfrm>
          <a:prstGeom prst="rect">
            <a:avLst/>
          </a:prstGeom>
        </p:spPr>
      </p:pic>
      <p:pic>
        <p:nvPicPr>
          <p:cNvPr id="115" name="bg object 115"/>
          <p:cNvPicPr/>
          <p:nvPr/>
        </p:nvPicPr>
        <p:blipFill>
          <a:blip r:embed="rId8" cstate="print"/>
          <a:stretch>
            <a:fillRect/>
          </a:stretch>
        </p:blipFill>
        <p:spPr>
          <a:xfrm>
            <a:off x="990600" y="3928757"/>
            <a:ext cx="228599" cy="1309397"/>
          </a:xfrm>
          <a:prstGeom prst="rect">
            <a:avLst/>
          </a:prstGeom>
        </p:spPr>
      </p:pic>
      <p:pic>
        <p:nvPicPr>
          <p:cNvPr id="116" name="bg object 116"/>
          <p:cNvPicPr/>
          <p:nvPr/>
        </p:nvPicPr>
        <p:blipFill>
          <a:blip r:embed="rId8" cstate="print"/>
          <a:stretch>
            <a:fillRect/>
          </a:stretch>
        </p:blipFill>
        <p:spPr>
          <a:xfrm>
            <a:off x="990600" y="2667000"/>
            <a:ext cx="228599" cy="1309402"/>
          </a:xfrm>
          <a:prstGeom prst="rect">
            <a:avLst/>
          </a:prstGeom>
        </p:spPr>
      </p:pic>
      <p:pic>
        <p:nvPicPr>
          <p:cNvPr id="117" name="bg object 117"/>
          <p:cNvPicPr/>
          <p:nvPr/>
        </p:nvPicPr>
        <p:blipFill>
          <a:blip r:embed="rId8" cstate="print"/>
          <a:stretch>
            <a:fillRect/>
          </a:stretch>
        </p:blipFill>
        <p:spPr>
          <a:xfrm>
            <a:off x="2590799" y="5240976"/>
            <a:ext cx="228587" cy="1309402"/>
          </a:xfrm>
          <a:prstGeom prst="rect">
            <a:avLst/>
          </a:prstGeom>
        </p:spPr>
      </p:pic>
      <p:pic>
        <p:nvPicPr>
          <p:cNvPr id="118" name="bg object 118"/>
          <p:cNvPicPr/>
          <p:nvPr/>
        </p:nvPicPr>
        <p:blipFill>
          <a:blip r:embed="rId8" cstate="print"/>
          <a:stretch>
            <a:fillRect/>
          </a:stretch>
        </p:blipFill>
        <p:spPr>
          <a:xfrm>
            <a:off x="2590799" y="3928757"/>
            <a:ext cx="228587" cy="1309397"/>
          </a:xfrm>
          <a:prstGeom prst="rect">
            <a:avLst/>
          </a:prstGeom>
        </p:spPr>
      </p:pic>
      <p:pic>
        <p:nvPicPr>
          <p:cNvPr id="119" name="bg object 119"/>
          <p:cNvPicPr/>
          <p:nvPr/>
        </p:nvPicPr>
        <p:blipFill>
          <a:blip r:embed="rId8" cstate="print"/>
          <a:stretch>
            <a:fillRect/>
          </a:stretch>
        </p:blipFill>
        <p:spPr>
          <a:xfrm>
            <a:off x="2590800" y="2667000"/>
            <a:ext cx="228586" cy="1309402"/>
          </a:xfrm>
          <a:prstGeom prst="rect">
            <a:avLst/>
          </a:prstGeom>
        </p:spPr>
      </p:pic>
      <p:pic>
        <p:nvPicPr>
          <p:cNvPr id="120" name="bg object 120"/>
          <p:cNvPicPr/>
          <p:nvPr/>
        </p:nvPicPr>
        <p:blipFill>
          <a:blip r:embed="rId8" cstate="print"/>
          <a:stretch>
            <a:fillRect/>
          </a:stretch>
        </p:blipFill>
        <p:spPr>
          <a:xfrm>
            <a:off x="2819399" y="5240976"/>
            <a:ext cx="228587" cy="1309402"/>
          </a:xfrm>
          <a:prstGeom prst="rect">
            <a:avLst/>
          </a:prstGeom>
        </p:spPr>
      </p:pic>
      <p:pic>
        <p:nvPicPr>
          <p:cNvPr id="121" name="bg object 121"/>
          <p:cNvPicPr/>
          <p:nvPr/>
        </p:nvPicPr>
        <p:blipFill>
          <a:blip r:embed="rId8" cstate="print"/>
          <a:stretch>
            <a:fillRect/>
          </a:stretch>
        </p:blipFill>
        <p:spPr>
          <a:xfrm>
            <a:off x="2819399" y="3928757"/>
            <a:ext cx="228587" cy="1309397"/>
          </a:xfrm>
          <a:prstGeom prst="rect">
            <a:avLst/>
          </a:prstGeom>
        </p:spPr>
      </p:pic>
      <p:pic>
        <p:nvPicPr>
          <p:cNvPr id="122" name="bg object 122"/>
          <p:cNvPicPr/>
          <p:nvPr/>
        </p:nvPicPr>
        <p:blipFill>
          <a:blip r:embed="rId18" cstate="print"/>
          <a:stretch>
            <a:fillRect/>
          </a:stretch>
        </p:blipFill>
        <p:spPr>
          <a:xfrm>
            <a:off x="2819400" y="2667000"/>
            <a:ext cx="228599" cy="1309402"/>
          </a:xfrm>
          <a:prstGeom prst="rect">
            <a:avLst/>
          </a:prstGeom>
        </p:spPr>
      </p:pic>
      <p:pic>
        <p:nvPicPr>
          <p:cNvPr id="123" name="bg object 123"/>
          <p:cNvPicPr/>
          <p:nvPr/>
        </p:nvPicPr>
        <p:blipFill>
          <a:blip r:embed="rId8" cstate="print"/>
          <a:stretch>
            <a:fillRect/>
          </a:stretch>
        </p:blipFill>
        <p:spPr>
          <a:xfrm>
            <a:off x="3047999" y="5240976"/>
            <a:ext cx="228587" cy="1309402"/>
          </a:xfrm>
          <a:prstGeom prst="rect">
            <a:avLst/>
          </a:prstGeom>
        </p:spPr>
      </p:pic>
      <p:pic>
        <p:nvPicPr>
          <p:cNvPr id="124" name="bg object 124"/>
          <p:cNvPicPr/>
          <p:nvPr/>
        </p:nvPicPr>
        <p:blipFill>
          <a:blip r:embed="rId8" cstate="print"/>
          <a:stretch>
            <a:fillRect/>
          </a:stretch>
        </p:blipFill>
        <p:spPr>
          <a:xfrm>
            <a:off x="3047999" y="3928757"/>
            <a:ext cx="228587" cy="1309397"/>
          </a:xfrm>
          <a:prstGeom prst="rect">
            <a:avLst/>
          </a:prstGeom>
        </p:spPr>
      </p:pic>
      <p:pic>
        <p:nvPicPr>
          <p:cNvPr id="125" name="bg object 125"/>
          <p:cNvPicPr/>
          <p:nvPr/>
        </p:nvPicPr>
        <p:blipFill>
          <a:blip r:embed="rId8" cstate="print"/>
          <a:stretch>
            <a:fillRect/>
          </a:stretch>
        </p:blipFill>
        <p:spPr>
          <a:xfrm>
            <a:off x="3048000" y="2667000"/>
            <a:ext cx="228587" cy="1309402"/>
          </a:xfrm>
          <a:prstGeom prst="rect">
            <a:avLst/>
          </a:prstGeom>
        </p:spPr>
      </p:pic>
      <p:pic>
        <p:nvPicPr>
          <p:cNvPr id="126" name="bg object 126"/>
          <p:cNvPicPr/>
          <p:nvPr/>
        </p:nvPicPr>
        <p:blipFill>
          <a:blip r:embed="rId19" cstate="print"/>
          <a:stretch>
            <a:fillRect/>
          </a:stretch>
        </p:blipFill>
        <p:spPr>
          <a:xfrm>
            <a:off x="1904999" y="5240976"/>
            <a:ext cx="228600" cy="1309402"/>
          </a:xfrm>
          <a:prstGeom prst="rect">
            <a:avLst/>
          </a:prstGeom>
        </p:spPr>
      </p:pic>
      <p:pic>
        <p:nvPicPr>
          <p:cNvPr id="127" name="bg object 127"/>
          <p:cNvPicPr/>
          <p:nvPr/>
        </p:nvPicPr>
        <p:blipFill>
          <a:blip r:embed="rId19" cstate="print"/>
          <a:stretch>
            <a:fillRect/>
          </a:stretch>
        </p:blipFill>
        <p:spPr>
          <a:xfrm>
            <a:off x="1904999" y="3928757"/>
            <a:ext cx="228600" cy="1309397"/>
          </a:xfrm>
          <a:prstGeom prst="rect">
            <a:avLst/>
          </a:prstGeom>
        </p:spPr>
      </p:pic>
      <p:pic>
        <p:nvPicPr>
          <p:cNvPr id="128" name="bg object 128"/>
          <p:cNvPicPr/>
          <p:nvPr/>
        </p:nvPicPr>
        <p:blipFill>
          <a:blip r:embed="rId8" cstate="print"/>
          <a:stretch>
            <a:fillRect/>
          </a:stretch>
        </p:blipFill>
        <p:spPr>
          <a:xfrm>
            <a:off x="1905000" y="2667000"/>
            <a:ext cx="228599" cy="1309402"/>
          </a:xfrm>
          <a:prstGeom prst="rect">
            <a:avLst/>
          </a:prstGeom>
        </p:spPr>
      </p:pic>
      <p:pic>
        <p:nvPicPr>
          <p:cNvPr id="129" name="bg object 129"/>
          <p:cNvPicPr/>
          <p:nvPr/>
        </p:nvPicPr>
        <p:blipFill>
          <a:blip r:embed="rId8" cstate="print"/>
          <a:stretch>
            <a:fillRect/>
          </a:stretch>
        </p:blipFill>
        <p:spPr>
          <a:xfrm>
            <a:off x="2133599" y="5240976"/>
            <a:ext cx="228587" cy="1309402"/>
          </a:xfrm>
          <a:prstGeom prst="rect">
            <a:avLst/>
          </a:prstGeom>
        </p:spPr>
      </p:pic>
      <p:pic>
        <p:nvPicPr>
          <p:cNvPr id="130" name="bg object 130"/>
          <p:cNvPicPr/>
          <p:nvPr/>
        </p:nvPicPr>
        <p:blipFill>
          <a:blip r:embed="rId8" cstate="print"/>
          <a:stretch>
            <a:fillRect/>
          </a:stretch>
        </p:blipFill>
        <p:spPr>
          <a:xfrm>
            <a:off x="2133599" y="3928757"/>
            <a:ext cx="228587" cy="1309397"/>
          </a:xfrm>
          <a:prstGeom prst="rect">
            <a:avLst/>
          </a:prstGeom>
        </p:spPr>
      </p:pic>
      <p:pic>
        <p:nvPicPr>
          <p:cNvPr id="131" name="bg object 131"/>
          <p:cNvPicPr/>
          <p:nvPr/>
        </p:nvPicPr>
        <p:blipFill>
          <a:blip r:embed="rId8" cstate="print"/>
          <a:stretch>
            <a:fillRect/>
          </a:stretch>
        </p:blipFill>
        <p:spPr>
          <a:xfrm>
            <a:off x="2133600" y="2667000"/>
            <a:ext cx="228586" cy="1309402"/>
          </a:xfrm>
          <a:prstGeom prst="rect">
            <a:avLst/>
          </a:prstGeom>
        </p:spPr>
      </p:pic>
      <p:pic>
        <p:nvPicPr>
          <p:cNvPr id="132" name="bg object 132"/>
          <p:cNvPicPr/>
          <p:nvPr/>
        </p:nvPicPr>
        <p:blipFill>
          <a:blip r:embed="rId18" cstate="print"/>
          <a:stretch>
            <a:fillRect/>
          </a:stretch>
        </p:blipFill>
        <p:spPr>
          <a:xfrm>
            <a:off x="2362199" y="5240976"/>
            <a:ext cx="228600" cy="1309402"/>
          </a:xfrm>
          <a:prstGeom prst="rect">
            <a:avLst/>
          </a:prstGeom>
        </p:spPr>
      </p:pic>
      <p:pic>
        <p:nvPicPr>
          <p:cNvPr id="133" name="bg object 133"/>
          <p:cNvPicPr/>
          <p:nvPr/>
        </p:nvPicPr>
        <p:blipFill>
          <a:blip r:embed="rId18" cstate="print"/>
          <a:stretch>
            <a:fillRect/>
          </a:stretch>
        </p:blipFill>
        <p:spPr>
          <a:xfrm>
            <a:off x="2362199" y="3928757"/>
            <a:ext cx="228600" cy="1309397"/>
          </a:xfrm>
          <a:prstGeom prst="rect">
            <a:avLst/>
          </a:prstGeom>
        </p:spPr>
      </p:pic>
      <p:pic>
        <p:nvPicPr>
          <p:cNvPr id="134" name="bg object 134"/>
          <p:cNvPicPr/>
          <p:nvPr/>
        </p:nvPicPr>
        <p:blipFill>
          <a:blip r:embed="rId19" cstate="print"/>
          <a:stretch>
            <a:fillRect/>
          </a:stretch>
        </p:blipFill>
        <p:spPr>
          <a:xfrm>
            <a:off x="2362200" y="2667000"/>
            <a:ext cx="228599" cy="1309402"/>
          </a:xfrm>
          <a:prstGeom prst="rect">
            <a:avLst/>
          </a:prstGeom>
        </p:spPr>
      </p:pic>
      <p:sp>
        <p:nvSpPr>
          <p:cNvPr id="135" name="bg object 135"/>
          <p:cNvSpPr/>
          <p:nvPr/>
        </p:nvSpPr>
        <p:spPr>
          <a:xfrm>
            <a:off x="7772400" y="685800"/>
            <a:ext cx="389890" cy="253365"/>
          </a:xfrm>
          <a:custGeom>
            <a:avLst/>
            <a:gdLst/>
            <a:ahLst/>
            <a:cxnLst/>
            <a:rect l="l" t="t" r="r" b="b"/>
            <a:pathLst>
              <a:path w="389890" h="253365">
                <a:moveTo>
                  <a:pt x="0" y="0"/>
                </a:moveTo>
                <a:lnTo>
                  <a:pt x="389305" y="253047"/>
                </a:lnTo>
              </a:path>
            </a:pathLst>
          </a:custGeom>
          <a:ln w="177800">
            <a:solidFill>
              <a:srgbClr val="FFFF00"/>
            </a:solidFill>
          </a:ln>
        </p:spPr>
        <p:txBody>
          <a:bodyPr wrap="square" lIns="0" tIns="0" rIns="0" bIns="0" rtlCol="0"/>
          <a:lstStyle/>
          <a:p>
            <a:endParaRPr/>
          </a:p>
        </p:txBody>
      </p:sp>
      <p:sp>
        <p:nvSpPr>
          <p:cNvPr id="136" name="bg object 136"/>
          <p:cNvSpPr/>
          <p:nvPr/>
        </p:nvSpPr>
        <p:spPr>
          <a:xfrm>
            <a:off x="7941830" y="666776"/>
            <a:ext cx="593090" cy="514350"/>
          </a:xfrm>
          <a:custGeom>
            <a:avLst/>
            <a:gdLst/>
            <a:ahLst/>
            <a:cxnLst/>
            <a:rect l="l" t="t" r="r" b="b"/>
            <a:pathLst>
              <a:path w="593090" h="514350">
                <a:moveTo>
                  <a:pt x="290715" y="0"/>
                </a:moveTo>
                <a:lnTo>
                  <a:pt x="0" y="447217"/>
                </a:lnTo>
                <a:lnTo>
                  <a:pt x="592569" y="514324"/>
                </a:lnTo>
                <a:lnTo>
                  <a:pt x="290715" y="0"/>
                </a:lnTo>
                <a:close/>
              </a:path>
            </a:pathLst>
          </a:custGeom>
          <a:solidFill>
            <a:srgbClr val="FFFF0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6858000"/>
          </a:xfrm>
          <a:prstGeom prst="rect">
            <a:avLst/>
          </a:prstGeom>
        </p:spPr>
      </p:pic>
      <p:sp>
        <p:nvSpPr>
          <p:cNvPr id="2" name="Holder 2"/>
          <p:cNvSpPr>
            <a:spLocks noGrp="1"/>
          </p:cNvSpPr>
          <p:nvPr>
            <p:ph type="title"/>
          </p:nvPr>
        </p:nvSpPr>
        <p:spPr>
          <a:xfrm>
            <a:off x="1353438" y="208280"/>
            <a:ext cx="6739255" cy="696594"/>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a:xfrm>
            <a:off x="307340" y="1545519"/>
            <a:ext cx="8529319" cy="16833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6/14/21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2.jpg"/><Relationship Id="rId4" Type="http://schemas.openxmlformats.org/officeDocument/2006/relationships/hyperlink" Target="http://www.globalchange.umich.edu/"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19.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33.png"/><Relationship Id="rId7" Type="http://schemas.openxmlformats.org/officeDocument/2006/relationships/image" Target="../media/image46.jp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8.jp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png"/><Relationship Id="rId7"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51.jpg"/><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2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1.jp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jpg"/><Relationship Id="rId12" Type="http://schemas.openxmlformats.org/officeDocument/2006/relationships/image" Target="../media/image65.jp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9.jpg"/><Relationship Id="rId11" Type="http://schemas.openxmlformats.org/officeDocument/2006/relationships/image" Target="../media/image64.jpg"/><Relationship Id="rId5" Type="http://schemas.openxmlformats.org/officeDocument/2006/relationships/image" Target="../media/image58.png"/><Relationship Id="rId10" Type="http://schemas.openxmlformats.org/officeDocument/2006/relationships/image" Target="../media/image63.jpg"/><Relationship Id="rId4" Type="http://schemas.openxmlformats.org/officeDocument/2006/relationships/image" Target="../media/image57.jpg"/><Relationship Id="rId9" Type="http://schemas.openxmlformats.org/officeDocument/2006/relationships/image" Target="../media/image62.jpg"/><Relationship Id="rId14" Type="http://schemas.openxmlformats.org/officeDocument/2006/relationships/image" Target="../media/image67.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68.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1585118" y="1019490"/>
            <a:ext cx="6120765" cy="635000"/>
          </a:xfrm>
          <a:prstGeom prst="rect">
            <a:avLst/>
          </a:prstGeom>
        </p:spPr>
        <p:txBody>
          <a:bodyPr vert="horz" wrap="square" lIns="0" tIns="12065" rIns="0" bIns="0" rtlCol="0">
            <a:spAutoFit/>
          </a:bodyPr>
          <a:lstStyle/>
          <a:p>
            <a:pPr marL="12700">
              <a:lnSpc>
                <a:spcPct val="100000"/>
              </a:lnSpc>
              <a:spcBef>
                <a:spcPts val="95"/>
              </a:spcBef>
            </a:pPr>
            <a:r>
              <a:rPr sz="4000" spc="-5" dirty="0"/>
              <a:t>Introduction</a:t>
            </a:r>
            <a:r>
              <a:rPr sz="4000" spc="-35" dirty="0"/>
              <a:t> </a:t>
            </a:r>
            <a:r>
              <a:rPr sz="4000" spc="-5" dirty="0"/>
              <a:t>to</a:t>
            </a:r>
            <a:r>
              <a:rPr sz="4000" spc="-30" dirty="0"/>
              <a:t> </a:t>
            </a:r>
            <a:r>
              <a:rPr sz="4000" spc="-5" dirty="0"/>
              <a:t>Ecosystems</a:t>
            </a:r>
            <a:endParaRPr sz="4000"/>
          </a:p>
        </p:txBody>
      </p:sp>
      <p:sp>
        <p:nvSpPr>
          <p:cNvPr id="4" name="object 4"/>
          <p:cNvSpPr txBox="1"/>
          <p:nvPr/>
        </p:nvSpPr>
        <p:spPr>
          <a:xfrm>
            <a:off x="7622540" y="6610222"/>
            <a:ext cx="123380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003300"/>
                </a:solidFill>
                <a:latin typeface="Arial"/>
                <a:cs typeface="Arial"/>
              </a:rPr>
              <a:t>Photo</a:t>
            </a:r>
            <a:r>
              <a:rPr sz="1200" spc="-45" dirty="0">
                <a:solidFill>
                  <a:srgbClr val="003300"/>
                </a:solidFill>
                <a:latin typeface="Arial"/>
                <a:cs typeface="Arial"/>
              </a:rPr>
              <a:t> </a:t>
            </a:r>
            <a:r>
              <a:rPr sz="1200" spc="-5" dirty="0">
                <a:solidFill>
                  <a:srgbClr val="003300"/>
                </a:solidFill>
                <a:latin typeface="Arial"/>
                <a:cs typeface="Arial"/>
              </a:rPr>
              <a:t>by</a:t>
            </a:r>
            <a:r>
              <a:rPr sz="1200" spc="-20" dirty="0">
                <a:solidFill>
                  <a:srgbClr val="003300"/>
                </a:solidFill>
                <a:latin typeface="Arial"/>
                <a:cs typeface="Arial"/>
              </a:rPr>
              <a:t> </a:t>
            </a:r>
            <a:r>
              <a:rPr sz="1200" spc="-5" dirty="0">
                <a:solidFill>
                  <a:srgbClr val="003300"/>
                </a:solidFill>
                <a:latin typeface="Arial"/>
                <a:cs typeface="Arial"/>
              </a:rPr>
              <a:t>Kali</a:t>
            </a:r>
            <a:r>
              <a:rPr sz="1200" spc="-30" dirty="0">
                <a:solidFill>
                  <a:srgbClr val="003300"/>
                </a:solidFill>
                <a:latin typeface="Arial"/>
                <a:cs typeface="Arial"/>
              </a:rPr>
              <a:t> </a:t>
            </a:r>
            <a:r>
              <a:rPr sz="1200" spc="-5" dirty="0">
                <a:solidFill>
                  <a:srgbClr val="003300"/>
                </a:solidFill>
                <a:latin typeface="Arial"/>
                <a:cs typeface="Arial"/>
              </a:rPr>
              <a:t>Bird</a:t>
            </a:r>
            <a:endParaRPr sz="1200">
              <a:latin typeface="Arial"/>
              <a:cs typeface="Arial"/>
            </a:endParaRPr>
          </a:p>
        </p:txBody>
      </p:sp>
      <p:pic>
        <p:nvPicPr>
          <p:cNvPr id="5" name="Picture 5">
            <a:extLst>
              <a:ext uri="{FF2B5EF4-FFF2-40B4-BE49-F238E27FC236}">
                <a16:creationId xmlns:a16="http://schemas.microsoft.com/office/drawing/2014/main" id="{B0853FE8-B8D5-41EF-97B6-2723805FC1AF}"/>
              </a:ext>
            </a:extLst>
          </p:cNvPr>
          <p:cNvPicPr>
            <a:picLocks noChangeAspect="1"/>
          </p:cNvPicPr>
          <p:nvPr/>
        </p:nvPicPr>
        <p:blipFill>
          <a:blip r:embed="rId4"/>
          <a:stretch>
            <a:fillRect/>
          </a:stretch>
        </p:blipFill>
        <p:spPr>
          <a:xfrm>
            <a:off x="1673942" y="239814"/>
            <a:ext cx="5943600" cy="3905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81000"/>
            <a:ext cx="3276600" cy="2133600"/>
          </a:xfrm>
          <a:prstGeom prst="rect">
            <a:avLst/>
          </a:prstGeom>
          <a:solidFill>
            <a:srgbClr val="F2F2F2"/>
          </a:solidFill>
        </p:spPr>
        <p:txBody>
          <a:bodyPr vert="horz" wrap="square" lIns="0" tIns="635" rIns="0" bIns="0" rtlCol="0">
            <a:spAutoFit/>
          </a:bodyPr>
          <a:lstStyle/>
          <a:p>
            <a:pPr>
              <a:lnSpc>
                <a:spcPct val="100000"/>
              </a:lnSpc>
              <a:spcBef>
                <a:spcPts val="5"/>
              </a:spcBef>
            </a:pPr>
            <a:endParaRPr sz="2850">
              <a:latin typeface="Times New Roman"/>
              <a:cs typeface="Times New Roman"/>
            </a:endParaRPr>
          </a:p>
          <a:p>
            <a:pPr marL="242570" marR="195580" indent="-40005" algn="just">
              <a:lnSpc>
                <a:spcPct val="100000"/>
              </a:lnSpc>
            </a:pPr>
            <a:r>
              <a:rPr sz="2800" spc="-5" dirty="0"/>
              <a:t>The Hudson River </a:t>
            </a:r>
            <a:r>
              <a:rPr sz="2800" spc="-765" dirty="0"/>
              <a:t> </a:t>
            </a:r>
            <a:r>
              <a:rPr sz="2800" spc="-5" dirty="0"/>
              <a:t>is </a:t>
            </a:r>
            <a:r>
              <a:rPr sz="2800" dirty="0"/>
              <a:t>tidal </a:t>
            </a:r>
            <a:r>
              <a:rPr sz="2800" spc="-5" dirty="0"/>
              <a:t>all the way </a:t>
            </a:r>
            <a:r>
              <a:rPr sz="2800" spc="-765" dirty="0"/>
              <a:t> </a:t>
            </a:r>
            <a:r>
              <a:rPr sz="2800" spc="-5" dirty="0"/>
              <a:t>to</a:t>
            </a:r>
            <a:r>
              <a:rPr sz="2800" spc="-35" dirty="0"/>
              <a:t> </a:t>
            </a:r>
            <a:r>
              <a:rPr sz="2800" spc="-5" dirty="0"/>
              <a:t>the Troy</a:t>
            </a:r>
            <a:r>
              <a:rPr sz="2800" spc="-10" dirty="0"/>
              <a:t> </a:t>
            </a:r>
            <a:r>
              <a:rPr sz="2800" dirty="0"/>
              <a:t>dam.</a:t>
            </a:r>
            <a:endParaRPr sz="2800"/>
          </a:p>
        </p:txBody>
      </p:sp>
      <p:pic>
        <p:nvPicPr>
          <p:cNvPr id="3" name="object 3"/>
          <p:cNvPicPr/>
          <p:nvPr/>
        </p:nvPicPr>
        <p:blipFill>
          <a:blip r:embed="rId3" cstate="print"/>
          <a:stretch>
            <a:fillRect/>
          </a:stretch>
        </p:blipFill>
        <p:spPr>
          <a:xfrm>
            <a:off x="4673600" y="63"/>
            <a:ext cx="4470400" cy="6705536"/>
          </a:xfrm>
          <a:prstGeom prst="rect">
            <a:avLst/>
          </a:prstGeom>
        </p:spPr>
      </p:pic>
      <p:sp>
        <p:nvSpPr>
          <p:cNvPr id="4" name="object 4"/>
          <p:cNvSpPr txBox="1"/>
          <p:nvPr/>
        </p:nvSpPr>
        <p:spPr>
          <a:xfrm>
            <a:off x="2057400" y="2743200"/>
            <a:ext cx="3276600" cy="1692275"/>
          </a:xfrm>
          <a:prstGeom prst="rect">
            <a:avLst/>
          </a:prstGeom>
          <a:solidFill>
            <a:srgbClr val="F2F2F2"/>
          </a:solidFill>
        </p:spPr>
        <p:txBody>
          <a:bodyPr vert="horz" wrap="square" lIns="0" tIns="187960" rIns="0" bIns="0" rtlCol="0">
            <a:spAutoFit/>
          </a:bodyPr>
          <a:lstStyle/>
          <a:p>
            <a:pPr marL="90805" marR="218440">
              <a:lnSpc>
                <a:spcPct val="100000"/>
              </a:lnSpc>
              <a:spcBef>
                <a:spcPts val="1480"/>
              </a:spcBef>
            </a:pPr>
            <a:r>
              <a:rPr sz="2800" spc="-5" dirty="0">
                <a:latin typeface="Arial"/>
                <a:cs typeface="Arial"/>
              </a:rPr>
              <a:t>Some </a:t>
            </a:r>
            <a:r>
              <a:rPr sz="2800" dirty="0">
                <a:latin typeface="Arial"/>
                <a:cs typeface="Arial"/>
              </a:rPr>
              <a:t>are fresh </a:t>
            </a:r>
            <a:r>
              <a:rPr sz="2800" spc="5" dirty="0">
                <a:latin typeface="Arial"/>
                <a:cs typeface="Arial"/>
              </a:rPr>
              <a:t> </a:t>
            </a:r>
            <a:r>
              <a:rPr sz="2800" spc="-5" dirty="0">
                <a:latin typeface="Arial"/>
                <a:cs typeface="Arial"/>
              </a:rPr>
              <a:t>water </a:t>
            </a:r>
            <a:r>
              <a:rPr sz="2800" dirty="0">
                <a:latin typeface="Arial"/>
                <a:cs typeface="Arial"/>
              </a:rPr>
              <a:t>tides, like </a:t>
            </a:r>
            <a:r>
              <a:rPr sz="2800" spc="5" dirty="0">
                <a:latin typeface="Arial"/>
                <a:cs typeface="Arial"/>
              </a:rPr>
              <a:t> </a:t>
            </a:r>
            <a:r>
              <a:rPr sz="2800" dirty="0">
                <a:latin typeface="Arial"/>
                <a:cs typeface="Arial"/>
              </a:rPr>
              <a:t>those</a:t>
            </a:r>
            <a:r>
              <a:rPr sz="2800" spc="-50" dirty="0">
                <a:latin typeface="Arial"/>
                <a:cs typeface="Arial"/>
              </a:rPr>
              <a:t> </a:t>
            </a:r>
            <a:r>
              <a:rPr sz="2800" dirty="0">
                <a:latin typeface="Arial"/>
                <a:cs typeface="Arial"/>
              </a:rPr>
              <a:t>at</a:t>
            </a:r>
            <a:r>
              <a:rPr sz="2800" spc="-70" dirty="0">
                <a:latin typeface="Arial"/>
                <a:cs typeface="Arial"/>
              </a:rPr>
              <a:t> </a:t>
            </a:r>
            <a:r>
              <a:rPr sz="2800" spc="-20" dirty="0">
                <a:latin typeface="Arial"/>
                <a:cs typeface="Arial"/>
              </a:rPr>
              <a:t>Tivoli</a:t>
            </a:r>
            <a:r>
              <a:rPr sz="2800" spc="-25" dirty="0">
                <a:latin typeface="Arial"/>
                <a:cs typeface="Arial"/>
              </a:rPr>
              <a:t> </a:t>
            </a:r>
            <a:r>
              <a:rPr sz="2800" spc="-55" dirty="0">
                <a:latin typeface="Arial"/>
                <a:cs typeface="Arial"/>
              </a:rPr>
              <a:t>Bay.</a:t>
            </a:r>
            <a:endParaRPr sz="28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4800" y="228600"/>
            <a:ext cx="8661400" cy="6405880"/>
            <a:chOff x="304800" y="228600"/>
            <a:chExt cx="8661400" cy="6405880"/>
          </a:xfrm>
        </p:grpSpPr>
        <p:pic>
          <p:nvPicPr>
            <p:cNvPr id="3" name="object 3"/>
            <p:cNvPicPr/>
            <p:nvPr/>
          </p:nvPicPr>
          <p:blipFill>
            <a:blip r:embed="rId3" cstate="print"/>
            <a:stretch>
              <a:fillRect/>
            </a:stretch>
          </p:blipFill>
          <p:spPr>
            <a:xfrm>
              <a:off x="3352800" y="2895600"/>
              <a:ext cx="5613400" cy="3738562"/>
            </a:xfrm>
            <a:prstGeom prst="rect">
              <a:avLst/>
            </a:prstGeom>
          </p:spPr>
        </p:pic>
        <p:pic>
          <p:nvPicPr>
            <p:cNvPr id="4" name="object 4"/>
            <p:cNvPicPr/>
            <p:nvPr/>
          </p:nvPicPr>
          <p:blipFill>
            <a:blip r:embed="rId4" cstate="print"/>
            <a:stretch>
              <a:fillRect/>
            </a:stretch>
          </p:blipFill>
          <p:spPr>
            <a:xfrm>
              <a:off x="304800" y="228600"/>
              <a:ext cx="5867400" cy="3892537"/>
            </a:xfrm>
            <a:prstGeom prst="rect">
              <a:avLst/>
            </a:prstGeom>
          </p:spPr>
        </p:pic>
      </p:grpSp>
      <p:sp>
        <p:nvSpPr>
          <p:cNvPr id="5" name="object 5"/>
          <p:cNvSpPr txBox="1">
            <a:spLocks noGrp="1"/>
          </p:cNvSpPr>
          <p:nvPr>
            <p:ph type="title"/>
          </p:nvPr>
        </p:nvSpPr>
        <p:spPr>
          <a:xfrm>
            <a:off x="6324600" y="609600"/>
            <a:ext cx="2514600" cy="830580"/>
          </a:xfrm>
          <a:prstGeom prst="rect">
            <a:avLst/>
          </a:prstGeom>
          <a:solidFill>
            <a:srgbClr val="F2F2F2"/>
          </a:solidFill>
        </p:spPr>
        <p:txBody>
          <a:bodyPr vert="horz" wrap="square" lIns="0" tIns="38100" rIns="0" bIns="0" rtlCol="0">
            <a:spAutoFit/>
          </a:bodyPr>
          <a:lstStyle/>
          <a:p>
            <a:pPr marL="90805" marR="127635">
              <a:lnSpc>
                <a:spcPct val="100000"/>
              </a:lnSpc>
              <a:spcBef>
                <a:spcPts val="300"/>
              </a:spcBef>
            </a:pPr>
            <a:r>
              <a:rPr sz="2400" spc="-5" dirty="0"/>
              <a:t>Upper</a:t>
            </a:r>
            <a:r>
              <a:rPr sz="2400" spc="-35" dirty="0"/>
              <a:t> </a:t>
            </a:r>
            <a:r>
              <a:rPr sz="2400" spc="-5" dirty="0"/>
              <a:t>Hudson</a:t>
            </a:r>
            <a:r>
              <a:rPr sz="2400" spc="-15" dirty="0"/>
              <a:t> </a:t>
            </a:r>
            <a:r>
              <a:rPr sz="2400" spc="-5" dirty="0"/>
              <a:t>in </a:t>
            </a:r>
            <a:r>
              <a:rPr sz="2400" spc="-650" dirty="0"/>
              <a:t> </a:t>
            </a:r>
            <a:r>
              <a:rPr sz="2400" dirty="0"/>
              <a:t>t</a:t>
            </a:r>
            <a:r>
              <a:rPr sz="2400" spc="-10" dirty="0"/>
              <a:t>h</a:t>
            </a:r>
            <a:r>
              <a:rPr sz="2400" spc="-5" dirty="0"/>
              <a:t>e</a:t>
            </a:r>
            <a:r>
              <a:rPr sz="2400" spc="-155" dirty="0"/>
              <a:t> </a:t>
            </a:r>
            <a:r>
              <a:rPr sz="2400" spc="-5" dirty="0"/>
              <a:t>A</a:t>
            </a:r>
            <a:r>
              <a:rPr sz="2400" spc="-10" dirty="0"/>
              <a:t>di</a:t>
            </a:r>
            <a:r>
              <a:rPr sz="2400" dirty="0"/>
              <a:t>r</a:t>
            </a:r>
            <a:r>
              <a:rPr sz="2400" spc="-10" dirty="0"/>
              <a:t>onda</a:t>
            </a:r>
            <a:r>
              <a:rPr sz="2400" spc="-5" dirty="0"/>
              <a:t>c</a:t>
            </a:r>
            <a:r>
              <a:rPr sz="2400" dirty="0"/>
              <a:t>ks</a:t>
            </a:r>
            <a:endParaRPr sz="2400"/>
          </a:p>
        </p:txBody>
      </p:sp>
      <p:sp>
        <p:nvSpPr>
          <p:cNvPr id="6" name="object 6"/>
          <p:cNvSpPr txBox="1"/>
          <p:nvPr/>
        </p:nvSpPr>
        <p:spPr>
          <a:xfrm>
            <a:off x="762000" y="5410200"/>
            <a:ext cx="2362200" cy="830580"/>
          </a:xfrm>
          <a:prstGeom prst="rect">
            <a:avLst/>
          </a:prstGeom>
          <a:solidFill>
            <a:srgbClr val="F2F2F2"/>
          </a:solidFill>
        </p:spPr>
        <p:txBody>
          <a:bodyPr vert="horz" wrap="square" lIns="0" tIns="38100" rIns="0" bIns="0" rtlCol="0">
            <a:spAutoFit/>
          </a:bodyPr>
          <a:lstStyle/>
          <a:p>
            <a:pPr marL="91440" marR="213995">
              <a:lnSpc>
                <a:spcPct val="100000"/>
              </a:lnSpc>
              <a:spcBef>
                <a:spcPts val="300"/>
              </a:spcBef>
            </a:pPr>
            <a:r>
              <a:rPr sz="2400" spc="-5" dirty="0">
                <a:latin typeface="Arial"/>
                <a:cs typeface="Arial"/>
              </a:rPr>
              <a:t>Federal</a:t>
            </a:r>
            <a:r>
              <a:rPr sz="2400" spc="-45" dirty="0">
                <a:latin typeface="Arial"/>
                <a:cs typeface="Arial"/>
              </a:rPr>
              <a:t> </a:t>
            </a:r>
            <a:r>
              <a:rPr sz="2400" spc="-5" dirty="0">
                <a:latin typeface="Arial"/>
                <a:cs typeface="Arial"/>
              </a:rPr>
              <a:t>dam</a:t>
            </a:r>
            <a:r>
              <a:rPr sz="2400" spc="-30" dirty="0">
                <a:latin typeface="Arial"/>
                <a:cs typeface="Arial"/>
              </a:rPr>
              <a:t> </a:t>
            </a:r>
            <a:r>
              <a:rPr sz="2400" spc="-5" dirty="0">
                <a:latin typeface="Arial"/>
                <a:cs typeface="Arial"/>
              </a:rPr>
              <a:t>at </a:t>
            </a:r>
            <a:r>
              <a:rPr sz="2400" spc="-655" dirty="0">
                <a:latin typeface="Arial"/>
                <a:cs typeface="Arial"/>
              </a:rPr>
              <a:t> </a:t>
            </a:r>
            <a:r>
              <a:rPr sz="2400" spc="-55" dirty="0">
                <a:latin typeface="Arial"/>
                <a:cs typeface="Arial"/>
              </a:rPr>
              <a:t>Troy,</a:t>
            </a:r>
            <a:r>
              <a:rPr sz="2400" spc="-40" dirty="0">
                <a:latin typeface="Arial"/>
                <a:cs typeface="Arial"/>
              </a:rPr>
              <a:t> </a:t>
            </a:r>
            <a:r>
              <a:rPr sz="2400" spc="-5" dirty="0">
                <a:latin typeface="Arial"/>
                <a:cs typeface="Arial"/>
              </a:rPr>
              <a:t>NY</a:t>
            </a:r>
            <a:endParaRPr sz="24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4000" cy="6858000"/>
          </a:xfrm>
          <a:prstGeom prst="rect">
            <a:avLst/>
          </a:prstGeom>
        </p:spPr>
      </p:pic>
      <p:grpSp>
        <p:nvGrpSpPr>
          <p:cNvPr id="3" name="object 3"/>
          <p:cNvGrpSpPr/>
          <p:nvPr/>
        </p:nvGrpSpPr>
        <p:grpSpPr>
          <a:xfrm>
            <a:off x="377370" y="0"/>
            <a:ext cx="5570220" cy="6858000"/>
            <a:chOff x="377370" y="0"/>
            <a:chExt cx="5570220" cy="6858000"/>
          </a:xfrm>
        </p:grpSpPr>
        <p:pic>
          <p:nvPicPr>
            <p:cNvPr id="4" name="object 4"/>
            <p:cNvPicPr/>
            <p:nvPr/>
          </p:nvPicPr>
          <p:blipFill>
            <a:blip r:embed="rId4" cstate="print"/>
            <a:stretch>
              <a:fillRect/>
            </a:stretch>
          </p:blipFill>
          <p:spPr>
            <a:xfrm>
              <a:off x="377370" y="0"/>
              <a:ext cx="5569607" cy="6857999"/>
            </a:xfrm>
            <a:prstGeom prst="rect">
              <a:avLst/>
            </a:prstGeom>
          </p:spPr>
        </p:pic>
        <p:sp>
          <p:nvSpPr>
            <p:cNvPr id="5" name="object 5"/>
            <p:cNvSpPr/>
            <p:nvPr/>
          </p:nvSpPr>
          <p:spPr>
            <a:xfrm>
              <a:off x="3429000" y="4190999"/>
              <a:ext cx="457200" cy="381000"/>
            </a:xfrm>
            <a:custGeom>
              <a:avLst/>
              <a:gdLst/>
              <a:ahLst/>
              <a:cxnLst/>
              <a:rect l="l" t="t" r="r" b="b"/>
              <a:pathLst>
                <a:path w="457200" h="381000">
                  <a:moveTo>
                    <a:pt x="228600" y="0"/>
                  </a:moveTo>
                  <a:lnTo>
                    <a:pt x="174637" y="145529"/>
                  </a:lnTo>
                  <a:lnTo>
                    <a:pt x="0" y="145529"/>
                  </a:lnTo>
                  <a:lnTo>
                    <a:pt x="141287" y="235470"/>
                  </a:lnTo>
                  <a:lnTo>
                    <a:pt x="87312" y="381000"/>
                  </a:lnTo>
                  <a:lnTo>
                    <a:pt x="228600" y="291058"/>
                  </a:lnTo>
                  <a:lnTo>
                    <a:pt x="369887" y="381000"/>
                  </a:lnTo>
                  <a:lnTo>
                    <a:pt x="315912" y="235470"/>
                  </a:lnTo>
                  <a:lnTo>
                    <a:pt x="457200" y="145529"/>
                  </a:lnTo>
                  <a:lnTo>
                    <a:pt x="282562" y="145529"/>
                  </a:lnTo>
                  <a:lnTo>
                    <a:pt x="228600" y="0"/>
                  </a:lnTo>
                  <a:close/>
                </a:path>
              </a:pathLst>
            </a:custGeom>
            <a:solidFill>
              <a:srgbClr val="FF0066"/>
            </a:solidFill>
          </p:spPr>
          <p:txBody>
            <a:bodyPr wrap="square" lIns="0" tIns="0" rIns="0" bIns="0" rtlCol="0"/>
            <a:lstStyle/>
            <a:p>
              <a:endParaRPr/>
            </a:p>
          </p:txBody>
        </p:sp>
        <p:sp>
          <p:nvSpPr>
            <p:cNvPr id="6" name="object 6"/>
            <p:cNvSpPr/>
            <p:nvPr/>
          </p:nvSpPr>
          <p:spPr>
            <a:xfrm>
              <a:off x="3429000" y="4190999"/>
              <a:ext cx="457200" cy="381000"/>
            </a:xfrm>
            <a:custGeom>
              <a:avLst/>
              <a:gdLst/>
              <a:ahLst/>
              <a:cxnLst/>
              <a:rect l="l" t="t" r="r" b="b"/>
              <a:pathLst>
                <a:path w="457200" h="381000">
                  <a:moveTo>
                    <a:pt x="0" y="145529"/>
                  </a:moveTo>
                  <a:lnTo>
                    <a:pt x="174637" y="145529"/>
                  </a:lnTo>
                  <a:lnTo>
                    <a:pt x="228600" y="0"/>
                  </a:lnTo>
                  <a:lnTo>
                    <a:pt x="282562" y="145529"/>
                  </a:lnTo>
                  <a:lnTo>
                    <a:pt x="457200" y="145529"/>
                  </a:lnTo>
                  <a:lnTo>
                    <a:pt x="315912" y="235470"/>
                  </a:lnTo>
                  <a:lnTo>
                    <a:pt x="369887" y="381000"/>
                  </a:lnTo>
                  <a:lnTo>
                    <a:pt x="228600" y="291058"/>
                  </a:lnTo>
                  <a:lnTo>
                    <a:pt x="87312" y="381000"/>
                  </a:lnTo>
                  <a:lnTo>
                    <a:pt x="141287" y="235470"/>
                  </a:lnTo>
                  <a:lnTo>
                    <a:pt x="0" y="145529"/>
                  </a:lnTo>
                  <a:close/>
                </a:path>
              </a:pathLst>
            </a:custGeom>
            <a:ln w="9525">
              <a:solidFill>
                <a:srgbClr val="000000"/>
              </a:solidFill>
            </a:ln>
          </p:spPr>
          <p:txBody>
            <a:bodyPr wrap="square" lIns="0" tIns="0" rIns="0" bIns="0" rtlCol="0"/>
            <a:lstStyle/>
            <a:p>
              <a:endParaRPr/>
            </a:p>
          </p:txBody>
        </p:sp>
        <p:sp>
          <p:nvSpPr>
            <p:cNvPr id="7" name="object 7"/>
            <p:cNvSpPr/>
            <p:nvPr/>
          </p:nvSpPr>
          <p:spPr>
            <a:xfrm>
              <a:off x="1676400" y="5333999"/>
              <a:ext cx="457200" cy="381000"/>
            </a:xfrm>
            <a:custGeom>
              <a:avLst/>
              <a:gdLst/>
              <a:ahLst/>
              <a:cxnLst/>
              <a:rect l="l" t="t" r="r" b="b"/>
              <a:pathLst>
                <a:path w="457200" h="381000">
                  <a:moveTo>
                    <a:pt x="228600" y="0"/>
                  </a:moveTo>
                  <a:lnTo>
                    <a:pt x="174637" y="145529"/>
                  </a:lnTo>
                  <a:lnTo>
                    <a:pt x="0" y="145529"/>
                  </a:lnTo>
                  <a:lnTo>
                    <a:pt x="141287" y="235470"/>
                  </a:lnTo>
                  <a:lnTo>
                    <a:pt x="87312" y="381000"/>
                  </a:lnTo>
                  <a:lnTo>
                    <a:pt x="228600" y="291058"/>
                  </a:lnTo>
                  <a:lnTo>
                    <a:pt x="369887" y="381000"/>
                  </a:lnTo>
                  <a:lnTo>
                    <a:pt x="315912" y="235470"/>
                  </a:lnTo>
                  <a:lnTo>
                    <a:pt x="457200" y="145529"/>
                  </a:lnTo>
                  <a:lnTo>
                    <a:pt x="282562" y="145529"/>
                  </a:lnTo>
                  <a:lnTo>
                    <a:pt x="228600" y="0"/>
                  </a:lnTo>
                  <a:close/>
                </a:path>
              </a:pathLst>
            </a:custGeom>
            <a:solidFill>
              <a:srgbClr val="FF0066"/>
            </a:solidFill>
          </p:spPr>
          <p:txBody>
            <a:bodyPr wrap="square" lIns="0" tIns="0" rIns="0" bIns="0" rtlCol="0"/>
            <a:lstStyle/>
            <a:p>
              <a:endParaRPr/>
            </a:p>
          </p:txBody>
        </p:sp>
        <p:sp>
          <p:nvSpPr>
            <p:cNvPr id="8" name="object 8"/>
            <p:cNvSpPr/>
            <p:nvPr/>
          </p:nvSpPr>
          <p:spPr>
            <a:xfrm>
              <a:off x="1676400" y="5333999"/>
              <a:ext cx="457200" cy="381000"/>
            </a:xfrm>
            <a:custGeom>
              <a:avLst/>
              <a:gdLst/>
              <a:ahLst/>
              <a:cxnLst/>
              <a:rect l="l" t="t" r="r" b="b"/>
              <a:pathLst>
                <a:path w="457200" h="381000">
                  <a:moveTo>
                    <a:pt x="0" y="145529"/>
                  </a:moveTo>
                  <a:lnTo>
                    <a:pt x="174637" y="145529"/>
                  </a:lnTo>
                  <a:lnTo>
                    <a:pt x="228600" y="0"/>
                  </a:lnTo>
                  <a:lnTo>
                    <a:pt x="282562" y="145529"/>
                  </a:lnTo>
                  <a:lnTo>
                    <a:pt x="457200" y="145529"/>
                  </a:lnTo>
                  <a:lnTo>
                    <a:pt x="315912" y="235470"/>
                  </a:lnTo>
                  <a:lnTo>
                    <a:pt x="369887" y="381000"/>
                  </a:lnTo>
                  <a:lnTo>
                    <a:pt x="228600" y="291058"/>
                  </a:lnTo>
                  <a:lnTo>
                    <a:pt x="87312" y="381000"/>
                  </a:lnTo>
                  <a:lnTo>
                    <a:pt x="141287" y="235470"/>
                  </a:lnTo>
                  <a:lnTo>
                    <a:pt x="0" y="145529"/>
                  </a:lnTo>
                  <a:close/>
                </a:path>
              </a:pathLst>
            </a:custGeom>
            <a:ln w="9525">
              <a:solidFill>
                <a:srgbClr val="000000"/>
              </a:solidFill>
            </a:ln>
          </p:spPr>
          <p:txBody>
            <a:bodyPr wrap="square" lIns="0" tIns="0" rIns="0" bIns="0" rtlCol="0"/>
            <a:lstStyle/>
            <a:p>
              <a:endParaRPr/>
            </a:p>
          </p:txBody>
        </p:sp>
      </p:grpSp>
      <p:sp>
        <p:nvSpPr>
          <p:cNvPr id="9" name="object 9"/>
          <p:cNvSpPr/>
          <p:nvPr/>
        </p:nvSpPr>
        <p:spPr>
          <a:xfrm>
            <a:off x="6248400" y="1066800"/>
            <a:ext cx="2514600" cy="3764279"/>
          </a:xfrm>
          <a:custGeom>
            <a:avLst/>
            <a:gdLst/>
            <a:ahLst/>
            <a:cxnLst/>
            <a:rect l="l" t="t" r="r" b="b"/>
            <a:pathLst>
              <a:path w="2514600" h="3764279">
                <a:moveTo>
                  <a:pt x="2514600" y="0"/>
                </a:moveTo>
                <a:lnTo>
                  <a:pt x="0" y="0"/>
                </a:lnTo>
                <a:lnTo>
                  <a:pt x="0" y="3763962"/>
                </a:lnTo>
                <a:lnTo>
                  <a:pt x="2514600" y="3763962"/>
                </a:lnTo>
                <a:lnTo>
                  <a:pt x="2514600" y="0"/>
                </a:lnTo>
                <a:close/>
              </a:path>
            </a:pathLst>
          </a:custGeom>
          <a:solidFill>
            <a:srgbClr val="F2F2F2"/>
          </a:solidFill>
        </p:spPr>
        <p:txBody>
          <a:bodyPr wrap="square" lIns="0" tIns="0" rIns="0" bIns="0" rtlCol="0"/>
          <a:lstStyle/>
          <a:p>
            <a:endParaRPr/>
          </a:p>
        </p:txBody>
      </p:sp>
      <p:sp>
        <p:nvSpPr>
          <p:cNvPr id="10" name="object 10"/>
          <p:cNvSpPr txBox="1">
            <a:spLocks noGrp="1"/>
          </p:cNvSpPr>
          <p:nvPr>
            <p:ph type="title"/>
          </p:nvPr>
        </p:nvSpPr>
        <p:spPr>
          <a:xfrm>
            <a:off x="6418798" y="1579721"/>
            <a:ext cx="2171700" cy="2708910"/>
          </a:xfrm>
          <a:prstGeom prst="rect">
            <a:avLst/>
          </a:prstGeom>
        </p:spPr>
        <p:txBody>
          <a:bodyPr vert="horz" wrap="square" lIns="0" tIns="13335" rIns="0" bIns="0" rtlCol="0">
            <a:spAutoFit/>
          </a:bodyPr>
          <a:lstStyle/>
          <a:p>
            <a:pPr marL="12700" marR="5080" indent="513715">
              <a:lnSpc>
                <a:spcPct val="100000"/>
              </a:lnSpc>
              <a:spcBef>
                <a:spcPts val="105"/>
              </a:spcBef>
            </a:pPr>
            <a:r>
              <a:rPr dirty="0"/>
              <a:t>Why </a:t>
            </a:r>
            <a:r>
              <a:rPr spc="5" dirty="0"/>
              <a:t> </a:t>
            </a:r>
            <a:r>
              <a:rPr dirty="0"/>
              <a:t>does</a:t>
            </a:r>
            <a:r>
              <a:rPr spc="-100" dirty="0"/>
              <a:t> </a:t>
            </a:r>
            <a:r>
              <a:rPr dirty="0"/>
              <a:t>the </a:t>
            </a:r>
            <a:r>
              <a:rPr spc="-1205" dirty="0"/>
              <a:t> </a:t>
            </a:r>
            <a:r>
              <a:rPr dirty="0"/>
              <a:t>salt</a:t>
            </a:r>
            <a:r>
              <a:rPr spc="-114" dirty="0"/>
              <a:t> </a:t>
            </a:r>
            <a:r>
              <a:rPr dirty="0"/>
              <a:t>front </a:t>
            </a:r>
            <a:r>
              <a:rPr spc="-1210" dirty="0"/>
              <a:t> </a:t>
            </a:r>
            <a:r>
              <a:rPr dirty="0"/>
              <a:t>change?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1028827" y="75755"/>
            <a:ext cx="7088505" cy="1122680"/>
          </a:xfrm>
          <a:prstGeom prst="rect">
            <a:avLst/>
          </a:prstGeom>
        </p:spPr>
        <p:txBody>
          <a:bodyPr vert="horz" wrap="square" lIns="0" tIns="12700" rIns="0" bIns="0" rtlCol="0">
            <a:spAutoFit/>
          </a:bodyPr>
          <a:lstStyle/>
          <a:p>
            <a:pPr marL="36830" marR="5080" indent="-24765">
              <a:lnSpc>
                <a:spcPct val="100000"/>
              </a:lnSpc>
              <a:spcBef>
                <a:spcPts val="100"/>
              </a:spcBef>
            </a:pPr>
            <a:r>
              <a:rPr sz="3600" spc="-5" dirty="0"/>
              <a:t>The Hudson, as an estuary, is very </a:t>
            </a:r>
            <a:r>
              <a:rPr sz="3600" spc="-990" dirty="0"/>
              <a:t> </a:t>
            </a:r>
            <a:r>
              <a:rPr sz="3600" spc="-5" dirty="0"/>
              <a:t>productive…what</a:t>
            </a:r>
            <a:r>
              <a:rPr sz="3600" spc="-40" dirty="0"/>
              <a:t> </a:t>
            </a:r>
            <a:r>
              <a:rPr sz="3600" spc="-5" dirty="0"/>
              <a:t>does</a:t>
            </a:r>
            <a:r>
              <a:rPr sz="3600" spc="-15" dirty="0"/>
              <a:t> </a:t>
            </a:r>
            <a:r>
              <a:rPr sz="3600" spc="-5" dirty="0"/>
              <a:t>this</a:t>
            </a:r>
            <a:r>
              <a:rPr sz="3600" spc="5" dirty="0"/>
              <a:t> </a:t>
            </a:r>
            <a:r>
              <a:rPr sz="3600" spc="-5" dirty="0"/>
              <a:t>mean?</a:t>
            </a:r>
            <a:endParaRPr sz="3600"/>
          </a:p>
        </p:txBody>
      </p:sp>
      <p:sp>
        <p:nvSpPr>
          <p:cNvPr id="4" name="object 4"/>
          <p:cNvSpPr txBox="1"/>
          <p:nvPr/>
        </p:nvSpPr>
        <p:spPr>
          <a:xfrm>
            <a:off x="5488940" y="6506971"/>
            <a:ext cx="1699895" cy="330200"/>
          </a:xfrm>
          <a:prstGeom prst="rect">
            <a:avLst/>
          </a:prstGeom>
        </p:spPr>
        <p:txBody>
          <a:bodyPr vert="horz" wrap="square" lIns="0" tIns="12065" rIns="0" bIns="0" rtlCol="0">
            <a:spAutoFit/>
          </a:bodyPr>
          <a:lstStyle/>
          <a:p>
            <a:pPr marL="12700" marR="5080">
              <a:lnSpc>
                <a:spcPct val="100000"/>
              </a:lnSpc>
              <a:spcBef>
                <a:spcPts val="95"/>
              </a:spcBef>
            </a:pPr>
            <a:r>
              <a:rPr sz="1000" spc="-5" dirty="0">
                <a:latin typeface="Arial"/>
                <a:cs typeface="Arial"/>
              </a:rPr>
              <a:t>Source: </a:t>
            </a:r>
            <a:r>
              <a:rPr sz="1000" dirty="0">
                <a:latin typeface="Arial"/>
                <a:cs typeface="Arial"/>
              </a:rPr>
              <a:t> </a:t>
            </a:r>
            <a:r>
              <a:rPr sz="1000" u="sng" spc="-10" dirty="0">
                <a:solidFill>
                  <a:srgbClr val="009999"/>
                </a:solidFill>
                <a:uFill>
                  <a:solidFill>
                    <a:srgbClr val="009999"/>
                  </a:solidFill>
                </a:uFill>
                <a:latin typeface="Arial"/>
                <a:cs typeface="Arial"/>
                <a:hlinkClick r:id="rId4"/>
              </a:rPr>
              <a:t>www.globalchange.umich.edu</a:t>
            </a:r>
            <a:endParaRPr sz="1000">
              <a:latin typeface="Arial"/>
              <a:cs typeface="Arial"/>
            </a:endParaRPr>
          </a:p>
        </p:txBody>
      </p:sp>
      <p:pic>
        <p:nvPicPr>
          <p:cNvPr id="5" name="object 5"/>
          <p:cNvPicPr/>
          <p:nvPr/>
        </p:nvPicPr>
        <p:blipFill>
          <a:blip r:embed="rId5" cstate="print"/>
          <a:stretch>
            <a:fillRect/>
          </a:stretch>
        </p:blipFill>
        <p:spPr>
          <a:xfrm>
            <a:off x="685800" y="1447812"/>
            <a:ext cx="7543711" cy="490059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78310" y="436880"/>
            <a:ext cx="5184775" cy="696595"/>
          </a:xfrm>
          <a:prstGeom prst="rect">
            <a:avLst/>
          </a:prstGeom>
        </p:spPr>
        <p:txBody>
          <a:bodyPr vert="horz" wrap="square" lIns="0" tIns="13335" rIns="0" bIns="0" rtlCol="0">
            <a:spAutoFit/>
          </a:bodyPr>
          <a:lstStyle/>
          <a:p>
            <a:pPr marL="12700">
              <a:lnSpc>
                <a:spcPct val="100000"/>
              </a:lnSpc>
              <a:spcBef>
                <a:spcPts val="105"/>
              </a:spcBef>
            </a:pPr>
            <a:r>
              <a:rPr dirty="0"/>
              <a:t>What</a:t>
            </a:r>
            <a:r>
              <a:rPr spc="-55" dirty="0"/>
              <a:t> </a:t>
            </a:r>
            <a:r>
              <a:rPr dirty="0"/>
              <a:t>is</a:t>
            </a:r>
            <a:r>
              <a:rPr spc="-50" dirty="0"/>
              <a:t> </a:t>
            </a:r>
            <a:r>
              <a:rPr dirty="0"/>
              <a:t>productivity?</a:t>
            </a:r>
          </a:p>
        </p:txBody>
      </p:sp>
      <p:sp>
        <p:nvSpPr>
          <p:cNvPr id="3" name="object 3"/>
          <p:cNvSpPr/>
          <p:nvPr/>
        </p:nvSpPr>
        <p:spPr>
          <a:xfrm>
            <a:off x="304800" y="1600200"/>
            <a:ext cx="8610600" cy="4724400"/>
          </a:xfrm>
          <a:custGeom>
            <a:avLst/>
            <a:gdLst/>
            <a:ahLst/>
            <a:cxnLst/>
            <a:rect l="l" t="t" r="r" b="b"/>
            <a:pathLst>
              <a:path w="8610600" h="4724400">
                <a:moveTo>
                  <a:pt x="8610600" y="0"/>
                </a:moveTo>
                <a:lnTo>
                  <a:pt x="0" y="0"/>
                </a:lnTo>
                <a:lnTo>
                  <a:pt x="0" y="4724400"/>
                </a:lnTo>
                <a:lnTo>
                  <a:pt x="8610600" y="4724400"/>
                </a:lnTo>
                <a:lnTo>
                  <a:pt x="8610600" y="0"/>
                </a:lnTo>
                <a:close/>
              </a:path>
            </a:pathLst>
          </a:custGeom>
          <a:solidFill>
            <a:srgbClr val="F2F2F2"/>
          </a:solidFill>
        </p:spPr>
        <p:txBody>
          <a:bodyPr wrap="square" lIns="0" tIns="0" rIns="0" bIns="0" rtlCol="0"/>
          <a:lstStyle/>
          <a:p>
            <a:endParaRPr/>
          </a:p>
        </p:txBody>
      </p:sp>
      <p:sp>
        <p:nvSpPr>
          <p:cNvPr id="4" name="object 4"/>
          <p:cNvSpPr txBox="1"/>
          <p:nvPr/>
        </p:nvSpPr>
        <p:spPr>
          <a:xfrm>
            <a:off x="383540" y="1800860"/>
            <a:ext cx="8290559" cy="4105275"/>
          </a:xfrm>
          <a:prstGeom prst="rect">
            <a:avLst/>
          </a:prstGeom>
        </p:spPr>
        <p:txBody>
          <a:bodyPr vert="horz" wrap="square" lIns="0" tIns="13335" rIns="0" bIns="0" rtlCol="0">
            <a:spAutoFit/>
          </a:bodyPr>
          <a:lstStyle/>
          <a:p>
            <a:pPr marL="355600" indent="-342900">
              <a:lnSpc>
                <a:spcPct val="100000"/>
              </a:lnSpc>
              <a:spcBef>
                <a:spcPts val="105"/>
              </a:spcBef>
              <a:buChar char="•"/>
              <a:tabLst>
                <a:tab pos="354965" algn="l"/>
                <a:tab pos="355600" algn="l"/>
                <a:tab pos="2521585" algn="l"/>
              </a:tabLst>
            </a:pPr>
            <a:r>
              <a:rPr sz="2600" dirty="0">
                <a:latin typeface="Arial"/>
                <a:cs typeface="Arial"/>
              </a:rPr>
              <a:t>Productivity:	growth</a:t>
            </a:r>
            <a:r>
              <a:rPr sz="2600" spc="-20" dirty="0">
                <a:latin typeface="Arial"/>
                <a:cs typeface="Arial"/>
              </a:rPr>
              <a:t> </a:t>
            </a:r>
            <a:r>
              <a:rPr sz="2600" spc="-5" dirty="0">
                <a:latin typeface="Arial"/>
                <a:cs typeface="Arial"/>
              </a:rPr>
              <a:t>rate </a:t>
            </a:r>
            <a:r>
              <a:rPr sz="2600" dirty="0">
                <a:latin typeface="Arial"/>
                <a:cs typeface="Arial"/>
              </a:rPr>
              <a:t>of</a:t>
            </a:r>
            <a:r>
              <a:rPr sz="2600" spc="-20" dirty="0">
                <a:latin typeface="Arial"/>
                <a:cs typeface="Arial"/>
              </a:rPr>
              <a:t> </a:t>
            </a:r>
            <a:r>
              <a:rPr sz="2600" dirty="0">
                <a:latin typeface="Arial"/>
                <a:cs typeface="Arial"/>
              </a:rPr>
              <a:t>living</a:t>
            </a:r>
            <a:r>
              <a:rPr sz="2600" spc="-10" dirty="0">
                <a:latin typeface="Arial"/>
                <a:cs typeface="Arial"/>
              </a:rPr>
              <a:t> </a:t>
            </a:r>
            <a:r>
              <a:rPr sz="2600" dirty="0">
                <a:latin typeface="Arial"/>
                <a:cs typeface="Arial"/>
              </a:rPr>
              <a:t>things</a:t>
            </a:r>
            <a:endParaRPr sz="2600">
              <a:latin typeface="Arial"/>
              <a:cs typeface="Arial"/>
            </a:endParaRPr>
          </a:p>
          <a:p>
            <a:pPr>
              <a:lnSpc>
                <a:spcPct val="100000"/>
              </a:lnSpc>
              <a:spcBef>
                <a:spcPts val="5"/>
              </a:spcBef>
              <a:buFont typeface="Arial"/>
              <a:buChar char="•"/>
            </a:pPr>
            <a:endParaRPr sz="3250">
              <a:latin typeface="Arial"/>
              <a:cs typeface="Arial"/>
            </a:endParaRPr>
          </a:p>
          <a:p>
            <a:pPr marL="355600" indent="-343535">
              <a:lnSpc>
                <a:spcPct val="100000"/>
              </a:lnSpc>
              <a:buChar char="•"/>
              <a:tabLst>
                <a:tab pos="354965" algn="l"/>
                <a:tab pos="356235" algn="l"/>
              </a:tabLst>
            </a:pPr>
            <a:r>
              <a:rPr sz="2600" dirty="0">
                <a:latin typeface="Arial"/>
                <a:cs typeface="Arial"/>
              </a:rPr>
              <a:t>Primary</a:t>
            </a:r>
            <a:r>
              <a:rPr sz="2600" spc="-40" dirty="0">
                <a:latin typeface="Arial"/>
                <a:cs typeface="Arial"/>
              </a:rPr>
              <a:t> </a:t>
            </a:r>
            <a:r>
              <a:rPr sz="2600" dirty="0">
                <a:latin typeface="Arial"/>
                <a:cs typeface="Arial"/>
              </a:rPr>
              <a:t>(1°)</a:t>
            </a:r>
            <a:r>
              <a:rPr sz="2600" spc="-10" dirty="0">
                <a:latin typeface="Arial"/>
                <a:cs typeface="Arial"/>
              </a:rPr>
              <a:t> </a:t>
            </a:r>
            <a:r>
              <a:rPr sz="2600" dirty="0">
                <a:latin typeface="Arial"/>
                <a:cs typeface="Arial"/>
              </a:rPr>
              <a:t>productivity:</a:t>
            </a:r>
            <a:r>
              <a:rPr sz="2600" spc="-35" dirty="0">
                <a:latin typeface="Arial"/>
                <a:cs typeface="Arial"/>
              </a:rPr>
              <a:t> </a:t>
            </a:r>
            <a:r>
              <a:rPr sz="2600" dirty="0">
                <a:latin typeface="Arial"/>
                <a:cs typeface="Arial"/>
              </a:rPr>
              <a:t>growth </a:t>
            </a:r>
            <a:r>
              <a:rPr sz="2600" spc="-5" dirty="0">
                <a:latin typeface="Arial"/>
                <a:cs typeface="Arial"/>
              </a:rPr>
              <a:t>rate </a:t>
            </a:r>
            <a:r>
              <a:rPr sz="2600" dirty="0">
                <a:latin typeface="Arial"/>
                <a:cs typeface="Arial"/>
              </a:rPr>
              <a:t>of producers</a:t>
            </a:r>
            <a:endParaRPr sz="2600">
              <a:latin typeface="Arial"/>
              <a:cs typeface="Arial"/>
            </a:endParaRPr>
          </a:p>
          <a:p>
            <a:pPr marL="756285" lvl="1" indent="-287020">
              <a:lnSpc>
                <a:spcPct val="100000"/>
              </a:lnSpc>
              <a:spcBef>
                <a:spcPts val="295"/>
              </a:spcBef>
              <a:buChar char="–"/>
              <a:tabLst>
                <a:tab pos="756920" algn="l"/>
              </a:tabLst>
            </a:pPr>
            <a:r>
              <a:rPr sz="2400" spc="-5" dirty="0">
                <a:latin typeface="Arial"/>
                <a:cs typeface="Arial"/>
              </a:rPr>
              <a:t>Solar</a:t>
            </a:r>
            <a:r>
              <a:rPr sz="2400" spc="5" dirty="0">
                <a:latin typeface="Arial"/>
                <a:cs typeface="Arial"/>
              </a:rPr>
              <a:t> </a:t>
            </a:r>
            <a:r>
              <a:rPr sz="2400" spc="-5" dirty="0">
                <a:latin typeface="Arial"/>
                <a:cs typeface="Arial"/>
              </a:rPr>
              <a:t>energy</a:t>
            </a:r>
            <a:r>
              <a:rPr sz="2400" spc="15" dirty="0">
                <a:latin typeface="Arial"/>
                <a:cs typeface="Arial"/>
              </a:rPr>
              <a:t> </a:t>
            </a:r>
            <a:r>
              <a:rPr sz="2400" spc="-5" dirty="0">
                <a:latin typeface="Arial"/>
                <a:cs typeface="Arial"/>
              </a:rPr>
              <a:t>converted </a:t>
            </a:r>
            <a:r>
              <a:rPr sz="2400" dirty="0">
                <a:latin typeface="Arial"/>
                <a:cs typeface="Arial"/>
              </a:rPr>
              <a:t>to</a:t>
            </a:r>
            <a:r>
              <a:rPr sz="2400" spc="-10" dirty="0">
                <a:latin typeface="Arial"/>
                <a:cs typeface="Arial"/>
              </a:rPr>
              <a:t> </a:t>
            </a:r>
            <a:r>
              <a:rPr sz="2400" spc="-5" dirty="0">
                <a:latin typeface="Arial"/>
                <a:cs typeface="Arial"/>
              </a:rPr>
              <a:t>organic</a:t>
            </a:r>
            <a:r>
              <a:rPr sz="2400" spc="15" dirty="0">
                <a:latin typeface="Arial"/>
                <a:cs typeface="Arial"/>
              </a:rPr>
              <a:t> </a:t>
            </a:r>
            <a:r>
              <a:rPr sz="2400" spc="-5" dirty="0">
                <a:latin typeface="Arial"/>
                <a:cs typeface="Arial"/>
              </a:rPr>
              <a:t>matter</a:t>
            </a:r>
            <a:r>
              <a:rPr sz="2400" spc="-20" dirty="0">
                <a:latin typeface="Arial"/>
                <a:cs typeface="Arial"/>
              </a:rPr>
              <a:t> </a:t>
            </a:r>
            <a:r>
              <a:rPr sz="2400" spc="-5" dirty="0">
                <a:latin typeface="Arial"/>
                <a:cs typeface="Arial"/>
              </a:rPr>
              <a:t>(biomass)</a:t>
            </a:r>
            <a:endParaRPr sz="2400">
              <a:latin typeface="Arial"/>
              <a:cs typeface="Arial"/>
            </a:endParaRPr>
          </a:p>
          <a:p>
            <a:pPr marL="756285" lvl="1" indent="-287020">
              <a:lnSpc>
                <a:spcPct val="100000"/>
              </a:lnSpc>
              <a:spcBef>
                <a:spcPts val="290"/>
              </a:spcBef>
              <a:buChar char="–"/>
              <a:tabLst>
                <a:tab pos="756920" algn="l"/>
              </a:tabLst>
            </a:pPr>
            <a:r>
              <a:rPr sz="2400" spc="-5" dirty="0">
                <a:latin typeface="Arial"/>
                <a:cs typeface="Arial"/>
              </a:rPr>
              <a:t>Stored</a:t>
            </a:r>
            <a:r>
              <a:rPr sz="2400" spc="-25" dirty="0">
                <a:latin typeface="Arial"/>
                <a:cs typeface="Arial"/>
              </a:rPr>
              <a:t> </a:t>
            </a:r>
            <a:r>
              <a:rPr sz="2400" spc="-5" dirty="0">
                <a:latin typeface="Arial"/>
                <a:cs typeface="Arial"/>
              </a:rPr>
              <a:t>in</a:t>
            </a:r>
            <a:r>
              <a:rPr sz="2400" spc="-15" dirty="0">
                <a:latin typeface="Arial"/>
                <a:cs typeface="Arial"/>
              </a:rPr>
              <a:t> </a:t>
            </a:r>
            <a:r>
              <a:rPr sz="2400" spc="-5" dirty="0">
                <a:latin typeface="Arial"/>
                <a:cs typeface="Arial"/>
              </a:rPr>
              <a:t>living</a:t>
            </a:r>
            <a:r>
              <a:rPr sz="2400" spc="25" dirty="0">
                <a:latin typeface="Arial"/>
                <a:cs typeface="Arial"/>
              </a:rPr>
              <a:t> </a:t>
            </a:r>
            <a:r>
              <a:rPr sz="2400" spc="-5" dirty="0">
                <a:latin typeface="Arial"/>
                <a:cs typeface="Arial"/>
              </a:rPr>
              <a:t>organisms</a:t>
            </a:r>
            <a:endParaRPr sz="2400">
              <a:latin typeface="Arial"/>
              <a:cs typeface="Arial"/>
            </a:endParaRPr>
          </a:p>
          <a:p>
            <a:pPr lvl="1">
              <a:lnSpc>
                <a:spcPct val="100000"/>
              </a:lnSpc>
              <a:spcBef>
                <a:spcPts val="55"/>
              </a:spcBef>
              <a:buFont typeface="Arial"/>
              <a:buChar char="–"/>
            </a:pPr>
            <a:endParaRPr sz="3200">
              <a:latin typeface="Arial"/>
              <a:cs typeface="Arial"/>
            </a:endParaRPr>
          </a:p>
          <a:p>
            <a:pPr marL="355600" indent="-343535">
              <a:lnSpc>
                <a:spcPct val="100000"/>
              </a:lnSpc>
              <a:buChar char="•"/>
              <a:tabLst>
                <a:tab pos="354965" algn="l"/>
                <a:tab pos="356235" algn="l"/>
              </a:tabLst>
            </a:pPr>
            <a:r>
              <a:rPr sz="2600" dirty="0">
                <a:latin typeface="Arial"/>
                <a:cs typeface="Arial"/>
              </a:rPr>
              <a:t>Secondary</a:t>
            </a:r>
            <a:r>
              <a:rPr sz="2600" spc="-35" dirty="0">
                <a:latin typeface="Arial"/>
                <a:cs typeface="Arial"/>
              </a:rPr>
              <a:t> </a:t>
            </a:r>
            <a:r>
              <a:rPr sz="2600" dirty="0">
                <a:latin typeface="Arial"/>
                <a:cs typeface="Arial"/>
              </a:rPr>
              <a:t>(2°)</a:t>
            </a:r>
            <a:r>
              <a:rPr sz="2600" spc="-15" dirty="0">
                <a:latin typeface="Arial"/>
                <a:cs typeface="Arial"/>
              </a:rPr>
              <a:t> </a:t>
            </a:r>
            <a:r>
              <a:rPr sz="2600" dirty="0">
                <a:latin typeface="Arial"/>
                <a:cs typeface="Arial"/>
              </a:rPr>
              <a:t>productivity:</a:t>
            </a:r>
            <a:r>
              <a:rPr sz="2600" spc="-15" dirty="0">
                <a:latin typeface="Arial"/>
                <a:cs typeface="Arial"/>
              </a:rPr>
              <a:t> </a:t>
            </a:r>
            <a:r>
              <a:rPr sz="2600" dirty="0">
                <a:latin typeface="Arial"/>
                <a:cs typeface="Arial"/>
              </a:rPr>
              <a:t>growth</a:t>
            </a:r>
            <a:r>
              <a:rPr sz="2600" spc="5" dirty="0">
                <a:latin typeface="Arial"/>
                <a:cs typeface="Arial"/>
              </a:rPr>
              <a:t> </a:t>
            </a:r>
            <a:r>
              <a:rPr sz="2600" spc="-5" dirty="0">
                <a:latin typeface="Arial"/>
                <a:cs typeface="Arial"/>
              </a:rPr>
              <a:t>rate</a:t>
            </a:r>
            <a:r>
              <a:rPr sz="2600" spc="5" dirty="0">
                <a:latin typeface="Arial"/>
                <a:cs typeface="Arial"/>
              </a:rPr>
              <a:t> </a:t>
            </a:r>
            <a:r>
              <a:rPr sz="2600" dirty="0">
                <a:latin typeface="Arial"/>
                <a:cs typeface="Arial"/>
              </a:rPr>
              <a:t>of</a:t>
            </a:r>
            <a:r>
              <a:rPr sz="2600" spc="5" dirty="0">
                <a:latin typeface="Arial"/>
                <a:cs typeface="Arial"/>
              </a:rPr>
              <a:t> </a:t>
            </a:r>
            <a:r>
              <a:rPr sz="2600" dirty="0">
                <a:latin typeface="Arial"/>
                <a:cs typeface="Arial"/>
              </a:rPr>
              <a:t>consumers</a:t>
            </a:r>
            <a:endParaRPr sz="2600">
              <a:latin typeface="Arial"/>
              <a:cs typeface="Arial"/>
            </a:endParaRPr>
          </a:p>
          <a:p>
            <a:pPr marL="756285" marR="5080" lvl="1" indent="-287020">
              <a:lnSpc>
                <a:spcPts val="2590"/>
              </a:lnSpc>
              <a:spcBef>
                <a:spcPts val="625"/>
              </a:spcBef>
              <a:buChar char="–"/>
              <a:tabLst>
                <a:tab pos="756920" algn="l"/>
              </a:tabLst>
            </a:pPr>
            <a:r>
              <a:rPr sz="2400" spc="-5" dirty="0">
                <a:latin typeface="Arial"/>
                <a:cs typeface="Arial"/>
              </a:rPr>
              <a:t>Organic</a:t>
            </a:r>
            <a:r>
              <a:rPr sz="2400" spc="-10" dirty="0">
                <a:latin typeface="Arial"/>
                <a:cs typeface="Arial"/>
              </a:rPr>
              <a:t> </a:t>
            </a:r>
            <a:r>
              <a:rPr sz="2400" spc="-5" dirty="0">
                <a:latin typeface="Arial"/>
                <a:cs typeface="Arial"/>
              </a:rPr>
              <a:t>matter</a:t>
            </a:r>
            <a:r>
              <a:rPr sz="2400" spc="-15" dirty="0">
                <a:latin typeface="Arial"/>
                <a:cs typeface="Arial"/>
              </a:rPr>
              <a:t> </a:t>
            </a:r>
            <a:r>
              <a:rPr sz="2400" spc="-5" dirty="0">
                <a:latin typeface="Arial"/>
                <a:cs typeface="Arial"/>
              </a:rPr>
              <a:t>(food) being</a:t>
            </a:r>
            <a:r>
              <a:rPr sz="2400" spc="25" dirty="0">
                <a:latin typeface="Arial"/>
                <a:cs typeface="Arial"/>
              </a:rPr>
              <a:t> </a:t>
            </a:r>
            <a:r>
              <a:rPr sz="2400" spc="-5" dirty="0">
                <a:latin typeface="Arial"/>
                <a:cs typeface="Arial"/>
              </a:rPr>
              <a:t>eaten</a:t>
            </a:r>
            <a:r>
              <a:rPr sz="2400" dirty="0">
                <a:latin typeface="Arial"/>
                <a:cs typeface="Arial"/>
              </a:rPr>
              <a:t> &amp; </a:t>
            </a:r>
            <a:r>
              <a:rPr sz="2400" spc="-5" dirty="0">
                <a:latin typeface="Arial"/>
                <a:cs typeface="Arial"/>
              </a:rPr>
              <a:t>used</a:t>
            </a:r>
            <a:r>
              <a:rPr sz="2400" dirty="0">
                <a:latin typeface="Arial"/>
                <a:cs typeface="Arial"/>
              </a:rPr>
              <a:t> to</a:t>
            </a:r>
            <a:r>
              <a:rPr sz="2400" spc="-10" dirty="0">
                <a:latin typeface="Arial"/>
                <a:cs typeface="Arial"/>
              </a:rPr>
              <a:t> </a:t>
            </a:r>
            <a:r>
              <a:rPr sz="2400" spc="-5" dirty="0">
                <a:latin typeface="Arial"/>
                <a:cs typeface="Arial"/>
              </a:rPr>
              <a:t>create</a:t>
            </a:r>
            <a:r>
              <a:rPr sz="2400" dirty="0">
                <a:latin typeface="Arial"/>
                <a:cs typeface="Arial"/>
              </a:rPr>
              <a:t> </a:t>
            </a:r>
            <a:r>
              <a:rPr sz="2400" spc="-10" dirty="0">
                <a:latin typeface="Arial"/>
                <a:cs typeface="Arial"/>
              </a:rPr>
              <a:t>new </a:t>
            </a:r>
            <a:r>
              <a:rPr sz="2400" spc="-650" dirty="0">
                <a:latin typeface="Arial"/>
                <a:cs typeface="Arial"/>
              </a:rPr>
              <a:t> </a:t>
            </a:r>
            <a:r>
              <a:rPr sz="2400" spc="-5" dirty="0">
                <a:latin typeface="Arial"/>
                <a:cs typeface="Arial"/>
              </a:rPr>
              <a:t>biomass</a:t>
            </a:r>
            <a:endParaRPr sz="2400">
              <a:latin typeface="Arial"/>
              <a:cs typeface="Arial"/>
            </a:endParaRPr>
          </a:p>
          <a:p>
            <a:pPr marL="756285" lvl="1" indent="-287020">
              <a:lnSpc>
                <a:spcPct val="100000"/>
              </a:lnSpc>
              <a:spcBef>
                <a:spcPts val="250"/>
              </a:spcBef>
              <a:buChar char="–"/>
              <a:tabLst>
                <a:tab pos="756920" algn="l"/>
              </a:tabLst>
            </a:pPr>
            <a:r>
              <a:rPr sz="2400" spc="-5" dirty="0">
                <a:latin typeface="Arial"/>
                <a:cs typeface="Arial"/>
              </a:rPr>
              <a:t>Includes</a:t>
            </a:r>
            <a:r>
              <a:rPr sz="2400" dirty="0">
                <a:latin typeface="Arial"/>
                <a:cs typeface="Arial"/>
              </a:rPr>
              <a:t> </a:t>
            </a:r>
            <a:r>
              <a:rPr sz="2400" spc="-5" dirty="0">
                <a:latin typeface="Arial"/>
                <a:cs typeface="Arial"/>
              </a:rPr>
              <a:t>most bacteria,</a:t>
            </a:r>
            <a:r>
              <a:rPr sz="2400" spc="5" dirty="0">
                <a:latin typeface="Arial"/>
                <a:cs typeface="Arial"/>
              </a:rPr>
              <a:t> </a:t>
            </a:r>
            <a:r>
              <a:rPr sz="2400" spc="-5" dirty="0">
                <a:latin typeface="Arial"/>
                <a:cs typeface="Arial"/>
              </a:rPr>
              <a:t>archaea,</a:t>
            </a:r>
            <a:r>
              <a:rPr sz="2400" spc="10" dirty="0">
                <a:latin typeface="Arial"/>
                <a:cs typeface="Arial"/>
              </a:rPr>
              <a:t> </a:t>
            </a:r>
            <a:r>
              <a:rPr sz="2400" spc="-5" dirty="0">
                <a:latin typeface="Arial"/>
                <a:cs typeface="Arial"/>
              </a:rPr>
              <a:t>fungi,</a:t>
            </a:r>
            <a:r>
              <a:rPr sz="2400" spc="5" dirty="0">
                <a:latin typeface="Arial"/>
                <a:cs typeface="Arial"/>
              </a:rPr>
              <a:t> </a:t>
            </a:r>
            <a:r>
              <a:rPr sz="2400" spc="-5" dirty="0">
                <a:latin typeface="Arial"/>
                <a:cs typeface="Arial"/>
              </a:rPr>
              <a:t>and</a:t>
            </a:r>
            <a:r>
              <a:rPr sz="2400" dirty="0">
                <a:latin typeface="Arial"/>
                <a:cs typeface="Arial"/>
              </a:rPr>
              <a:t> </a:t>
            </a:r>
            <a:r>
              <a:rPr sz="2400" spc="-5" dirty="0">
                <a:latin typeface="Arial"/>
                <a:cs typeface="Arial"/>
              </a:rPr>
              <a:t>animals</a:t>
            </a:r>
            <a:endParaRPr sz="24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78310" y="436880"/>
            <a:ext cx="5184775" cy="696595"/>
          </a:xfrm>
          <a:prstGeom prst="rect">
            <a:avLst/>
          </a:prstGeom>
        </p:spPr>
        <p:txBody>
          <a:bodyPr vert="horz" wrap="square" lIns="0" tIns="13335" rIns="0" bIns="0" rtlCol="0">
            <a:spAutoFit/>
          </a:bodyPr>
          <a:lstStyle/>
          <a:p>
            <a:pPr marL="12700">
              <a:lnSpc>
                <a:spcPct val="100000"/>
              </a:lnSpc>
              <a:spcBef>
                <a:spcPts val="105"/>
              </a:spcBef>
            </a:pPr>
            <a:r>
              <a:rPr dirty="0"/>
              <a:t>What</a:t>
            </a:r>
            <a:r>
              <a:rPr spc="-55" dirty="0"/>
              <a:t> </a:t>
            </a:r>
            <a:r>
              <a:rPr dirty="0"/>
              <a:t>is</a:t>
            </a:r>
            <a:r>
              <a:rPr spc="-50" dirty="0"/>
              <a:t> </a:t>
            </a:r>
            <a:r>
              <a:rPr dirty="0"/>
              <a:t>productivity?</a:t>
            </a:r>
          </a:p>
        </p:txBody>
      </p:sp>
      <p:sp>
        <p:nvSpPr>
          <p:cNvPr id="3" name="object 3"/>
          <p:cNvSpPr/>
          <p:nvPr/>
        </p:nvSpPr>
        <p:spPr>
          <a:xfrm>
            <a:off x="304800" y="1981200"/>
            <a:ext cx="8610600" cy="3429000"/>
          </a:xfrm>
          <a:custGeom>
            <a:avLst/>
            <a:gdLst/>
            <a:ahLst/>
            <a:cxnLst/>
            <a:rect l="l" t="t" r="r" b="b"/>
            <a:pathLst>
              <a:path w="8610600" h="3429000">
                <a:moveTo>
                  <a:pt x="8610600" y="0"/>
                </a:moveTo>
                <a:lnTo>
                  <a:pt x="0" y="0"/>
                </a:lnTo>
                <a:lnTo>
                  <a:pt x="0" y="3429000"/>
                </a:lnTo>
                <a:lnTo>
                  <a:pt x="8610600" y="3429000"/>
                </a:lnTo>
                <a:lnTo>
                  <a:pt x="8610600" y="0"/>
                </a:lnTo>
                <a:close/>
              </a:path>
            </a:pathLst>
          </a:custGeom>
          <a:solidFill>
            <a:srgbClr val="F2F2F2"/>
          </a:solidFill>
        </p:spPr>
        <p:txBody>
          <a:bodyPr wrap="square" lIns="0" tIns="0" rIns="0" bIns="0" rtlCol="0"/>
          <a:lstStyle/>
          <a:p>
            <a:endParaRPr/>
          </a:p>
        </p:txBody>
      </p:sp>
      <p:sp>
        <p:nvSpPr>
          <p:cNvPr id="4" name="object 4"/>
          <p:cNvSpPr txBox="1"/>
          <p:nvPr/>
        </p:nvSpPr>
        <p:spPr>
          <a:xfrm>
            <a:off x="383540" y="2308351"/>
            <a:ext cx="8222615" cy="2618105"/>
          </a:xfrm>
          <a:prstGeom prst="rect">
            <a:avLst/>
          </a:prstGeom>
        </p:spPr>
        <p:txBody>
          <a:bodyPr vert="horz" wrap="square" lIns="0" tIns="57785" rIns="0" bIns="0" rtlCol="0">
            <a:spAutoFit/>
          </a:bodyPr>
          <a:lstStyle/>
          <a:p>
            <a:pPr marL="355600" marR="5080" indent="-343535">
              <a:lnSpc>
                <a:spcPts val="2810"/>
              </a:lnSpc>
              <a:spcBef>
                <a:spcPts val="455"/>
              </a:spcBef>
              <a:buChar char="•"/>
              <a:tabLst>
                <a:tab pos="354965" algn="l"/>
                <a:tab pos="356235" algn="l"/>
              </a:tabLst>
            </a:pPr>
            <a:r>
              <a:rPr sz="2600" dirty="0">
                <a:latin typeface="Arial"/>
                <a:cs typeface="Arial"/>
              </a:rPr>
              <a:t>Important!</a:t>
            </a:r>
            <a:r>
              <a:rPr sz="2600" spc="-10" dirty="0">
                <a:latin typeface="Arial"/>
                <a:cs typeface="Arial"/>
              </a:rPr>
              <a:t> </a:t>
            </a:r>
            <a:r>
              <a:rPr sz="2600" dirty="0">
                <a:latin typeface="Arial"/>
                <a:cs typeface="Arial"/>
              </a:rPr>
              <a:t>–All</a:t>
            </a:r>
            <a:r>
              <a:rPr sz="2600" spc="-20" dirty="0">
                <a:latin typeface="Arial"/>
                <a:cs typeface="Arial"/>
              </a:rPr>
              <a:t> </a:t>
            </a:r>
            <a:r>
              <a:rPr sz="2600" dirty="0">
                <a:latin typeface="Arial"/>
                <a:cs typeface="Arial"/>
              </a:rPr>
              <a:t>organisms</a:t>
            </a:r>
            <a:r>
              <a:rPr sz="2600" spc="-25" dirty="0">
                <a:latin typeface="Arial"/>
                <a:cs typeface="Arial"/>
              </a:rPr>
              <a:t> </a:t>
            </a:r>
            <a:r>
              <a:rPr sz="2600" spc="5" dirty="0">
                <a:latin typeface="Arial"/>
                <a:cs typeface="Arial"/>
              </a:rPr>
              <a:t>depend</a:t>
            </a:r>
            <a:r>
              <a:rPr sz="2600" spc="-10" dirty="0">
                <a:latin typeface="Arial"/>
                <a:cs typeface="Arial"/>
              </a:rPr>
              <a:t> </a:t>
            </a:r>
            <a:r>
              <a:rPr sz="2600" dirty="0">
                <a:latin typeface="Arial"/>
                <a:cs typeface="Arial"/>
              </a:rPr>
              <a:t>on 1°</a:t>
            </a:r>
            <a:r>
              <a:rPr sz="2600" spc="-10" dirty="0">
                <a:latin typeface="Arial"/>
                <a:cs typeface="Arial"/>
              </a:rPr>
              <a:t> </a:t>
            </a:r>
            <a:r>
              <a:rPr sz="2600" dirty="0">
                <a:latin typeface="Arial"/>
                <a:cs typeface="Arial"/>
              </a:rPr>
              <a:t>producers</a:t>
            </a:r>
            <a:r>
              <a:rPr sz="2600" spc="-25" dirty="0">
                <a:latin typeface="Arial"/>
                <a:cs typeface="Arial"/>
              </a:rPr>
              <a:t> </a:t>
            </a:r>
            <a:r>
              <a:rPr sz="2600" dirty="0">
                <a:latin typeface="Arial"/>
                <a:cs typeface="Arial"/>
              </a:rPr>
              <a:t>for </a:t>
            </a:r>
            <a:r>
              <a:rPr sz="2600" spc="-705" dirty="0">
                <a:latin typeface="Arial"/>
                <a:cs typeface="Arial"/>
              </a:rPr>
              <a:t> </a:t>
            </a:r>
            <a:r>
              <a:rPr sz="2600" dirty="0">
                <a:latin typeface="Arial"/>
                <a:cs typeface="Arial"/>
              </a:rPr>
              <a:t>their</a:t>
            </a:r>
            <a:r>
              <a:rPr sz="2600" spc="-25" dirty="0">
                <a:latin typeface="Arial"/>
                <a:cs typeface="Arial"/>
              </a:rPr>
              <a:t> </a:t>
            </a:r>
            <a:r>
              <a:rPr sz="2600" dirty="0">
                <a:latin typeface="Arial"/>
                <a:cs typeface="Arial"/>
              </a:rPr>
              <a:t>energy</a:t>
            </a:r>
            <a:r>
              <a:rPr sz="2600" spc="-10" dirty="0">
                <a:latin typeface="Arial"/>
                <a:cs typeface="Arial"/>
              </a:rPr>
              <a:t> </a:t>
            </a:r>
            <a:r>
              <a:rPr sz="2600" spc="5" dirty="0">
                <a:latin typeface="Arial"/>
                <a:cs typeface="Arial"/>
              </a:rPr>
              <a:t>supply.</a:t>
            </a:r>
            <a:endParaRPr sz="2600">
              <a:latin typeface="Arial"/>
              <a:cs typeface="Arial"/>
            </a:endParaRPr>
          </a:p>
          <a:p>
            <a:pPr marL="356235" marR="236220" indent="-343535">
              <a:lnSpc>
                <a:spcPts val="2810"/>
              </a:lnSpc>
              <a:spcBef>
                <a:spcPts val="1615"/>
              </a:spcBef>
              <a:buChar char="•"/>
              <a:tabLst>
                <a:tab pos="355600" algn="l"/>
                <a:tab pos="356235" algn="l"/>
              </a:tabLst>
            </a:pPr>
            <a:r>
              <a:rPr sz="2600" dirty="0">
                <a:latin typeface="Arial"/>
                <a:cs typeface="Arial"/>
              </a:rPr>
              <a:t>1° &amp; 2° production </a:t>
            </a:r>
            <a:r>
              <a:rPr sz="2600" spc="-5" dirty="0">
                <a:latin typeface="Arial"/>
                <a:cs typeface="Arial"/>
              </a:rPr>
              <a:t>is </a:t>
            </a:r>
            <a:r>
              <a:rPr sz="2600" spc="5" dirty="0">
                <a:latin typeface="Arial"/>
                <a:cs typeface="Arial"/>
              </a:rPr>
              <a:t>consumed </a:t>
            </a:r>
            <a:r>
              <a:rPr sz="2600" dirty="0">
                <a:latin typeface="Arial"/>
                <a:cs typeface="Arial"/>
              </a:rPr>
              <a:t>by other organisms, </a:t>
            </a:r>
            <a:r>
              <a:rPr sz="2600" spc="-715" dirty="0">
                <a:latin typeface="Arial"/>
                <a:cs typeface="Arial"/>
              </a:rPr>
              <a:t> </a:t>
            </a:r>
            <a:r>
              <a:rPr sz="2600" dirty="0">
                <a:latin typeface="Arial"/>
                <a:cs typeface="Arial"/>
              </a:rPr>
              <a:t>converted</a:t>
            </a:r>
            <a:r>
              <a:rPr sz="2600" spc="-25" dirty="0">
                <a:latin typeface="Arial"/>
                <a:cs typeface="Arial"/>
              </a:rPr>
              <a:t> </a:t>
            </a:r>
            <a:r>
              <a:rPr sz="2600" spc="-5" dirty="0">
                <a:latin typeface="Arial"/>
                <a:cs typeface="Arial"/>
              </a:rPr>
              <a:t>to</a:t>
            </a:r>
            <a:r>
              <a:rPr sz="2600" dirty="0">
                <a:latin typeface="Arial"/>
                <a:cs typeface="Arial"/>
              </a:rPr>
              <a:t> detritus,</a:t>
            </a:r>
            <a:r>
              <a:rPr sz="2600" spc="5" dirty="0">
                <a:latin typeface="Arial"/>
                <a:cs typeface="Arial"/>
              </a:rPr>
              <a:t> </a:t>
            </a:r>
            <a:r>
              <a:rPr sz="2600" dirty="0">
                <a:latin typeface="Arial"/>
                <a:cs typeface="Arial"/>
              </a:rPr>
              <a:t>or</a:t>
            </a:r>
            <a:r>
              <a:rPr sz="2600" spc="-10" dirty="0">
                <a:latin typeface="Arial"/>
                <a:cs typeface="Arial"/>
              </a:rPr>
              <a:t> </a:t>
            </a:r>
            <a:r>
              <a:rPr sz="2600" dirty="0">
                <a:latin typeface="Arial"/>
                <a:cs typeface="Arial"/>
              </a:rPr>
              <a:t>accumulated</a:t>
            </a:r>
            <a:r>
              <a:rPr sz="2600" spc="-30" dirty="0">
                <a:latin typeface="Arial"/>
                <a:cs typeface="Arial"/>
              </a:rPr>
              <a:t> </a:t>
            </a:r>
            <a:r>
              <a:rPr sz="2600" spc="-5" dirty="0">
                <a:latin typeface="Arial"/>
                <a:cs typeface="Arial"/>
              </a:rPr>
              <a:t>in</a:t>
            </a:r>
            <a:r>
              <a:rPr sz="2600" dirty="0">
                <a:latin typeface="Arial"/>
                <a:cs typeface="Arial"/>
              </a:rPr>
              <a:t> biomass</a:t>
            </a:r>
            <a:endParaRPr sz="2600">
              <a:latin typeface="Arial"/>
              <a:cs typeface="Arial"/>
            </a:endParaRPr>
          </a:p>
          <a:p>
            <a:pPr marL="356235" marR="137795" indent="-343535">
              <a:lnSpc>
                <a:spcPts val="2810"/>
              </a:lnSpc>
              <a:spcBef>
                <a:spcPts val="1625"/>
              </a:spcBef>
              <a:buChar char="•"/>
              <a:tabLst>
                <a:tab pos="356235" algn="l"/>
                <a:tab pos="356870" algn="l"/>
                <a:tab pos="2360295" algn="l"/>
              </a:tabLst>
            </a:pPr>
            <a:r>
              <a:rPr sz="2600" dirty="0">
                <a:latin typeface="Arial"/>
                <a:cs typeface="Arial"/>
              </a:rPr>
              <a:t>What</a:t>
            </a:r>
            <a:r>
              <a:rPr sz="2600" spc="-20" dirty="0">
                <a:latin typeface="Arial"/>
                <a:cs typeface="Arial"/>
              </a:rPr>
              <a:t> </a:t>
            </a:r>
            <a:r>
              <a:rPr sz="2600" spc="5" dirty="0">
                <a:latin typeface="Arial"/>
                <a:cs typeface="Arial"/>
              </a:rPr>
              <a:t>Hudson</a:t>
            </a:r>
            <a:r>
              <a:rPr sz="2600" spc="-20" dirty="0">
                <a:latin typeface="Arial"/>
                <a:cs typeface="Arial"/>
              </a:rPr>
              <a:t> </a:t>
            </a:r>
            <a:r>
              <a:rPr sz="2600" dirty="0">
                <a:latin typeface="Arial"/>
                <a:cs typeface="Arial"/>
              </a:rPr>
              <a:t>River</a:t>
            </a:r>
            <a:r>
              <a:rPr sz="2600" spc="-15" dirty="0">
                <a:latin typeface="Arial"/>
                <a:cs typeface="Arial"/>
              </a:rPr>
              <a:t> </a:t>
            </a:r>
            <a:r>
              <a:rPr sz="2600" dirty="0">
                <a:latin typeface="Arial"/>
                <a:cs typeface="Arial"/>
              </a:rPr>
              <a:t>organisms</a:t>
            </a:r>
            <a:r>
              <a:rPr sz="2600" spc="-30" dirty="0">
                <a:latin typeface="Arial"/>
                <a:cs typeface="Arial"/>
              </a:rPr>
              <a:t> </a:t>
            </a:r>
            <a:r>
              <a:rPr sz="2600" dirty="0">
                <a:latin typeface="Arial"/>
                <a:cs typeface="Arial"/>
              </a:rPr>
              <a:t>are</a:t>
            </a:r>
            <a:r>
              <a:rPr sz="2600" spc="5" dirty="0">
                <a:latin typeface="Arial"/>
                <a:cs typeface="Arial"/>
              </a:rPr>
              <a:t> </a:t>
            </a:r>
            <a:r>
              <a:rPr sz="2600" dirty="0">
                <a:latin typeface="Arial"/>
                <a:cs typeface="Arial"/>
              </a:rPr>
              <a:t>responsible</a:t>
            </a:r>
            <a:r>
              <a:rPr sz="2600" spc="-20" dirty="0">
                <a:latin typeface="Arial"/>
                <a:cs typeface="Arial"/>
              </a:rPr>
              <a:t> </a:t>
            </a:r>
            <a:r>
              <a:rPr sz="2600" spc="-5" dirty="0">
                <a:latin typeface="Arial"/>
                <a:cs typeface="Arial"/>
              </a:rPr>
              <a:t>for </a:t>
            </a:r>
            <a:r>
              <a:rPr sz="2600" dirty="0">
                <a:latin typeface="Arial"/>
                <a:cs typeface="Arial"/>
              </a:rPr>
              <a:t>1° </a:t>
            </a:r>
            <a:r>
              <a:rPr sz="2600" spc="-710" dirty="0">
                <a:latin typeface="Arial"/>
                <a:cs typeface="Arial"/>
              </a:rPr>
              <a:t> </a:t>
            </a:r>
            <a:r>
              <a:rPr sz="2600" dirty="0">
                <a:latin typeface="Arial"/>
                <a:cs typeface="Arial"/>
              </a:rPr>
              <a:t>production?	What</a:t>
            </a:r>
            <a:r>
              <a:rPr sz="2600" spc="-25" dirty="0">
                <a:latin typeface="Arial"/>
                <a:cs typeface="Arial"/>
              </a:rPr>
              <a:t> </a:t>
            </a:r>
            <a:r>
              <a:rPr sz="2600" spc="5" dirty="0">
                <a:latin typeface="Arial"/>
                <a:cs typeface="Arial"/>
              </a:rPr>
              <a:t>about</a:t>
            </a:r>
            <a:r>
              <a:rPr sz="2600" spc="-10" dirty="0">
                <a:latin typeface="Arial"/>
                <a:cs typeface="Arial"/>
              </a:rPr>
              <a:t> </a:t>
            </a:r>
            <a:r>
              <a:rPr sz="2600" dirty="0">
                <a:latin typeface="Arial"/>
                <a:cs typeface="Arial"/>
              </a:rPr>
              <a:t>2°</a:t>
            </a:r>
            <a:r>
              <a:rPr sz="2600" spc="-10" dirty="0">
                <a:latin typeface="Arial"/>
                <a:cs typeface="Arial"/>
              </a:rPr>
              <a:t> </a:t>
            </a:r>
            <a:r>
              <a:rPr sz="2600" dirty="0">
                <a:latin typeface="Arial"/>
                <a:cs typeface="Arial"/>
              </a:rPr>
              <a:t>production?</a:t>
            </a:r>
            <a:endParaRPr sz="26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4000" cy="6858000"/>
          </a:xfrm>
          <a:prstGeom prst="rect">
            <a:avLst/>
          </a:prstGeom>
        </p:spPr>
      </p:pic>
      <p:sp>
        <p:nvSpPr>
          <p:cNvPr id="3" name="object 3"/>
          <p:cNvSpPr txBox="1"/>
          <p:nvPr/>
        </p:nvSpPr>
        <p:spPr>
          <a:xfrm>
            <a:off x="2743200" y="4876800"/>
            <a:ext cx="3810000" cy="1143000"/>
          </a:xfrm>
          <a:prstGeom prst="rect">
            <a:avLst/>
          </a:prstGeom>
          <a:solidFill>
            <a:srgbClr val="F2F2F2"/>
          </a:solidFill>
        </p:spPr>
        <p:txBody>
          <a:bodyPr vert="horz" wrap="square" lIns="0" tIns="221615" rIns="0" bIns="0" rtlCol="0">
            <a:spAutoFit/>
          </a:bodyPr>
          <a:lstStyle/>
          <a:p>
            <a:pPr marL="131445">
              <a:lnSpc>
                <a:spcPct val="100000"/>
              </a:lnSpc>
              <a:spcBef>
                <a:spcPts val="1745"/>
              </a:spcBef>
            </a:pPr>
            <a:r>
              <a:rPr sz="4400" dirty="0">
                <a:latin typeface="Arial"/>
                <a:cs typeface="Arial"/>
              </a:rPr>
              <a:t>Phytoplankton</a:t>
            </a:r>
            <a:endParaRPr sz="4400">
              <a:latin typeface="Arial"/>
              <a:cs typeface="Arial"/>
            </a:endParaRPr>
          </a:p>
        </p:txBody>
      </p:sp>
      <p:pic>
        <p:nvPicPr>
          <p:cNvPr id="4" name="object 4"/>
          <p:cNvPicPr/>
          <p:nvPr/>
        </p:nvPicPr>
        <p:blipFill>
          <a:blip r:embed="rId4" cstate="print"/>
          <a:stretch>
            <a:fillRect/>
          </a:stretch>
        </p:blipFill>
        <p:spPr>
          <a:xfrm>
            <a:off x="455646" y="1366812"/>
            <a:ext cx="2366941" cy="2366987"/>
          </a:xfrm>
          <a:prstGeom prst="rect">
            <a:avLst/>
          </a:prstGeom>
        </p:spPr>
      </p:pic>
      <p:pic>
        <p:nvPicPr>
          <p:cNvPr id="5" name="object 5"/>
          <p:cNvPicPr/>
          <p:nvPr/>
        </p:nvPicPr>
        <p:blipFill>
          <a:blip r:embed="rId5" cstate="print"/>
          <a:stretch>
            <a:fillRect/>
          </a:stretch>
        </p:blipFill>
        <p:spPr>
          <a:xfrm>
            <a:off x="3118129" y="451033"/>
            <a:ext cx="3126599" cy="2287048"/>
          </a:xfrm>
          <a:prstGeom prst="rect">
            <a:avLst/>
          </a:prstGeom>
        </p:spPr>
      </p:pic>
      <p:sp>
        <p:nvSpPr>
          <p:cNvPr id="6" name="object 6"/>
          <p:cNvSpPr txBox="1"/>
          <p:nvPr/>
        </p:nvSpPr>
        <p:spPr>
          <a:xfrm>
            <a:off x="688340" y="1473200"/>
            <a:ext cx="774700" cy="330835"/>
          </a:xfrm>
          <a:prstGeom prst="rect">
            <a:avLst/>
          </a:prstGeom>
        </p:spPr>
        <p:txBody>
          <a:bodyPr vert="horz" wrap="square" lIns="0" tIns="13335" rIns="0" bIns="0" rtlCol="0">
            <a:spAutoFit/>
          </a:bodyPr>
          <a:lstStyle/>
          <a:p>
            <a:pPr marL="12700">
              <a:lnSpc>
                <a:spcPct val="100000"/>
              </a:lnSpc>
              <a:spcBef>
                <a:spcPts val="105"/>
              </a:spcBef>
            </a:pPr>
            <a:r>
              <a:rPr sz="2000" spc="-114" dirty="0">
                <a:latin typeface="Arial"/>
                <a:cs typeface="Arial"/>
              </a:rPr>
              <a:t>V</a:t>
            </a:r>
            <a:r>
              <a:rPr sz="2000" dirty="0">
                <a:latin typeface="Arial"/>
                <a:cs typeface="Arial"/>
              </a:rPr>
              <a:t>o</a:t>
            </a:r>
            <a:r>
              <a:rPr sz="2000" spc="-5" dirty="0">
                <a:latin typeface="Arial"/>
                <a:cs typeface="Arial"/>
              </a:rPr>
              <a:t>l</a:t>
            </a:r>
            <a:r>
              <a:rPr sz="2000" spc="-10" dirty="0">
                <a:latin typeface="Arial"/>
                <a:cs typeface="Arial"/>
              </a:rPr>
              <a:t>v</a:t>
            </a:r>
            <a:r>
              <a:rPr sz="2000" dirty="0">
                <a:latin typeface="Arial"/>
                <a:cs typeface="Arial"/>
              </a:rPr>
              <a:t>ox</a:t>
            </a:r>
            <a:endParaRPr sz="2000">
              <a:latin typeface="Arial"/>
              <a:cs typeface="Arial"/>
            </a:endParaRPr>
          </a:p>
        </p:txBody>
      </p:sp>
      <p:sp>
        <p:nvSpPr>
          <p:cNvPr id="7" name="object 7"/>
          <p:cNvSpPr txBox="1">
            <a:spLocks noGrp="1"/>
          </p:cNvSpPr>
          <p:nvPr>
            <p:ph type="title"/>
          </p:nvPr>
        </p:nvSpPr>
        <p:spPr>
          <a:xfrm>
            <a:off x="4650775" y="635105"/>
            <a:ext cx="1115060" cy="330835"/>
          </a:xfrm>
          <a:prstGeom prst="rect">
            <a:avLst/>
          </a:prstGeom>
        </p:spPr>
        <p:txBody>
          <a:bodyPr vert="horz" wrap="square" lIns="0" tIns="13335" rIns="0" bIns="0" rtlCol="0">
            <a:spAutoFit/>
          </a:bodyPr>
          <a:lstStyle/>
          <a:p>
            <a:pPr marL="12700">
              <a:lnSpc>
                <a:spcPct val="100000"/>
              </a:lnSpc>
              <a:spcBef>
                <a:spcPts val="105"/>
              </a:spcBef>
            </a:pPr>
            <a:r>
              <a:rPr sz="2000" spc="-5" dirty="0"/>
              <a:t>S</a:t>
            </a:r>
            <a:r>
              <a:rPr sz="2000" dirty="0"/>
              <a:t>pirog</a:t>
            </a:r>
            <a:r>
              <a:rPr sz="2000" spc="-10" dirty="0"/>
              <a:t>y</a:t>
            </a:r>
            <a:r>
              <a:rPr sz="2000" dirty="0"/>
              <a:t>ra</a:t>
            </a:r>
            <a:endParaRPr sz="2000"/>
          </a:p>
        </p:txBody>
      </p:sp>
      <p:pic>
        <p:nvPicPr>
          <p:cNvPr id="8" name="object 8"/>
          <p:cNvPicPr/>
          <p:nvPr/>
        </p:nvPicPr>
        <p:blipFill>
          <a:blip r:embed="rId6" cstate="print"/>
          <a:stretch>
            <a:fillRect/>
          </a:stretch>
        </p:blipFill>
        <p:spPr>
          <a:xfrm>
            <a:off x="6629400" y="1828800"/>
            <a:ext cx="2438400" cy="2165350"/>
          </a:xfrm>
          <a:prstGeom prst="rect">
            <a:avLst/>
          </a:prstGeom>
        </p:spPr>
      </p:pic>
      <p:sp>
        <p:nvSpPr>
          <p:cNvPr id="9" name="object 9"/>
          <p:cNvSpPr txBox="1"/>
          <p:nvPr/>
        </p:nvSpPr>
        <p:spPr>
          <a:xfrm>
            <a:off x="6784340" y="1930400"/>
            <a:ext cx="1695450" cy="330835"/>
          </a:xfrm>
          <a:prstGeom prst="rect">
            <a:avLst/>
          </a:prstGeom>
        </p:spPr>
        <p:txBody>
          <a:bodyPr vert="horz" wrap="square" lIns="0" tIns="13335" rIns="0" bIns="0" rtlCol="0">
            <a:spAutoFit/>
          </a:bodyPr>
          <a:lstStyle/>
          <a:p>
            <a:pPr marL="12700">
              <a:lnSpc>
                <a:spcPct val="100000"/>
              </a:lnSpc>
              <a:spcBef>
                <a:spcPts val="105"/>
              </a:spcBef>
            </a:pPr>
            <a:r>
              <a:rPr sz="2000" spc="-5" dirty="0">
                <a:latin typeface="Arial"/>
                <a:cs typeface="Arial"/>
              </a:rPr>
              <a:t>Dinoflagellates</a:t>
            </a:r>
            <a:endParaRPr sz="20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4000" cy="6858000"/>
          </a:xfrm>
          <a:prstGeom prst="rect">
            <a:avLst/>
          </a:prstGeom>
        </p:spPr>
      </p:pic>
      <p:grpSp>
        <p:nvGrpSpPr>
          <p:cNvPr id="3" name="object 3"/>
          <p:cNvGrpSpPr/>
          <p:nvPr/>
        </p:nvGrpSpPr>
        <p:grpSpPr>
          <a:xfrm>
            <a:off x="0" y="0"/>
            <a:ext cx="9144000" cy="6858000"/>
            <a:chOff x="0" y="0"/>
            <a:chExt cx="9144000" cy="6858000"/>
          </a:xfrm>
        </p:grpSpPr>
        <p:pic>
          <p:nvPicPr>
            <p:cNvPr id="4" name="object 4"/>
            <p:cNvPicPr/>
            <p:nvPr/>
          </p:nvPicPr>
          <p:blipFill>
            <a:blip r:embed="rId4" cstate="print"/>
            <a:stretch>
              <a:fillRect/>
            </a:stretch>
          </p:blipFill>
          <p:spPr>
            <a:xfrm>
              <a:off x="3886200" y="3200400"/>
              <a:ext cx="5257800" cy="3657600"/>
            </a:xfrm>
            <a:prstGeom prst="rect">
              <a:avLst/>
            </a:prstGeom>
          </p:spPr>
        </p:pic>
        <p:pic>
          <p:nvPicPr>
            <p:cNvPr id="5" name="object 5"/>
            <p:cNvPicPr/>
            <p:nvPr/>
          </p:nvPicPr>
          <p:blipFill>
            <a:blip r:embed="rId5" cstate="print"/>
            <a:stretch>
              <a:fillRect/>
            </a:stretch>
          </p:blipFill>
          <p:spPr>
            <a:xfrm>
              <a:off x="0" y="0"/>
              <a:ext cx="4171950" cy="5715000"/>
            </a:xfrm>
            <a:prstGeom prst="rect">
              <a:avLst/>
            </a:prstGeom>
          </p:spPr>
        </p:pic>
        <p:pic>
          <p:nvPicPr>
            <p:cNvPr id="6" name="object 6"/>
            <p:cNvPicPr/>
            <p:nvPr/>
          </p:nvPicPr>
          <p:blipFill>
            <a:blip r:embed="rId6" cstate="print"/>
            <a:stretch>
              <a:fillRect/>
            </a:stretch>
          </p:blipFill>
          <p:spPr>
            <a:xfrm>
              <a:off x="4114800" y="77876"/>
              <a:ext cx="4953000" cy="3713073"/>
            </a:xfrm>
            <a:prstGeom prst="rect">
              <a:avLst/>
            </a:prstGeom>
          </p:spPr>
        </p:pic>
        <p:sp>
          <p:nvSpPr>
            <p:cNvPr id="7" name="object 7"/>
            <p:cNvSpPr/>
            <p:nvPr/>
          </p:nvSpPr>
          <p:spPr>
            <a:xfrm>
              <a:off x="0" y="5181600"/>
              <a:ext cx="4038600" cy="1676400"/>
            </a:xfrm>
            <a:custGeom>
              <a:avLst/>
              <a:gdLst/>
              <a:ahLst/>
              <a:cxnLst/>
              <a:rect l="l" t="t" r="r" b="b"/>
              <a:pathLst>
                <a:path w="4038600" h="1676400">
                  <a:moveTo>
                    <a:pt x="4038600" y="0"/>
                  </a:moveTo>
                  <a:lnTo>
                    <a:pt x="0" y="0"/>
                  </a:lnTo>
                  <a:lnTo>
                    <a:pt x="0" y="1676400"/>
                  </a:lnTo>
                  <a:lnTo>
                    <a:pt x="4038600" y="1676400"/>
                  </a:lnTo>
                  <a:lnTo>
                    <a:pt x="4038600" y="0"/>
                  </a:lnTo>
                  <a:close/>
                </a:path>
              </a:pathLst>
            </a:custGeom>
            <a:solidFill>
              <a:srgbClr val="F2F2F2"/>
            </a:solidFill>
          </p:spPr>
          <p:txBody>
            <a:bodyPr wrap="square" lIns="0" tIns="0" rIns="0" bIns="0" rtlCol="0"/>
            <a:lstStyle/>
            <a:p>
              <a:endParaRPr/>
            </a:p>
          </p:txBody>
        </p:sp>
      </p:grpSp>
      <p:sp>
        <p:nvSpPr>
          <p:cNvPr id="8" name="object 8"/>
          <p:cNvSpPr txBox="1">
            <a:spLocks noGrp="1"/>
          </p:cNvSpPr>
          <p:nvPr>
            <p:ph type="title"/>
          </p:nvPr>
        </p:nvSpPr>
        <p:spPr>
          <a:xfrm>
            <a:off x="553469" y="5383783"/>
            <a:ext cx="2930525" cy="1243965"/>
          </a:xfrm>
          <a:prstGeom prst="rect">
            <a:avLst/>
          </a:prstGeom>
        </p:spPr>
        <p:txBody>
          <a:bodyPr vert="horz" wrap="square" lIns="0" tIns="12065" rIns="0" bIns="0" rtlCol="0">
            <a:spAutoFit/>
          </a:bodyPr>
          <a:lstStyle/>
          <a:p>
            <a:pPr marL="12700" marR="5080" indent="606425">
              <a:lnSpc>
                <a:spcPct val="100000"/>
              </a:lnSpc>
              <a:spcBef>
                <a:spcPts val="95"/>
              </a:spcBef>
            </a:pPr>
            <a:r>
              <a:rPr sz="4000" spc="-5" dirty="0"/>
              <a:t>Aquatic </a:t>
            </a:r>
            <a:r>
              <a:rPr sz="4000" dirty="0"/>
              <a:t> </a:t>
            </a:r>
            <a:r>
              <a:rPr sz="4000" spc="-10" dirty="0"/>
              <a:t>ma</a:t>
            </a:r>
            <a:r>
              <a:rPr sz="4000" spc="-5" dirty="0"/>
              <a:t>cr</a:t>
            </a:r>
            <a:r>
              <a:rPr sz="4000" spc="-10" dirty="0"/>
              <a:t>o</a:t>
            </a:r>
            <a:r>
              <a:rPr sz="4000" spc="-5" dirty="0"/>
              <a:t>p</a:t>
            </a:r>
            <a:r>
              <a:rPr sz="4000" spc="-10" dirty="0"/>
              <a:t>h</a:t>
            </a:r>
            <a:r>
              <a:rPr sz="4000" dirty="0"/>
              <a:t>y</a:t>
            </a:r>
            <a:r>
              <a:rPr sz="4000" spc="-5" dirty="0"/>
              <a:t>tes</a:t>
            </a:r>
            <a:endParaRPr sz="4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4000" cy="6858000"/>
          </a:xfrm>
          <a:prstGeom prst="rect">
            <a:avLst/>
          </a:prstGeom>
        </p:spPr>
      </p:pic>
      <p:sp>
        <p:nvSpPr>
          <p:cNvPr id="3" name="object 3"/>
          <p:cNvSpPr txBox="1"/>
          <p:nvPr/>
        </p:nvSpPr>
        <p:spPr>
          <a:xfrm>
            <a:off x="838200" y="685800"/>
            <a:ext cx="4267200" cy="1219200"/>
          </a:xfrm>
          <a:prstGeom prst="rect">
            <a:avLst/>
          </a:prstGeom>
          <a:solidFill>
            <a:srgbClr val="F2F2F2"/>
          </a:solidFill>
        </p:spPr>
        <p:txBody>
          <a:bodyPr vert="horz" wrap="square" lIns="0" tIns="259715" rIns="0" bIns="0" rtlCol="0">
            <a:spAutoFit/>
          </a:bodyPr>
          <a:lstStyle/>
          <a:p>
            <a:pPr algn="ctr">
              <a:lnSpc>
                <a:spcPct val="100000"/>
              </a:lnSpc>
              <a:spcBef>
                <a:spcPts val="2045"/>
              </a:spcBef>
            </a:pPr>
            <a:r>
              <a:rPr sz="4400" dirty="0">
                <a:latin typeface="Arial"/>
                <a:cs typeface="Arial"/>
              </a:rPr>
              <a:t>Zooplankton</a:t>
            </a:r>
            <a:endParaRPr sz="4400">
              <a:latin typeface="Arial"/>
              <a:cs typeface="Arial"/>
            </a:endParaRPr>
          </a:p>
        </p:txBody>
      </p:sp>
      <p:pic>
        <p:nvPicPr>
          <p:cNvPr id="4" name="object 4"/>
          <p:cNvPicPr/>
          <p:nvPr/>
        </p:nvPicPr>
        <p:blipFill>
          <a:blip r:embed="rId4" cstate="print"/>
          <a:stretch>
            <a:fillRect/>
          </a:stretch>
        </p:blipFill>
        <p:spPr>
          <a:xfrm>
            <a:off x="6166896" y="455061"/>
            <a:ext cx="2659603" cy="2756451"/>
          </a:xfrm>
          <a:prstGeom prst="rect">
            <a:avLst/>
          </a:prstGeom>
        </p:spPr>
      </p:pic>
      <p:pic>
        <p:nvPicPr>
          <p:cNvPr id="5" name="object 5"/>
          <p:cNvPicPr/>
          <p:nvPr/>
        </p:nvPicPr>
        <p:blipFill>
          <a:blip r:embed="rId5" cstate="print"/>
          <a:stretch>
            <a:fillRect/>
          </a:stretch>
        </p:blipFill>
        <p:spPr>
          <a:xfrm>
            <a:off x="910551" y="3316300"/>
            <a:ext cx="2443683" cy="3541699"/>
          </a:xfrm>
          <a:prstGeom prst="rect">
            <a:avLst/>
          </a:prstGeom>
        </p:spPr>
      </p:pic>
      <p:pic>
        <p:nvPicPr>
          <p:cNvPr id="6" name="object 6"/>
          <p:cNvPicPr/>
          <p:nvPr/>
        </p:nvPicPr>
        <p:blipFill>
          <a:blip r:embed="rId6" cstate="print"/>
          <a:stretch>
            <a:fillRect/>
          </a:stretch>
        </p:blipFill>
        <p:spPr>
          <a:xfrm>
            <a:off x="5636917" y="3574084"/>
            <a:ext cx="3202269" cy="3283915"/>
          </a:xfrm>
          <a:prstGeom prst="rect">
            <a:avLst/>
          </a:prstGeom>
        </p:spPr>
      </p:pic>
      <p:sp>
        <p:nvSpPr>
          <p:cNvPr id="7" name="object 7"/>
          <p:cNvSpPr txBox="1">
            <a:spLocks noGrp="1"/>
          </p:cNvSpPr>
          <p:nvPr>
            <p:ph type="title"/>
          </p:nvPr>
        </p:nvSpPr>
        <p:spPr>
          <a:xfrm>
            <a:off x="7774940" y="539750"/>
            <a:ext cx="902335" cy="330835"/>
          </a:xfrm>
          <a:prstGeom prst="rect">
            <a:avLst/>
          </a:prstGeom>
        </p:spPr>
        <p:txBody>
          <a:bodyPr vert="horz" wrap="square" lIns="0" tIns="13335" rIns="0" bIns="0" rtlCol="0">
            <a:spAutoFit/>
          </a:bodyPr>
          <a:lstStyle/>
          <a:p>
            <a:pPr marL="12700">
              <a:lnSpc>
                <a:spcPct val="100000"/>
              </a:lnSpc>
              <a:spcBef>
                <a:spcPts val="105"/>
              </a:spcBef>
            </a:pPr>
            <a:r>
              <a:rPr sz="2000" spc="-5" dirty="0"/>
              <a:t>Rotifers</a:t>
            </a:r>
            <a:endParaRPr sz="2000"/>
          </a:p>
        </p:txBody>
      </p:sp>
      <p:sp>
        <p:nvSpPr>
          <p:cNvPr id="8" name="object 8"/>
          <p:cNvSpPr txBox="1"/>
          <p:nvPr/>
        </p:nvSpPr>
        <p:spPr>
          <a:xfrm>
            <a:off x="1450416" y="6483275"/>
            <a:ext cx="902969" cy="330835"/>
          </a:xfrm>
          <a:prstGeom prst="rect">
            <a:avLst/>
          </a:prstGeom>
        </p:spPr>
        <p:txBody>
          <a:bodyPr vert="horz" wrap="square" lIns="0" tIns="12700" rIns="0" bIns="0" rtlCol="0">
            <a:spAutoFit/>
          </a:bodyPr>
          <a:lstStyle/>
          <a:p>
            <a:pPr marL="12700">
              <a:lnSpc>
                <a:spcPct val="100000"/>
              </a:lnSpc>
              <a:spcBef>
                <a:spcPts val="100"/>
              </a:spcBef>
            </a:pPr>
            <a:r>
              <a:rPr sz="2000" spc="-5" dirty="0">
                <a:latin typeface="Arial"/>
                <a:cs typeface="Arial"/>
              </a:rPr>
              <a:t>Rotifers</a:t>
            </a:r>
            <a:endParaRPr sz="2000">
              <a:latin typeface="Arial"/>
              <a:cs typeface="Arial"/>
            </a:endParaRPr>
          </a:p>
        </p:txBody>
      </p:sp>
      <p:sp>
        <p:nvSpPr>
          <p:cNvPr id="9" name="object 9"/>
          <p:cNvSpPr txBox="1"/>
          <p:nvPr/>
        </p:nvSpPr>
        <p:spPr>
          <a:xfrm>
            <a:off x="7241491" y="6483275"/>
            <a:ext cx="145796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Cladocerans</a:t>
            </a:r>
            <a:endParaRPr sz="20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4000" cy="6858000"/>
          </a:xfrm>
          <a:prstGeom prst="rect">
            <a:avLst/>
          </a:prstGeom>
        </p:spPr>
      </p:pic>
      <p:sp>
        <p:nvSpPr>
          <p:cNvPr id="3" name="object 3"/>
          <p:cNvSpPr/>
          <p:nvPr/>
        </p:nvSpPr>
        <p:spPr>
          <a:xfrm>
            <a:off x="1981200" y="0"/>
            <a:ext cx="5943600" cy="1295400"/>
          </a:xfrm>
          <a:custGeom>
            <a:avLst/>
            <a:gdLst/>
            <a:ahLst/>
            <a:cxnLst/>
            <a:rect l="l" t="t" r="r" b="b"/>
            <a:pathLst>
              <a:path w="5943600" h="1295400">
                <a:moveTo>
                  <a:pt x="5943600" y="0"/>
                </a:moveTo>
                <a:lnTo>
                  <a:pt x="0" y="0"/>
                </a:lnTo>
                <a:lnTo>
                  <a:pt x="0" y="1295400"/>
                </a:lnTo>
                <a:lnTo>
                  <a:pt x="5943600" y="1295400"/>
                </a:lnTo>
                <a:lnTo>
                  <a:pt x="5943600" y="0"/>
                </a:lnTo>
                <a:close/>
              </a:path>
            </a:pathLst>
          </a:custGeom>
          <a:solidFill>
            <a:srgbClr val="F2F2F2"/>
          </a:solidFill>
        </p:spPr>
        <p:txBody>
          <a:bodyPr wrap="square" lIns="0" tIns="0" rIns="0" bIns="0" rtlCol="0"/>
          <a:lstStyle/>
          <a:p>
            <a:endParaRPr/>
          </a:p>
        </p:txBody>
      </p:sp>
      <p:sp>
        <p:nvSpPr>
          <p:cNvPr id="4" name="object 4"/>
          <p:cNvSpPr txBox="1">
            <a:spLocks noGrp="1"/>
          </p:cNvSpPr>
          <p:nvPr>
            <p:ph type="title"/>
          </p:nvPr>
        </p:nvSpPr>
        <p:spPr>
          <a:xfrm>
            <a:off x="2545207" y="284480"/>
            <a:ext cx="4812665" cy="696595"/>
          </a:xfrm>
          <a:prstGeom prst="rect">
            <a:avLst/>
          </a:prstGeom>
        </p:spPr>
        <p:txBody>
          <a:bodyPr vert="horz" wrap="square" lIns="0" tIns="12700" rIns="0" bIns="0" rtlCol="0">
            <a:spAutoFit/>
          </a:bodyPr>
          <a:lstStyle/>
          <a:p>
            <a:pPr marL="12700">
              <a:lnSpc>
                <a:spcPct val="100000"/>
              </a:lnSpc>
              <a:spcBef>
                <a:spcPts val="100"/>
              </a:spcBef>
            </a:pPr>
            <a:r>
              <a:rPr dirty="0"/>
              <a:t>Mac</a:t>
            </a:r>
            <a:r>
              <a:rPr spc="-5" dirty="0"/>
              <a:t>r</a:t>
            </a:r>
            <a:r>
              <a:rPr dirty="0"/>
              <a:t>oinve</a:t>
            </a:r>
            <a:r>
              <a:rPr spc="-5" dirty="0"/>
              <a:t>r</a:t>
            </a:r>
            <a:r>
              <a:rPr dirty="0"/>
              <a:t>teb</a:t>
            </a:r>
            <a:r>
              <a:rPr spc="-5" dirty="0"/>
              <a:t>r</a:t>
            </a:r>
            <a:r>
              <a:rPr dirty="0"/>
              <a:t>ates</a:t>
            </a:r>
          </a:p>
        </p:txBody>
      </p:sp>
      <p:pic>
        <p:nvPicPr>
          <p:cNvPr id="5" name="object 5"/>
          <p:cNvPicPr/>
          <p:nvPr/>
        </p:nvPicPr>
        <p:blipFill>
          <a:blip r:embed="rId4" cstate="print"/>
          <a:stretch>
            <a:fillRect/>
          </a:stretch>
        </p:blipFill>
        <p:spPr>
          <a:xfrm>
            <a:off x="609612" y="4641850"/>
            <a:ext cx="3124187" cy="2216149"/>
          </a:xfrm>
          <a:prstGeom prst="rect">
            <a:avLst/>
          </a:prstGeom>
        </p:spPr>
      </p:pic>
      <p:pic>
        <p:nvPicPr>
          <p:cNvPr id="6" name="object 6"/>
          <p:cNvPicPr/>
          <p:nvPr/>
        </p:nvPicPr>
        <p:blipFill>
          <a:blip r:embed="rId5" cstate="print"/>
          <a:stretch>
            <a:fillRect/>
          </a:stretch>
        </p:blipFill>
        <p:spPr>
          <a:xfrm>
            <a:off x="4419599" y="4078300"/>
            <a:ext cx="2362136" cy="2779699"/>
          </a:xfrm>
          <a:prstGeom prst="rect">
            <a:avLst/>
          </a:prstGeom>
        </p:spPr>
      </p:pic>
      <p:pic>
        <p:nvPicPr>
          <p:cNvPr id="7" name="object 7"/>
          <p:cNvPicPr/>
          <p:nvPr/>
        </p:nvPicPr>
        <p:blipFill>
          <a:blip r:embed="rId6" cstate="print"/>
          <a:stretch>
            <a:fillRect/>
          </a:stretch>
        </p:blipFill>
        <p:spPr>
          <a:xfrm>
            <a:off x="457200" y="1828800"/>
            <a:ext cx="2438400" cy="2438400"/>
          </a:xfrm>
          <a:prstGeom prst="rect">
            <a:avLst/>
          </a:prstGeom>
        </p:spPr>
      </p:pic>
      <p:pic>
        <p:nvPicPr>
          <p:cNvPr id="8" name="object 8"/>
          <p:cNvPicPr/>
          <p:nvPr/>
        </p:nvPicPr>
        <p:blipFill>
          <a:blip r:embed="rId7" cstate="print"/>
          <a:stretch>
            <a:fillRect/>
          </a:stretch>
        </p:blipFill>
        <p:spPr>
          <a:xfrm>
            <a:off x="3200400" y="1752612"/>
            <a:ext cx="3428974" cy="2136762"/>
          </a:xfrm>
          <a:prstGeom prst="rect">
            <a:avLst/>
          </a:prstGeom>
        </p:spPr>
      </p:pic>
      <p:pic>
        <p:nvPicPr>
          <p:cNvPr id="9" name="object 9"/>
          <p:cNvPicPr/>
          <p:nvPr/>
        </p:nvPicPr>
        <p:blipFill>
          <a:blip r:embed="rId8" cstate="print"/>
          <a:stretch>
            <a:fillRect/>
          </a:stretch>
        </p:blipFill>
        <p:spPr>
          <a:xfrm>
            <a:off x="7010399" y="1752600"/>
            <a:ext cx="2133562" cy="36575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996854" y="1031239"/>
            <a:ext cx="7299959" cy="696595"/>
          </a:xfrm>
          <a:prstGeom prst="rect">
            <a:avLst/>
          </a:prstGeom>
        </p:spPr>
        <p:txBody>
          <a:bodyPr vert="horz" wrap="square" lIns="0" tIns="13335" rIns="0" bIns="0" rtlCol="0">
            <a:spAutoFit/>
          </a:bodyPr>
          <a:lstStyle/>
          <a:p>
            <a:pPr marL="12700">
              <a:lnSpc>
                <a:spcPct val="100000"/>
              </a:lnSpc>
              <a:spcBef>
                <a:spcPts val="105"/>
              </a:spcBef>
            </a:pPr>
            <a:r>
              <a:rPr dirty="0"/>
              <a:t>Do</a:t>
            </a:r>
            <a:r>
              <a:rPr spc="-30" dirty="0"/>
              <a:t> </a:t>
            </a:r>
            <a:r>
              <a:rPr dirty="0"/>
              <a:t>you</a:t>
            </a:r>
            <a:r>
              <a:rPr spc="-15" dirty="0"/>
              <a:t> </a:t>
            </a:r>
            <a:r>
              <a:rPr dirty="0"/>
              <a:t>live</a:t>
            </a:r>
            <a:r>
              <a:rPr spc="-35" dirty="0"/>
              <a:t> </a:t>
            </a:r>
            <a:r>
              <a:rPr dirty="0"/>
              <a:t>in</a:t>
            </a:r>
            <a:r>
              <a:rPr spc="-30" dirty="0"/>
              <a:t> </a:t>
            </a:r>
            <a:r>
              <a:rPr dirty="0"/>
              <a:t>an</a:t>
            </a:r>
            <a:r>
              <a:rPr spc="5" dirty="0"/>
              <a:t> </a:t>
            </a:r>
            <a:r>
              <a:rPr dirty="0"/>
              <a:t>ecosystem?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4000" cy="6858000"/>
          </a:xfrm>
          <a:prstGeom prst="rect">
            <a:avLst/>
          </a:prstGeom>
        </p:spPr>
      </p:pic>
      <p:sp>
        <p:nvSpPr>
          <p:cNvPr id="3" name="object 3"/>
          <p:cNvSpPr/>
          <p:nvPr/>
        </p:nvSpPr>
        <p:spPr>
          <a:xfrm>
            <a:off x="2895600" y="381000"/>
            <a:ext cx="3352800" cy="960755"/>
          </a:xfrm>
          <a:custGeom>
            <a:avLst/>
            <a:gdLst/>
            <a:ahLst/>
            <a:cxnLst/>
            <a:rect l="l" t="t" r="r" b="b"/>
            <a:pathLst>
              <a:path w="3352800" h="960755">
                <a:moveTo>
                  <a:pt x="3352800" y="0"/>
                </a:moveTo>
                <a:lnTo>
                  <a:pt x="0" y="0"/>
                </a:lnTo>
                <a:lnTo>
                  <a:pt x="0" y="960437"/>
                </a:lnTo>
                <a:lnTo>
                  <a:pt x="3352800" y="960437"/>
                </a:lnTo>
                <a:lnTo>
                  <a:pt x="3352800" y="0"/>
                </a:lnTo>
                <a:close/>
              </a:path>
            </a:pathLst>
          </a:custGeom>
          <a:solidFill>
            <a:srgbClr val="F2F2F2"/>
          </a:solidFill>
        </p:spPr>
        <p:txBody>
          <a:bodyPr wrap="square" lIns="0" tIns="0" rIns="0" bIns="0" rtlCol="0"/>
          <a:lstStyle/>
          <a:p>
            <a:endParaRPr/>
          </a:p>
        </p:txBody>
      </p:sp>
      <p:sp>
        <p:nvSpPr>
          <p:cNvPr id="4" name="object 4"/>
          <p:cNvSpPr txBox="1">
            <a:spLocks noGrp="1"/>
          </p:cNvSpPr>
          <p:nvPr>
            <p:ph type="title"/>
          </p:nvPr>
        </p:nvSpPr>
        <p:spPr>
          <a:xfrm>
            <a:off x="3580034" y="513238"/>
            <a:ext cx="1983739" cy="665480"/>
          </a:xfrm>
          <a:prstGeom prst="rect">
            <a:avLst/>
          </a:prstGeom>
        </p:spPr>
        <p:txBody>
          <a:bodyPr vert="horz" wrap="square" lIns="0" tIns="12700" rIns="0" bIns="0" rtlCol="0">
            <a:spAutoFit/>
          </a:bodyPr>
          <a:lstStyle/>
          <a:p>
            <a:pPr marL="12700">
              <a:lnSpc>
                <a:spcPct val="100000"/>
              </a:lnSpc>
              <a:spcBef>
                <a:spcPts val="100"/>
              </a:spcBef>
            </a:pPr>
            <a:r>
              <a:rPr sz="4200" spc="-5" dirty="0"/>
              <a:t>Bacteria</a:t>
            </a:r>
            <a:endParaRPr sz="4200"/>
          </a:p>
        </p:txBody>
      </p:sp>
      <p:pic>
        <p:nvPicPr>
          <p:cNvPr id="5" name="object 5"/>
          <p:cNvPicPr/>
          <p:nvPr/>
        </p:nvPicPr>
        <p:blipFill>
          <a:blip r:embed="rId4" cstate="print"/>
          <a:stretch>
            <a:fillRect/>
          </a:stretch>
        </p:blipFill>
        <p:spPr>
          <a:xfrm>
            <a:off x="1600212" y="1676400"/>
            <a:ext cx="6248387" cy="446246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4000" cy="6858000"/>
          </a:xfrm>
          <a:prstGeom prst="rect">
            <a:avLst/>
          </a:prstGeom>
        </p:spPr>
      </p:pic>
      <p:sp>
        <p:nvSpPr>
          <p:cNvPr id="3" name="object 3"/>
          <p:cNvSpPr/>
          <p:nvPr/>
        </p:nvSpPr>
        <p:spPr>
          <a:xfrm>
            <a:off x="685800" y="274637"/>
            <a:ext cx="7848600" cy="1143000"/>
          </a:xfrm>
          <a:custGeom>
            <a:avLst/>
            <a:gdLst/>
            <a:ahLst/>
            <a:cxnLst/>
            <a:rect l="l" t="t" r="r" b="b"/>
            <a:pathLst>
              <a:path w="7848600" h="1143000">
                <a:moveTo>
                  <a:pt x="7848600" y="0"/>
                </a:moveTo>
                <a:lnTo>
                  <a:pt x="0" y="0"/>
                </a:lnTo>
                <a:lnTo>
                  <a:pt x="0" y="1143000"/>
                </a:lnTo>
                <a:lnTo>
                  <a:pt x="7848600" y="1143000"/>
                </a:lnTo>
                <a:lnTo>
                  <a:pt x="7848600" y="0"/>
                </a:lnTo>
                <a:close/>
              </a:path>
            </a:pathLst>
          </a:custGeom>
          <a:solidFill>
            <a:srgbClr val="F2F2F2"/>
          </a:solidFill>
        </p:spPr>
        <p:txBody>
          <a:bodyPr wrap="square" lIns="0" tIns="0" rIns="0" bIns="0" rtlCol="0"/>
          <a:lstStyle/>
          <a:p>
            <a:endParaRPr/>
          </a:p>
        </p:txBody>
      </p:sp>
      <p:sp>
        <p:nvSpPr>
          <p:cNvPr id="4" name="object 4"/>
          <p:cNvSpPr txBox="1">
            <a:spLocks noGrp="1"/>
          </p:cNvSpPr>
          <p:nvPr>
            <p:ph type="title"/>
          </p:nvPr>
        </p:nvSpPr>
        <p:spPr>
          <a:xfrm>
            <a:off x="1181227" y="514921"/>
            <a:ext cx="6856095" cy="635000"/>
          </a:xfrm>
          <a:prstGeom prst="rect">
            <a:avLst/>
          </a:prstGeom>
        </p:spPr>
        <p:txBody>
          <a:bodyPr vert="horz" wrap="square" lIns="0" tIns="12065" rIns="0" bIns="0" rtlCol="0">
            <a:spAutoFit/>
          </a:bodyPr>
          <a:lstStyle/>
          <a:p>
            <a:pPr marL="12700">
              <a:lnSpc>
                <a:spcPct val="100000"/>
              </a:lnSpc>
              <a:spcBef>
                <a:spcPts val="95"/>
              </a:spcBef>
            </a:pPr>
            <a:r>
              <a:rPr sz="4000" spc="-5" dirty="0"/>
              <a:t>Fishes</a:t>
            </a:r>
            <a:r>
              <a:rPr sz="4000" spc="-20" dirty="0"/>
              <a:t> </a:t>
            </a:r>
            <a:r>
              <a:rPr sz="4000" spc="-5" dirty="0"/>
              <a:t>&amp;</a:t>
            </a:r>
            <a:r>
              <a:rPr sz="4000" spc="-10" dirty="0"/>
              <a:t> </a:t>
            </a:r>
            <a:r>
              <a:rPr sz="4000" spc="-5" dirty="0"/>
              <a:t>other</a:t>
            </a:r>
            <a:r>
              <a:rPr sz="4000" spc="5" dirty="0"/>
              <a:t> </a:t>
            </a:r>
            <a:r>
              <a:rPr sz="4000" spc="-5" dirty="0"/>
              <a:t>large</a:t>
            </a:r>
            <a:r>
              <a:rPr sz="4000" spc="5" dirty="0"/>
              <a:t> </a:t>
            </a:r>
            <a:r>
              <a:rPr sz="4000" spc="-5" dirty="0"/>
              <a:t>predators</a:t>
            </a:r>
            <a:endParaRPr sz="4000"/>
          </a:p>
        </p:txBody>
      </p:sp>
      <p:pic>
        <p:nvPicPr>
          <p:cNvPr id="5" name="object 5"/>
          <p:cNvPicPr/>
          <p:nvPr/>
        </p:nvPicPr>
        <p:blipFill>
          <a:blip r:embed="rId4" cstate="print"/>
          <a:stretch>
            <a:fillRect/>
          </a:stretch>
        </p:blipFill>
        <p:spPr>
          <a:xfrm>
            <a:off x="5486400" y="4876800"/>
            <a:ext cx="3352799" cy="1777999"/>
          </a:xfrm>
          <a:prstGeom prst="rect">
            <a:avLst/>
          </a:prstGeom>
        </p:spPr>
      </p:pic>
      <p:pic>
        <p:nvPicPr>
          <p:cNvPr id="6" name="object 6"/>
          <p:cNvPicPr/>
          <p:nvPr/>
        </p:nvPicPr>
        <p:blipFill>
          <a:blip r:embed="rId5" cstate="print"/>
          <a:stretch>
            <a:fillRect/>
          </a:stretch>
        </p:blipFill>
        <p:spPr>
          <a:xfrm>
            <a:off x="5334000" y="1524038"/>
            <a:ext cx="3505161" cy="3054311"/>
          </a:xfrm>
          <a:prstGeom prst="rect">
            <a:avLst/>
          </a:prstGeom>
        </p:spPr>
      </p:pic>
      <p:grpSp>
        <p:nvGrpSpPr>
          <p:cNvPr id="7" name="object 7"/>
          <p:cNvGrpSpPr/>
          <p:nvPr/>
        </p:nvGrpSpPr>
        <p:grpSpPr>
          <a:xfrm>
            <a:off x="0" y="3429012"/>
            <a:ext cx="5142230" cy="3429000"/>
            <a:chOff x="0" y="3429012"/>
            <a:chExt cx="5142230" cy="3429000"/>
          </a:xfrm>
        </p:grpSpPr>
        <p:pic>
          <p:nvPicPr>
            <p:cNvPr id="8" name="object 8"/>
            <p:cNvPicPr/>
            <p:nvPr/>
          </p:nvPicPr>
          <p:blipFill>
            <a:blip r:embed="rId6" cstate="print"/>
            <a:stretch>
              <a:fillRect/>
            </a:stretch>
          </p:blipFill>
          <p:spPr>
            <a:xfrm>
              <a:off x="1600225" y="3429012"/>
              <a:ext cx="3467074" cy="1739887"/>
            </a:xfrm>
            <a:prstGeom prst="rect">
              <a:avLst/>
            </a:prstGeom>
          </p:spPr>
        </p:pic>
        <p:pic>
          <p:nvPicPr>
            <p:cNvPr id="9" name="object 9"/>
            <p:cNvPicPr/>
            <p:nvPr/>
          </p:nvPicPr>
          <p:blipFill>
            <a:blip r:embed="rId7" cstate="print"/>
            <a:stretch>
              <a:fillRect/>
            </a:stretch>
          </p:blipFill>
          <p:spPr>
            <a:xfrm>
              <a:off x="0" y="4799037"/>
              <a:ext cx="5141849" cy="2058962"/>
            </a:xfrm>
            <a:prstGeom prst="rect">
              <a:avLst/>
            </a:prstGeom>
          </p:spPr>
        </p:pic>
      </p:grpSp>
      <p:pic>
        <p:nvPicPr>
          <p:cNvPr id="10" name="object 10"/>
          <p:cNvPicPr/>
          <p:nvPr/>
        </p:nvPicPr>
        <p:blipFill>
          <a:blip r:embed="rId8" cstate="print"/>
          <a:stretch>
            <a:fillRect/>
          </a:stretch>
        </p:blipFill>
        <p:spPr>
          <a:xfrm>
            <a:off x="381000" y="1676400"/>
            <a:ext cx="4303699" cy="168431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4000" cy="6858000"/>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What</a:t>
            </a:r>
            <a:r>
              <a:rPr spc="-55" dirty="0"/>
              <a:t> </a:t>
            </a:r>
            <a:r>
              <a:rPr dirty="0"/>
              <a:t>controls</a:t>
            </a:r>
            <a:r>
              <a:rPr spc="-45" dirty="0"/>
              <a:t> </a:t>
            </a:r>
            <a:r>
              <a:rPr dirty="0"/>
              <a:t>productivity?</a:t>
            </a:r>
          </a:p>
        </p:txBody>
      </p:sp>
      <p:sp>
        <p:nvSpPr>
          <p:cNvPr id="4" name="object 4"/>
          <p:cNvSpPr/>
          <p:nvPr/>
        </p:nvSpPr>
        <p:spPr>
          <a:xfrm>
            <a:off x="76200" y="1219200"/>
            <a:ext cx="9067800" cy="1905000"/>
          </a:xfrm>
          <a:custGeom>
            <a:avLst/>
            <a:gdLst/>
            <a:ahLst/>
            <a:cxnLst/>
            <a:rect l="l" t="t" r="r" b="b"/>
            <a:pathLst>
              <a:path w="9067800" h="1905000">
                <a:moveTo>
                  <a:pt x="9067800" y="0"/>
                </a:moveTo>
                <a:lnTo>
                  <a:pt x="0" y="0"/>
                </a:lnTo>
                <a:lnTo>
                  <a:pt x="0" y="1905000"/>
                </a:lnTo>
                <a:lnTo>
                  <a:pt x="9067800" y="1905000"/>
                </a:lnTo>
                <a:lnTo>
                  <a:pt x="9067800" y="0"/>
                </a:lnTo>
                <a:close/>
              </a:path>
            </a:pathLst>
          </a:custGeom>
          <a:solidFill>
            <a:srgbClr val="F2F2F2"/>
          </a:solidFill>
        </p:spPr>
        <p:txBody>
          <a:bodyPr wrap="square" lIns="0" tIns="0" rIns="0" bIns="0" rtlCol="0"/>
          <a:lstStyle/>
          <a:p>
            <a:endParaRPr/>
          </a:p>
        </p:txBody>
      </p:sp>
      <p:sp>
        <p:nvSpPr>
          <p:cNvPr id="5" name="object 5"/>
          <p:cNvSpPr txBox="1"/>
          <p:nvPr/>
        </p:nvSpPr>
        <p:spPr>
          <a:xfrm>
            <a:off x="154939" y="1243075"/>
            <a:ext cx="8839200" cy="1610360"/>
          </a:xfrm>
          <a:prstGeom prst="rect">
            <a:avLst/>
          </a:prstGeom>
        </p:spPr>
        <p:txBody>
          <a:bodyPr vert="horz" wrap="square" lIns="0" tIns="12065" rIns="0" bIns="0" rtlCol="0">
            <a:spAutoFit/>
          </a:bodyPr>
          <a:lstStyle/>
          <a:p>
            <a:pPr marL="355600" marR="5080" indent="-343535">
              <a:lnSpc>
                <a:spcPct val="100000"/>
              </a:lnSpc>
              <a:spcBef>
                <a:spcPts val="95"/>
              </a:spcBef>
              <a:buChar char="•"/>
              <a:tabLst>
                <a:tab pos="354965" algn="l"/>
                <a:tab pos="355600" algn="l"/>
              </a:tabLst>
            </a:pPr>
            <a:r>
              <a:rPr sz="2800" spc="-5" dirty="0">
                <a:latin typeface="Arial"/>
                <a:cs typeface="Arial"/>
              </a:rPr>
              <a:t>“Limiting</a:t>
            </a:r>
            <a:r>
              <a:rPr sz="2800" spc="5" dirty="0">
                <a:latin typeface="Arial"/>
                <a:cs typeface="Arial"/>
              </a:rPr>
              <a:t> </a:t>
            </a:r>
            <a:r>
              <a:rPr sz="2800" dirty="0">
                <a:latin typeface="Arial"/>
                <a:cs typeface="Arial"/>
              </a:rPr>
              <a:t>factors”</a:t>
            </a:r>
            <a:r>
              <a:rPr sz="2800" spc="-10" dirty="0">
                <a:latin typeface="Arial"/>
                <a:cs typeface="Arial"/>
              </a:rPr>
              <a:t> </a:t>
            </a:r>
            <a:r>
              <a:rPr sz="2800" spc="-5" dirty="0">
                <a:latin typeface="Arial"/>
                <a:cs typeface="Arial"/>
              </a:rPr>
              <a:t>-</a:t>
            </a:r>
            <a:r>
              <a:rPr sz="2800" dirty="0">
                <a:latin typeface="Arial"/>
                <a:cs typeface="Arial"/>
              </a:rPr>
              <a:t> </a:t>
            </a:r>
            <a:r>
              <a:rPr sz="2800" spc="-5" dirty="0">
                <a:latin typeface="Arial"/>
                <a:cs typeface="Arial"/>
              </a:rPr>
              <a:t>Too</a:t>
            </a:r>
            <a:r>
              <a:rPr sz="2800" spc="15" dirty="0">
                <a:latin typeface="Arial"/>
                <a:cs typeface="Arial"/>
              </a:rPr>
              <a:t> </a:t>
            </a:r>
            <a:r>
              <a:rPr sz="2800" spc="-5" dirty="0">
                <a:latin typeface="Arial"/>
                <a:cs typeface="Arial"/>
              </a:rPr>
              <a:t>much</a:t>
            </a:r>
            <a:r>
              <a:rPr sz="2800" spc="20" dirty="0">
                <a:latin typeface="Arial"/>
                <a:cs typeface="Arial"/>
              </a:rPr>
              <a:t> </a:t>
            </a:r>
            <a:r>
              <a:rPr sz="2800" dirty="0">
                <a:latin typeface="Arial"/>
                <a:cs typeface="Arial"/>
              </a:rPr>
              <a:t>or</a:t>
            </a:r>
            <a:r>
              <a:rPr sz="2800" spc="5" dirty="0">
                <a:latin typeface="Arial"/>
                <a:cs typeface="Arial"/>
              </a:rPr>
              <a:t> </a:t>
            </a:r>
            <a:r>
              <a:rPr sz="2800" spc="-5" dirty="0">
                <a:latin typeface="Arial"/>
                <a:cs typeface="Arial"/>
              </a:rPr>
              <a:t>too</a:t>
            </a:r>
            <a:r>
              <a:rPr sz="2800" dirty="0">
                <a:latin typeface="Arial"/>
                <a:cs typeface="Arial"/>
              </a:rPr>
              <a:t> </a:t>
            </a:r>
            <a:r>
              <a:rPr sz="2800" spc="-5" dirty="0">
                <a:latin typeface="Arial"/>
                <a:cs typeface="Arial"/>
              </a:rPr>
              <a:t>little </a:t>
            </a:r>
            <a:r>
              <a:rPr sz="2800" dirty="0">
                <a:latin typeface="Arial"/>
                <a:cs typeface="Arial"/>
              </a:rPr>
              <a:t>of</a:t>
            </a:r>
            <a:r>
              <a:rPr sz="2800" spc="10" dirty="0">
                <a:latin typeface="Arial"/>
                <a:cs typeface="Arial"/>
              </a:rPr>
              <a:t> </a:t>
            </a:r>
            <a:r>
              <a:rPr sz="2800" dirty="0">
                <a:latin typeface="Arial"/>
                <a:cs typeface="Arial"/>
              </a:rPr>
              <a:t>any</a:t>
            </a:r>
            <a:r>
              <a:rPr sz="2800" spc="-5" dirty="0">
                <a:latin typeface="Arial"/>
                <a:cs typeface="Arial"/>
              </a:rPr>
              <a:t> </a:t>
            </a:r>
            <a:r>
              <a:rPr sz="2800" dirty="0">
                <a:latin typeface="Arial"/>
                <a:cs typeface="Arial"/>
              </a:rPr>
              <a:t>abiotic </a:t>
            </a:r>
            <a:r>
              <a:rPr sz="2800" spc="-765" dirty="0">
                <a:latin typeface="Arial"/>
                <a:cs typeface="Arial"/>
              </a:rPr>
              <a:t> </a:t>
            </a:r>
            <a:r>
              <a:rPr sz="2800" dirty="0">
                <a:latin typeface="Arial"/>
                <a:cs typeface="Arial"/>
              </a:rPr>
              <a:t>factor</a:t>
            </a:r>
            <a:r>
              <a:rPr sz="2800" spc="-25" dirty="0">
                <a:latin typeface="Arial"/>
                <a:cs typeface="Arial"/>
              </a:rPr>
              <a:t> </a:t>
            </a:r>
            <a:r>
              <a:rPr sz="2800" dirty="0">
                <a:latin typeface="Arial"/>
                <a:cs typeface="Arial"/>
              </a:rPr>
              <a:t>can</a:t>
            </a:r>
            <a:r>
              <a:rPr sz="2800" spc="5" dirty="0">
                <a:latin typeface="Arial"/>
                <a:cs typeface="Arial"/>
              </a:rPr>
              <a:t> </a:t>
            </a:r>
            <a:r>
              <a:rPr sz="2800" spc="-5" dirty="0">
                <a:latin typeface="Arial"/>
                <a:cs typeface="Arial"/>
              </a:rPr>
              <a:t>limit</a:t>
            </a:r>
            <a:r>
              <a:rPr sz="2800" spc="5" dirty="0">
                <a:latin typeface="Arial"/>
                <a:cs typeface="Arial"/>
              </a:rPr>
              <a:t> </a:t>
            </a:r>
            <a:r>
              <a:rPr sz="2800" dirty="0">
                <a:latin typeface="Arial"/>
                <a:cs typeface="Arial"/>
              </a:rPr>
              <a:t>or</a:t>
            </a:r>
            <a:r>
              <a:rPr sz="2800" spc="5" dirty="0">
                <a:latin typeface="Arial"/>
                <a:cs typeface="Arial"/>
              </a:rPr>
              <a:t> </a:t>
            </a:r>
            <a:r>
              <a:rPr sz="2800" dirty="0">
                <a:latin typeface="Arial"/>
                <a:cs typeface="Arial"/>
              </a:rPr>
              <a:t>prevent</a:t>
            </a:r>
            <a:r>
              <a:rPr sz="2800" spc="5" dirty="0">
                <a:latin typeface="Arial"/>
                <a:cs typeface="Arial"/>
              </a:rPr>
              <a:t> </a:t>
            </a:r>
            <a:r>
              <a:rPr sz="2800" spc="-5" dirty="0">
                <a:latin typeface="Arial"/>
                <a:cs typeface="Arial"/>
              </a:rPr>
              <a:t>growth</a:t>
            </a:r>
            <a:r>
              <a:rPr sz="2800" dirty="0">
                <a:latin typeface="Arial"/>
                <a:cs typeface="Arial"/>
              </a:rPr>
              <a:t> of</a:t>
            </a:r>
            <a:r>
              <a:rPr sz="2800" spc="5" dirty="0">
                <a:latin typeface="Arial"/>
                <a:cs typeface="Arial"/>
              </a:rPr>
              <a:t> </a:t>
            </a:r>
            <a:r>
              <a:rPr sz="2800" spc="-5" dirty="0">
                <a:latin typeface="Arial"/>
                <a:cs typeface="Arial"/>
              </a:rPr>
              <a:t>a </a:t>
            </a:r>
            <a:r>
              <a:rPr sz="2800" dirty="0">
                <a:latin typeface="Arial"/>
                <a:cs typeface="Arial"/>
              </a:rPr>
              <a:t>population</a:t>
            </a:r>
            <a:endParaRPr sz="2800">
              <a:latin typeface="Arial"/>
              <a:cs typeface="Arial"/>
            </a:endParaRPr>
          </a:p>
          <a:p>
            <a:pPr marL="355600" indent="-343535">
              <a:lnSpc>
                <a:spcPct val="100000"/>
              </a:lnSpc>
              <a:spcBef>
                <a:spcPts val="2400"/>
              </a:spcBef>
              <a:buChar char="•"/>
              <a:tabLst>
                <a:tab pos="355600" algn="l"/>
                <a:tab pos="356235" algn="l"/>
              </a:tabLst>
            </a:pPr>
            <a:r>
              <a:rPr sz="2800" dirty="0">
                <a:latin typeface="Arial"/>
                <a:cs typeface="Arial"/>
              </a:rPr>
              <a:t>What</a:t>
            </a:r>
            <a:r>
              <a:rPr sz="2800" spc="-30" dirty="0">
                <a:latin typeface="Arial"/>
                <a:cs typeface="Arial"/>
              </a:rPr>
              <a:t> </a:t>
            </a:r>
            <a:r>
              <a:rPr sz="2800" spc="-5" dirty="0">
                <a:latin typeface="Arial"/>
                <a:cs typeface="Arial"/>
              </a:rPr>
              <a:t>might</a:t>
            </a:r>
            <a:r>
              <a:rPr sz="2800" spc="15" dirty="0">
                <a:latin typeface="Arial"/>
                <a:cs typeface="Arial"/>
              </a:rPr>
              <a:t> </a:t>
            </a:r>
            <a:r>
              <a:rPr sz="2800" spc="-5" dirty="0">
                <a:latin typeface="Arial"/>
                <a:cs typeface="Arial"/>
              </a:rPr>
              <a:t>be</a:t>
            </a:r>
            <a:r>
              <a:rPr sz="2800" spc="5" dirty="0">
                <a:latin typeface="Arial"/>
                <a:cs typeface="Arial"/>
              </a:rPr>
              <a:t> </a:t>
            </a:r>
            <a:r>
              <a:rPr sz="2800" spc="-5" dirty="0">
                <a:latin typeface="Arial"/>
                <a:cs typeface="Arial"/>
              </a:rPr>
              <a:t>a</a:t>
            </a:r>
            <a:r>
              <a:rPr sz="2800" spc="5" dirty="0">
                <a:latin typeface="Arial"/>
                <a:cs typeface="Arial"/>
              </a:rPr>
              <a:t> </a:t>
            </a:r>
            <a:r>
              <a:rPr sz="2800" spc="-5" dirty="0">
                <a:latin typeface="Arial"/>
                <a:cs typeface="Arial"/>
              </a:rPr>
              <a:t>limiting</a:t>
            </a:r>
            <a:r>
              <a:rPr sz="2800" spc="5" dirty="0">
                <a:latin typeface="Arial"/>
                <a:cs typeface="Arial"/>
              </a:rPr>
              <a:t> </a:t>
            </a:r>
            <a:r>
              <a:rPr sz="2800" dirty="0">
                <a:latin typeface="Arial"/>
                <a:cs typeface="Arial"/>
              </a:rPr>
              <a:t>factor</a:t>
            </a:r>
            <a:r>
              <a:rPr sz="2800" spc="-5" dirty="0">
                <a:latin typeface="Arial"/>
                <a:cs typeface="Arial"/>
              </a:rPr>
              <a:t> in</a:t>
            </a:r>
            <a:r>
              <a:rPr sz="2800" spc="5" dirty="0">
                <a:latin typeface="Arial"/>
                <a:cs typeface="Arial"/>
              </a:rPr>
              <a:t> </a:t>
            </a:r>
            <a:r>
              <a:rPr sz="2800" spc="-5" dirty="0">
                <a:latin typeface="Arial"/>
                <a:cs typeface="Arial"/>
              </a:rPr>
              <a:t>the</a:t>
            </a:r>
            <a:r>
              <a:rPr sz="2800" spc="5" dirty="0">
                <a:latin typeface="Arial"/>
                <a:cs typeface="Arial"/>
              </a:rPr>
              <a:t> </a:t>
            </a:r>
            <a:r>
              <a:rPr sz="2800" dirty="0">
                <a:latin typeface="Arial"/>
                <a:cs typeface="Arial"/>
              </a:rPr>
              <a:t>Hudson?</a:t>
            </a:r>
            <a:endParaRPr sz="2800">
              <a:latin typeface="Arial"/>
              <a:cs typeface="Arial"/>
            </a:endParaRPr>
          </a:p>
        </p:txBody>
      </p:sp>
      <p:pic>
        <p:nvPicPr>
          <p:cNvPr id="6" name="object 6"/>
          <p:cNvPicPr/>
          <p:nvPr/>
        </p:nvPicPr>
        <p:blipFill>
          <a:blip r:embed="rId4" cstate="print"/>
          <a:stretch>
            <a:fillRect/>
          </a:stretch>
        </p:blipFill>
        <p:spPr>
          <a:xfrm>
            <a:off x="685800" y="3800487"/>
            <a:ext cx="7848600" cy="267646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25"/>
            <a:ext cx="9143999" cy="6848449"/>
          </a:xfrm>
          <a:prstGeom prst="rect">
            <a:avLst/>
          </a:prstGeom>
        </p:spPr>
      </p:pic>
      <p:sp>
        <p:nvSpPr>
          <p:cNvPr id="3" name="object 3"/>
          <p:cNvSpPr txBox="1">
            <a:spLocks noGrp="1"/>
          </p:cNvSpPr>
          <p:nvPr>
            <p:ph type="title"/>
          </p:nvPr>
        </p:nvSpPr>
        <p:spPr>
          <a:xfrm>
            <a:off x="838200" y="304800"/>
            <a:ext cx="7620000" cy="1143000"/>
          </a:xfrm>
          <a:prstGeom prst="rect">
            <a:avLst/>
          </a:prstGeom>
          <a:solidFill>
            <a:srgbClr val="F2F2F2"/>
          </a:solidFill>
        </p:spPr>
        <p:txBody>
          <a:bodyPr vert="horz" wrap="square" lIns="0" tIns="221615" rIns="0" bIns="0" rtlCol="0">
            <a:spAutoFit/>
          </a:bodyPr>
          <a:lstStyle/>
          <a:p>
            <a:pPr marL="500380">
              <a:lnSpc>
                <a:spcPct val="100000"/>
              </a:lnSpc>
              <a:spcBef>
                <a:spcPts val="1745"/>
              </a:spcBef>
              <a:tabLst>
                <a:tab pos="5875020" algn="l"/>
              </a:tabLst>
            </a:pPr>
            <a:r>
              <a:rPr dirty="0"/>
              <a:t>What’s</a:t>
            </a:r>
            <a:r>
              <a:rPr spc="-25" dirty="0"/>
              <a:t> </a:t>
            </a:r>
            <a:r>
              <a:rPr dirty="0"/>
              <a:t>in</a:t>
            </a:r>
            <a:r>
              <a:rPr spc="-10" dirty="0"/>
              <a:t> </a:t>
            </a:r>
            <a:r>
              <a:rPr dirty="0"/>
              <a:t>the</a:t>
            </a:r>
            <a:r>
              <a:rPr spc="20" dirty="0"/>
              <a:t> </a:t>
            </a:r>
            <a:r>
              <a:rPr dirty="0"/>
              <a:t>water?	Mud.</a:t>
            </a:r>
          </a:p>
        </p:txBody>
      </p:sp>
      <p:grpSp>
        <p:nvGrpSpPr>
          <p:cNvPr id="4" name="object 4"/>
          <p:cNvGrpSpPr/>
          <p:nvPr/>
        </p:nvGrpSpPr>
        <p:grpSpPr>
          <a:xfrm>
            <a:off x="1981125" y="1981500"/>
            <a:ext cx="4953000" cy="3863975"/>
            <a:chOff x="1981125" y="1981500"/>
            <a:chExt cx="4953000" cy="3863975"/>
          </a:xfrm>
        </p:grpSpPr>
        <p:sp>
          <p:nvSpPr>
            <p:cNvPr id="5" name="object 5"/>
            <p:cNvSpPr/>
            <p:nvPr/>
          </p:nvSpPr>
          <p:spPr>
            <a:xfrm>
              <a:off x="1981125" y="1981500"/>
              <a:ext cx="4953000" cy="3863975"/>
            </a:xfrm>
            <a:custGeom>
              <a:avLst/>
              <a:gdLst/>
              <a:ahLst/>
              <a:cxnLst/>
              <a:rect l="l" t="t" r="r" b="b"/>
              <a:pathLst>
                <a:path w="4953000" h="3863975">
                  <a:moveTo>
                    <a:pt x="4952813" y="0"/>
                  </a:moveTo>
                  <a:lnTo>
                    <a:pt x="0" y="0"/>
                  </a:lnTo>
                  <a:lnTo>
                    <a:pt x="0" y="3863736"/>
                  </a:lnTo>
                  <a:lnTo>
                    <a:pt x="4952813" y="3863736"/>
                  </a:lnTo>
                  <a:lnTo>
                    <a:pt x="4952813" y="0"/>
                  </a:lnTo>
                  <a:close/>
                </a:path>
              </a:pathLst>
            </a:custGeom>
            <a:solidFill>
              <a:srgbClr val="FFFFFF"/>
            </a:solidFill>
          </p:spPr>
          <p:txBody>
            <a:bodyPr wrap="square" lIns="0" tIns="0" rIns="0" bIns="0" rtlCol="0"/>
            <a:lstStyle/>
            <a:p>
              <a:endParaRPr/>
            </a:p>
          </p:txBody>
        </p:sp>
        <p:sp>
          <p:nvSpPr>
            <p:cNvPr id="6" name="object 6"/>
            <p:cNvSpPr/>
            <p:nvPr/>
          </p:nvSpPr>
          <p:spPr>
            <a:xfrm>
              <a:off x="2700834" y="2399287"/>
              <a:ext cx="4016375" cy="2812415"/>
            </a:xfrm>
            <a:custGeom>
              <a:avLst/>
              <a:gdLst/>
              <a:ahLst/>
              <a:cxnLst/>
              <a:rect l="l" t="t" r="r" b="b"/>
              <a:pathLst>
                <a:path w="4016375" h="2812415">
                  <a:moveTo>
                    <a:pt x="0" y="0"/>
                  </a:moveTo>
                  <a:lnTo>
                    <a:pt x="0" y="2812036"/>
                  </a:lnTo>
                  <a:lnTo>
                    <a:pt x="4016229" y="2812036"/>
                  </a:lnTo>
                  <a:lnTo>
                    <a:pt x="4016229" y="0"/>
                  </a:lnTo>
                  <a:lnTo>
                    <a:pt x="0" y="0"/>
                  </a:lnTo>
                  <a:close/>
                </a:path>
              </a:pathLst>
            </a:custGeom>
            <a:ln w="3175">
              <a:solidFill>
                <a:srgbClr val="FFFFFF"/>
              </a:solidFill>
            </a:ln>
          </p:spPr>
          <p:txBody>
            <a:bodyPr wrap="square" lIns="0" tIns="0" rIns="0" bIns="0" rtlCol="0"/>
            <a:lstStyle/>
            <a:p>
              <a:endParaRPr/>
            </a:p>
          </p:txBody>
        </p:sp>
        <p:sp>
          <p:nvSpPr>
            <p:cNvPr id="7" name="object 7"/>
            <p:cNvSpPr/>
            <p:nvPr/>
          </p:nvSpPr>
          <p:spPr>
            <a:xfrm>
              <a:off x="2700834" y="5211323"/>
              <a:ext cx="4016375" cy="0"/>
            </a:xfrm>
            <a:custGeom>
              <a:avLst/>
              <a:gdLst/>
              <a:ahLst/>
              <a:cxnLst/>
              <a:rect l="l" t="t" r="r" b="b"/>
              <a:pathLst>
                <a:path w="4016375">
                  <a:moveTo>
                    <a:pt x="0" y="0"/>
                  </a:moveTo>
                  <a:lnTo>
                    <a:pt x="4016229" y="0"/>
                  </a:lnTo>
                </a:path>
              </a:pathLst>
            </a:custGeom>
            <a:ln w="8034">
              <a:solidFill>
                <a:srgbClr val="000000"/>
              </a:solidFill>
            </a:ln>
          </p:spPr>
          <p:txBody>
            <a:bodyPr wrap="square" lIns="0" tIns="0" rIns="0" bIns="0" rtlCol="0"/>
            <a:lstStyle/>
            <a:p>
              <a:endParaRPr/>
            </a:p>
          </p:txBody>
        </p:sp>
        <p:sp>
          <p:nvSpPr>
            <p:cNvPr id="8" name="object 8"/>
            <p:cNvSpPr/>
            <p:nvPr/>
          </p:nvSpPr>
          <p:spPr>
            <a:xfrm>
              <a:off x="2700834" y="5211323"/>
              <a:ext cx="0" cy="40640"/>
            </a:xfrm>
            <a:custGeom>
              <a:avLst/>
              <a:gdLst/>
              <a:ahLst/>
              <a:cxnLst/>
              <a:rect l="l" t="t" r="r" b="b"/>
              <a:pathLst>
                <a:path h="40639">
                  <a:moveTo>
                    <a:pt x="0" y="40171"/>
                  </a:moveTo>
                  <a:lnTo>
                    <a:pt x="0" y="0"/>
                  </a:lnTo>
                </a:path>
              </a:pathLst>
            </a:custGeom>
            <a:ln w="8032">
              <a:solidFill>
                <a:srgbClr val="000000"/>
              </a:solidFill>
            </a:ln>
          </p:spPr>
          <p:txBody>
            <a:bodyPr wrap="square" lIns="0" tIns="0" rIns="0" bIns="0" rtlCol="0"/>
            <a:lstStyle/>
            <a:p>
              <a:endParaRPr/>
            </a:p>
          </p:txBody>
        </p:sp>
        <p:sp>
          <p:nvSpPr>
            <p:cNvPr id="9" name="object 9"/>
            <p:cNvSpPr/>
            <p:nvPr/>
          </p:nvSpPr>
          <p:spPr>
            <a:xfrm>
              <a:off x="3704891" y="5211323"/>
              <a:ext cx="0" cy="40640"/>
            </a:xfrm>
            <a:custGeom>
              <a:avLst/>
              <a:gdLst/>
              <a:ahLst/>
              <a:cxnLst/>
              <a:rect l="l" t="t" r="r" b="b"/>
              <a:pathLst>
                <a:path h="40639">
                  <a:moveTo>
                    <a:pt x="0" y="40171"/>
                  </a:moveTo>
                  <a:lnTo>
                    <a:pt x="0" y="0"/>
                  </a:lnTo>
                </a:path>
              </a:pathLst>
            </a:custGeom>
            <a:ln w="8032">
              <a:solidFill>
                <a:srgbClr val="000000"/>
              </a:solidFill>
            </a:ln>
          </p:spPr>
          <p:txBody>
            <a:bodyPr wrap="square" lIns="0" tIns="0" rIns="0" bIns="0" rtlCol="0"/>
            <a:lstStyle/>
            <a:p>
              <a:endParaRPr/>
            </a:p>
          </p:txBody>
        </p:sp>
        <p:sp>
          <p:nvSpPr>
            <p:cNvPr id="10" name="object 10"/>
            <p:cNvSpPr/>
            <p:nvPr/>
          </p:nvSpPr>
          <p:spPr>
            <a:xfrm>
              <a:off x="4708948" y="5211323"/>
              <a:ext cx="0" cy="40640"/>
            </a:xfrm>
            <a:custGeom>
              <a:avLst/>
              <a:gdLst/>
              <a:ahLst/>
              <a:cxnLst/>
              <a:rect l="l" t="t" r="r" b="b"/>
              <a:pathLst>
                <a:path h="40639">
                  <a:moveTo>
                    <a:pt x="0" y="40171"/>
                  </a:moveTo>
                  <a:lnTo>
                    <a:pt x="0" y="0"/>
                  </a:lnTo>
                </a:path>
              </a:pathLst>
            </a:custGeom>
            <a:ln w="8032">
              <a:solidFill>
                <a:srgbClr val="000000"/>
              </a:solidFill>
            </a:ln>
          </p:spPr>
          <p:txBody>
            <a:bodyPr wrap="square" lIns="0" tIns="0" rIns="0" bIns="0" rtlCol="0"/>
            <a:lstStyle/>
            <a:p>
              <a:endParaRPr/>
            </a:p>
          </p:txBody>
        </p:sp>
        <p:sp>
          <p:nvSpPr>
            <p:cNvPr id="11" name="object 11"/>
            <p:cNvSpPr/>
            <p:nvPr/>
          </p:nvSpPr>
          <p:spPr>
            <a:xfrm>
              <a:off x="5713006" y="5211323"/>
              <a:ext cx="0" cy="40640"/>
            </a:xfrm>
            <a:custGeom>
              <a:avLst/>
              <a:gdLst/>
              <a:ahLst/>
              <a:cxnLst/>
              <a:rect l="l" t="t" r="r" b="b"/>
              <a:pathLst>
                <a:path h="40639">
                  <a:moveTo>
                    <a:pt x="0" y="40171"/>
                  </a:moveTo>
                  <a:lnTo>
                    <a:pt x="0" y="0"/>
                  </a:lnTo>
                </a:path>
              </a:pathLst>
            </a:custGeom>
            <a:ln w="8032">
              <a:solidFill>
                <a:srgbClr val="000000"/>
              </a:solidFill>
            </a:ln>
          </p:spPr>
          <p:txBody>
            <a:bodyPr wrap="square" lIns="0" tIns="0" rIns="0" bIns="0" rtlCol="0"/>
            <a:lstStyle/>
            <a:p>
              <a:endParaRPr/>
            </a:p>
          </p:txBody>
        </p:sp>
        <p:sp>
          <p:nvSpPr>
            <p:cNvPr id="12" name="object 12"/>
            <p:cNvSpPr/>
            <p:nvPr/>
          </p:nvSpPr>
          <p:spPr>
            <a:xfrm>
              <a:off x="6717063" y="5211323"/>
              <a:ext cx="0" cy="40640"/>
            </a:xfrm>
            <a:custGeom>
              <a:avLst/>
              <a:gdLst/>
              <a:ahLst/>
              <a:cxnLst/>
              <a:rect l="l" t="t" r="r" b="b"/>
              <a:pathLst>
                <a:path h="40639">
                  <a:moveTo>
                    <a:pt x="0" y="40171"/>
                  </a:moveTo>
                  <a:lnTo>
                    <a:pt x="0" y="0"/>
                  </a:lnTo>
                </a:path>
              </a:pathLst>
            </a:custGeom>
            <a:ln w="8032">
              <a:solidFill>
                <a:srgbClr val="000000"/>
              </a:solidFill>
            </a:ln>
          </p:spPr>
          <p:txBody>
            <a:bodyPr wrap="square" lIns="0" tIns="0" rIns="0" bIns="0" rtlCol="0"/>
            <a:lstStyle/>
            <a:p>
              <a:endParaRPr/>
            </a:p>
          </p:txBody>
        </p:sp>
      </p:grpSp>
      <p:sp>
        <p:nvSpPr>
          <p:cNvPr id="13" name="object 13"/>
          <p:cNvSpPr txBox="1"/>
          <p:nvPr/>
        </p:nvSpPr>
        <p:spPr>
          <a:xfrm>
            <a:off x="2657558" y="5299760"/>
            <a:ext cx="99695" cy="212725"/>
          </a:xfrm>
          <a:prstGeom prst="rect">
            <a:avLst/>
          </a:prstGeom>
        </p:spPr>
        <p:txBody>
          <a:bodyPr vert="horz" wrap="square" lIns="0" tIns="15875" rIns="0" bIns="0" rtlCol="0">
            <a:spAutoFit/>
          </a:bodyPr>
          <a:lstStyle/>
          <a:p>
            <a:pPr>
              <a:lnSpc>
                <a:spcPct val="100000"/>
              </a:lnSpc>
              <a:spcBef>
                <a:spcPts val="125"/>
              </a:spcBef>
            </a:pPr>
            <a:r>
              <a:rPr sz="1200" spc="10" dirty="0">
                <a:latin typeface="Arial"/>
                <a:cs typeface="Arial"/>
              </a:rPr>
              <a:t>0</a:t>
            </a:r>
            <a:endParaRPr sz="1200">
              <a:latin typeface="Arial"/>
              <a:cs typeface="Arial"/>
            </a:endParaRPr>
          </a:p>
        </p:txBody>
      </p:sp>
      <p:sp>
        <p:nvSpPr>
          <p:cNvPr id="14" name="object 14"/>
          <p:cNvSpPr txBox="1"/>
          <p:nvPr/>
        </p:nvSpPr>
        <p:spPr>
          <a:xfrm>
            <a:off x="3661605" y="5299760"/>
            <a:ext cx="99695" cy="212725"/>
          </a:xfrm>
          <a:prstGeom prst="rect">
            <a:avLst/>
          </a:prstGeom>
        </p:spPr>
        <p:txBody>
          <a:bodyPr vert="horz" wrap="square" lIns="0" tIns="15875" rIns="0" bIns="0" rtlCol="0">
            <a:spAutoFit/>
          </a:bodyPr>
          <a:lstStyle/>
          <a:p>
            <a:pPr>
              <a:lnSpc>
                <a:spcPct val="100000"/>
              </a:lnSpc>
              <a:spcBef>
                <a:spcPts val="125"/>
              </a:spcBef>
            </a:pPr>
            <a:r>
              <a:rPr sz="1200" spc="10" dirty="0">
                <a:latin typeface="Arial"/>
                <a:cs typeface="Arial"/>
              </a:rPr>
              <a:t>5</a:t>
            </a:r>
            <a:endParaRPr sz="1200">
              <a:latin typeface="Arial"/>
              <a:cs typeface="Arial"/>
            </a:endParaRPr>
          </a:p>
        </p:txBody>
      </p:sp>
      <p:sp>
        <p:nvSpPr>
          <p:cNvPr id="15" name="object 15"/>
          <p:cNvSpPr txBox="1"/>
          <p:nvPr/>
        </p:nvSpPr>
        <p:spPr>
          <a:xfrm>
            <a:off x="3985374" y="5234167"/>
            <a:ext cx="1460500" cy="603885"/>
          </a:xfrm>
          <a:prstGeom prst="rect">
            <a:avLst/>
          </a:prstGeom>
        </p:spPr>
        <p:txBody>
          <a:bodyPr vert="horz" wrap="square" lIns="0" tIns="81280" rIns="0" bIns="0" rtlCol="0">
            <a:spAutoFit/>
          </a:bodyPr>
          <a:lstStyle/>
          <a:p>
            <a:pPr marR="5080" algn="ctr">
              <a:lnSpc>
                <a:spcPct val="100000"/>
              </a:lnSpc>
              <a:spcBef>
                <a:spcPts val="640"/>
              </a:spcBef>
            </a:pPr>
            <a:r>
              <a:rPr sz="1200" spc="10" dirty="0">
                <a:latin typeface="Arial"/>
                <a:cs typeface="Arial"/>
              </a:rPr>
              <a:t>10</a:t>
            </a:r>
            <a:endParaRPr sz="1200">
              <a:latin typeface="Arial"/>
              <a:cs typeface="Arial"/>
            </a:endParaRPr>
          </a:p>
          <a:p>
            <a:pPr marR="5080" algn="ctr">
              <a:lnSpc>
                <a:spcPct val="100000"/>
              </a:lnSpc>
              <a:spcBef>
                <a:spcPts val="705"/>
              </a:spcBef>
            </a:pPr>
            <a:r>
              <a:rPr sz="1550" spc="10" dirty="0">
                <a:latin typeface="Arial"/>
                <a:cs typeface="Arial"/>
              </a:rPr>
              <a:t>Water</a:t>
            </a:r>
            <a:r>
              <a:rPr sz="1550" spc="5" dirty="0">
                <a:latin typeface="Arial"/>
                <a:cs typeface="Arial"/>
              </a:rPr>
              <a:t> depth</a:t>
            </a:r>
            <a:r>
              <a:rPr sz="1550" dirty="0">
                <a:latin typeface="Arial"/>
                <a:cs typeface="Arial"/>
              </a:rPr>
              <a:t> </a:t>
            </a:r>
            <a:r>
              <a:rPr sz="1550" spc="10" dirty="0">
                <a:latin typeface="Arial"/>
                <a:cs typeface="Arial"/>
              </a:rPr>
              <a:t>(m)</a:t>
            </a:r>
            <a:endParaRPr sz="1550">
              <a:latin typeface="Arial"/>
              <a:cs typeface="Arial"/>
            </a:endParaRPr>
          </a:p>
        </p:txBody>
      </p:sp>
      <p:sp>
        <p:nvSpPr>
          <p:cNvPr id="16" name="object 16"/>
          <p:cNvSpPr txBox="1"/>
          <p:nvPr/>
        </p:nvSpPr>
        <p:spPr>
          <a:xfrm>
            <a:off x="5626377" y="5299760"/>
            <a:ext cx="186690" cy="212725"/>
          </a:xfrm>
          <a:prstGeom prst="rect">
            <a:avLst/>
          </a:prstGeom>
        </p:spPr>
        <p:txBody>
          <a:bodyPr vert="horz" wrap="square" lIns="0" tIns="15875" rIns="0" bIns="0" rtlCol="0">
            <a:spAutoFit/>
          </a:bodyPr>
          <a:lstStyle/>
          <a:p>
            <a:pPr>
              <a:lnSpc>
                <a:spcPct val="100000"/>
              </a:lnSpc>
              <a:spcBef>
                <a:spcPts val="125"/>
              </a:spcBef>
            </a:pPr>
            <a:r>
              <a:rPr sz="1200" spc="10" dirty="0">
                <a:latin typeface="Arial"/>
                <a:cs typeface="Arial"/>
              </a:rPr>
              <a:t>15</a:t>
            </a:r>
            <a:endParaRPr sz="1200">
              <a:latin typeface="Arial"/>
              <a:cs typeface="Arial"/>
            </a:endParaRPr>
          </a:p>
        </p:txBody>
      </p:sp>
      <p:sp>
        <p:nvSpPr>
          <p:cNvPr id="17" name="object 17"/>
          <p:cNvSpPr txBox="1"/>
          <p:nvPr/>
        </p:nvSpPr>
        <p:spPr>
          <a:xfrm>
            <a:off x="6630425" y="5299760"/>
            <a:ext cx="186690" cy="212725"/>
          </a:xfrm>
          <a:prstGeom prst="rect">
            <a:avLst/>
          </a:prstGeom>
        </p:spPr>
        <p:txBody>
          <a:bodyPr vert="horz" wrap="square" lIns="0" tIns="15875" rIns="0" bIns="0" rtlCol="0">
            <a:spAutoFit/>
          </a:bodyPr>
          <a:lstStyle/>
          <a:p>
            <a:pPr>
              <a:lnSpc>
                <a:spcPct val="100000"/>
              </a:lnSpc>
              <a:spcBef>
                <a:spcPts val="125"/>
              </a:spcBef>
            </a:pPr>
            <a:r>
              <a:rPr sz="1200" spc="10" dirty="0">
                <a:latin typeface="Arial"/>
                <a:cs typeface="Arial"/>
              </a:rPr>
              <a:t>20</a:t>
            </a:r>
            <a:endParaRPr sz="1200">
              <a:latin typeface="Arial"/>
              <a:cs typeface="Arial"/>
            </a:endParaRPr>
          </a:p>
        </p:txBody>
      </p:sp>
      <p:grpSp>
        <p:nvGrpSpPr>
          <p:cNvPr id="18" name="object 18"/>
          <p:cNvGrpSpPr/>
          <p:nvPr/>
        </p:nvGrpSpPr>
        <p:grpSpPr>
          <a:xfrm>
            <a:off x="2660672" y="2395270"/>
            <a:ext cx="4060825" cy="2820670"/>
            <a:chOff x="2660672" y="2395270"/>
            <a:chExt cx="4060825" cy="2820670"/>
          </a:xfrm>
        </p:grpSpPr>
        <p:sp>
          <p:nvSpPr>
            <p:cNvPr id="19" name="object 19"/>
            <p:cNvSpPr/>
            <p:nvPr/>
          </p:nvSpPr>
          <p:spPr>
            <a:xfrm>
              <a:off x="2700834" y="2399287"/>
              <a:ext cx="4016375" cy="0"/>
            </a:xfrm>
            <a:custGeom>
              <a:avLst/>
              <a:gdLst/>
              <a:ahLst/>
              <a:cxnLst/>
              <a:rect l="l" t="t" r="r" b="b"/>
              <a:pathLst>
                <a:path w="4016375">
                  <a:moveTo>
                    <a:pt x="0" y="0"/>
                  </a:moveTo>
                  <a:lnTo>
                    <a:pt x="4016229" y="0"/>
                  </a:lnTo>
                </a:path>
              </a:pathLst>
            </a:custGeom>
            <a:ln w="8034">
              <a:solidFill>
                <a:srgbClr val="000000"/>
              </a:solidFill>
            </a:ln>
          </p:spPr>
          <p:txBody>
            <a:bodyPr wrap="square" lIns="0" tIns="0" rIns="0" bIns="0" rtlCol="0"/>
            <a:lstStyle/>
            <a:p>
              <a:endParaRPr/>
            </a:p>
          </p:txBody>
        </p:sp>
        <p:sp>
          <p:nvSpPr>
            <p:cNvPr id="20" name="object 20"/>
            <p:cNvSpPr/>
            <p:nvPr/>
          </p:nvSpPr>
          <p:spPr>
            <a:xfrm>
              <a:off x="2700834" y="2399287"/>
              <a:ext cx="0" cy="2812415"/>
            </a:xfrm>
            <a:custGeom>
              <a:avLst/>
              <a:gdLst/>
              <a:ahLst/>
              <a:cxnLst/>
              <a:rect l="l" t="t" r="r" b="b"/>
              <a:pathLst>
                <a:path h="2812415">
                  <a:moveTo>
                    <a:pt x="0" y="2812036"/>
                  </a:moveTo>
                  <a:lnTo>
                    <a:pt x="0" y="0"/>
                  </a:lnTo>
                </a:path>
              </a:pathLst>
            </a:custGeom>
            <a:ln w="8032">
              <a:solidFill>
                <a:srgbClr val="000000"/>
              </a:solidFill>
            </a:ln>
          </p:spPr>
          <p:txBody>
            <a:bodyPr wrap="square" lIns="0" tIns="0" rIns="0" bIns="0" rtlCol="0"/>
            <a:lstStyle/>
            <a:p>
              <a:endParaRPr/>
            </a:p>
          </p:txBody>
        </p:sp>
        <p:sp>
          <p:nvSpPr>
            <p:cNvPr id="21" name="object 21"/>
            <p:cNvSpPr/>
            <p:nvPr/>
          </p:nvSpPr>
          <p:spPr>
            <a:xfrm>
              <a:off x="2660672" y="5211323"/>
              <a:ext cx="40640" cy="0"/>
            </a:xfrm>
            <a:custGeom>
              <a:avLst/>
              <a:gdLst/>
              <a:ahLst/>
              <a:cxnLst/>
              <a:rect l="l" t="t" r="r" b="b"/>
              <a:pathLst>
                <a:path w="40639">
                  <a:moveTo>
                    <a:pt x="0" y="0"/>
                  </a:moveTo>
                  <a:lnTo>
                    <a:pt x="40162" y="0"/>
                  </a:lnTo>
                </a:path>
              </a:pathLst>
            </a:custGeom>
            <a:ln w="8034">
              <a:solidFill>
                <a:srgbClr val="000000"/>
              </a:solidFill>
            </a:ln>
          </p:spPr>
          <p:txBody>
            <a:bodyPr wrap="square" lIns="0" tIns="0" rIns="0" bIns="0" rtlCol="0"/>
            <a:lstStyle/>
            <a:p>
              <a:endParaRPr/>
            </a:p>
          </p:txBody>
        </p:sp>
        <p:sp>
          <p:nvSpPr>
            <p:cNvPr id="22" name="object 22"/>
            <p:cNvSpPr/>
            <p:nvPr/>
          </p:nvSpPr>
          <p:spPr>
            <a:xfrm>
              <a:off x="2660672" y="4648916"/>
              <a:ext cx="40640" cy="0"/>
            </a:xfrm>
            <a:custGeom>
              <a:avLst/>
              <a:gdLst/>
              <a:ahLst/>
              <a:cxnLst/>
              <a:rect l="l" t="t" r="r" b="b"/>
              <a:pathLst>
                <a:path w="40639">
                  <a:moveTo>
                    <a:pt x="0" y="0"/>
                  </a:moveTo>
                  <a:lnTo>
                    <a:pt x="40162" y="0"/>
                  </a:lnTo>
                </a:path>
              </a:pathLst>
            </a:custGeom>
            <a:ln w="8034">
              <a:solidFill>
                <a:srgbClr val="000000"/>
              </a:solidFill>
            </a:ln>
          </p:spPr>
          <p:txBody>
            <a:bodyPr wrap="square" lIns="0" tIns="0" rIns="0" bIns="0" rtlCol="0"/>
            <a:lstStyle/>
            <a:p>
              <a:endParaRPr/>
            </a:p>
          </p:txBody>
        </p:sp>
        <p:sp>
          <p:nvSpPr>
            <p:cNvPr id="23" name="object 23"/>
            <p:cNvSpPr/>
            <p:nvPr/>
          </p:nvSpPr>
          <p:spPr>
            <a:xfrm>
              <a:off x="2660672" y="4086508"/>
              <a:ext cx="40640" cy="0"/>
            </a:xfrm>
            <a:custGeom>
              <a:avLst/>
              <a:gdLst/>
              <a:ahLst/>
              <a:cxnLst/>
              <a:rect l="l" t="t" r="r" b="b"/>
              <a:pathLst>
                <a:path w="40639">
                  <a:moveTo>
                    <a:pt x="0" y="0"/>
                  </a:moveTo>
                  <a:lnTo>
                    <a:pt x="40162" y="0"/>
                  </a:lnTo>
                </a:path>
              </a:pathLst>
            </a:custGeom>
            <a:ln w="8034">
              <a:solidFill>
                <a:srgbClr val="000000"/>
              </a:solidFill>
            </a:ln>
          </p:spPr>
          <p:txBody>
            <a:bodyPr wrap="square" lIns="0" tIns="0" rIns="0" bIns="0" rtlCol="0"/>
            <a:lstStyle/>
            <a:p>
              <a:endParaRPr/>
            </a:p>
          </p:txBody>
        </p:sp>
        <p:sp>
          <p:nvSpPr>
            <p:cNvPr id="24" name="object 24"/>
            <p:cNvSpPr/>
            <p:nvPr/>
          </p:nvSpPr>
          <p:spPr>
            <a:xfrm>
              <a:off x="2660672" y="3524101"/>
              <a:ext cx="40640" cy="0"/>
            </a:xfrm>
            <a:custGeom>
              <a:avLst/>
              <a:gdLst/>
              <a:ahLst/>
              <a:cxnLst/>
              <a:rect l="l" t="t" r="r" b="b"/>
              <a:pathLst>
                <a:path w="40639">
                  <a:moveTo>
                    <a:pt x="0" y="0"/>
                  </a:moveTo>
                  <a:lnTo>
                    <a:pt x="40162" y="0"/>
                  </a:lnTo>
                </a:path>
              </a:pathLst>
            </a:custGeom>
            <a:ln w="8034">
              <a:solidFill>
                <a:srgbClr val="000000"/>
              </a:solidFill>
            </a:ln>
          </p:spPr>
          <p:txBody>
            <a:bodyPr wrap="square" lIns="0" tIns="0" rIns="0" bIns="0" rtlCol="0"/>
            <a:lstStyle/>
            <a:p>
              <a:endParaRPr/>
            </a:p>
          </p:txBody>
        </p:sp>
        <p:sp>
          <p:nvSpPr>
            <p:cNvPr id="25" name="object 25"/>
            <p:cNvSpPr/>
            <p:nvPr/>
          </p:nvSpPr>
          <p:spPr>
            <a:xfrm>
              <a:off x="2660672" y="2961694"/>
              <a:ext cx="40640" cy="0"/>
            </a:xfrm>
            <a:custGeom>
              <a:avLst/>
              <a:gdLst/>
              <a:ahLst/>
              <a:cxnLst/>
              <a:rect l="l" t="t" r="r" b="b"/>
              <a:pathLst>
                <a:path w="40639">
                  <a:moveTo>
                    <a:pt x="0" y="0"/>
                  </a:moveTo>
                  <a:lnTo>
                    <a:pt x="40162" y="0"/>
                  </a:lnTo>
                </a:path>
              </a:pathLst>
            </a:custGeom>
            <a:ln w="8034">
              <a:solidFill>
                <a:srgbClr val="000000"/>
              </a:solidFill>
            </a:ln>
          </p:spPr>
          <p:txBody>
            <a:bodyPr wrap="square" lIns="0" tIns="0" rIns="0" bIns="0" rtlCol="0"/>
            <a:lstStyle/>
            <a:p>
              <a:endParaRPr/>
            </a:p>
          </p:txBody>
        </p:sp>
        <p:sp>
          <p:nvSpPr>
            <p:cNvPr id="26" name="object 26"/>
            <p:cNvSpPr/>
            <p:nvPr/>
          </p:nvSpPr>
          <p:spPr>
            <a:xfrm>
              <a:off x="2660672" y="2399287"/>
              <a:ext cx="40640" cy="0"/>
            </a:xfrm>
            <a:custGeom>
              <a:avLst/>
              <a:gdLst/>
              <a:ahLst/>
              <a:cxnLst/>
              <a:rect l="l" t="t" r="r" b="b"/>
              <a:pathLst>
                <a:path w="40639">
                  <a:moveTo>
                    <a:pt x="0" y="0"/>
                  </a:moveTo>
                  <a:lnTo>
                    <a:pt x="40162" y="0"/>
                  </a:lnTo>
                </a:path>
              </a:pathLst>
            </a:custGeom>
            <a:ln w="8034">
              <a:solidFill>
                <a:srgbClr val="000000"/>
              </a:solidFill>
            </a:ln>
          </p:spPr>
          <p:txBody>
            <a:bodyPr wrap="square" lIns="0" tIns="0" rIns="0" bIns="0" rtlCol="0"/>
            <a:lstStyle/>
            <a:p>
              <a:endParaRPr/>
            </a:p>
          </p:txBody>
        </p:sp>
        <p:sp>
          <p:nvSpPr>
            <p:cNvPr id="27" name="object 27"/>
            <p:cNvSpPr/>
            <p:nvPr/>
          </p:nvSpPr>
          <p:spPr>
            <a:xfrm>
              <a:off x="6717063" y="2399286"/>
              <a:ext cx="0" cy="2812415"/>
            </a:xfrm>
            <a:custGeom>
              <a:avLst/>
              <a:gdLst/>
              <a:ahLst/>
              <a:cxnLst/>
              <a:rect l="l" t="t" r="r" b="b"/>
              <a:pathLst>
                <a:path h="2812415">
                  <a:moveTo>
                    <a:pt x="0" y="2812036"/>
                  </a:moveTo>
                  <a:lnTo>
                    <a:pt x="0" y="0"/>
                  </a:lnTo>
                </a:path>
              </a:pathLst>
            </a:custGeom>
            <a:ln w="8032">
              <a:solidFill>
                <a:srgbClr val="000000"/>
              </a:solidFill>
            </a:ln>
          </p:spPr>
          <p:txBody>
            <a:bodyPr wrap="square" lIns="0" tIns="0" rIns="0" bIns="0" rtlCol="0"/>
            <a:lstStyle/>
            <a:p>
              <a:endParaRPr/>
            </a:p>
          </p:txBody>
        </p:sp>
        <p:sp>
          <p:nvSpPr>
            <p:cNvPr id="28" name="object 28"/>
            <p:cNvSpPr/>
            <p:nvPr/>
          </p:nvSpPr>
          <p:spPr>
            <a:xfrm>
              <a:off x="2700834" y="2399286"/>
              <a:ext cx="100965" cy="1344295"/>
            </a:xfrm>
            <a:custGeom>
              <a:avLst/>
              <a:gdLst/>
              <a:ahLst/>
              <a:cxnLst/>
              <a:rect l="l" t="t" r="r" b="b"/>
              <a:pathLst>
                <a:path w="100964" h="1344295">
                  <a:moveTo>
                    <a:pt x="0" y="0"/>
                  </a:moveTo>
                  <a:lnTo>
                    <a:pt x="100405" y="1344153"/>
                  </a:lnTo>
                </a:path>
              </a:pathLst>
            </a:custGeom>
            <a:ln w="8032">
              <a:solidFill>
                <a:srgbClr val="000000"/>
              </a:solidFill>
            </a:ln>
          </p:spPr>
          <p:txBody>
            <a:bodyPr wrap="square" lIns="0" tIns="0" rIns="0" bIns="0" rtlCol="0"/>
            <a:lstStyle/>
            <a:p>
              <a:endParaRPr/>
            </a:p>
          </p:txBody>
        </p:sp>
        <p:sp>
          <p:nvSpPr>
            <p:cNvPr id="29" name="object 29"/>
            <p:cNvSpPr/>
            <p:nvPr/>
          </p:nvSpPr>
          <p:spPr>
            <a:xfrm>
              <a:off x="2801240" y="3743440"/>
              <a:ext cx="100965" cy="700405"/>
            </a:xfrm>
            <a:custGeom>
              <a:avLst/>
              <a:gdLst/>
              <a:ahLst/>
              <a:cxnLst/>
              <a:rect l="l" t="t" r="r" b="b"/>
              <a:pathLst>
                <a:path w="100964" h="700404">
                  <a:moveTo>
                    <a:pt x="0" y="0"/>
                  </a:moveTo>
                  <a:lnTo>
                    <a:pt x="100405" y="699795"/>
                  </a:lnTo>
                </a:path>
              </a:pathLst>
            </a:custGeom>
            <a:ln w="8032">
              <a:solidFill>
                <a:srgbClr val="000000"/>
              </a:solidFill>
            </a:ln>
          </p:spPr>
          <p:txBody>
            <a:bodyPr wrap="square" lIns="0" tIns="0" rIns="0" bIns="0" rtlCol="0"/>
            <a:lstStyle/>
            <a:p>
              <a:endParaRPr/>
            </a:p>
          </p:txBody>
        </p:sp>
        <p:sp>
          <p:nvSpPr>
            <p:cNvPr id="30" name="object 30"/>
            <p:cNvSpPr/>
            <p:nvPr/>
          </p:nvSpPr>
          <p:spPr>
            <a:xfrm>
              <a:off x="2901646" y="4443235"/>
              <a:ext cx="100965" cy="368935"/>
            </a:xfrm>
            <a:custGeom>
              <a:avLst/>
              <a:gdLst/>
              <a:ahLst/>
              <a:cxnLst/>
              <a:rect l="l" t="t" r="r" b="b"/>
              <a:pathLst>
                <a:path w="100964" h="368935">
                  <a:moveTo>
                    <a:pt x="0" y="0"/>
                  </a:moveTo>
                  <a:lnTo>
                    <a:pt x="100405" y="368778"/>
                  </a:lnTo>
                </a:path>
              </a:pathLst>
            </a:custGeom>
            <a:ln w="8032">
              <a:solidFill>
                <a:srgbClr val="000000"/>
              </a:solidFill>
            </a:ln>
          </p:spPr>
          <p:txBody>
            <a:bodyPr wrap="square" lIns="0" tIns="0" rIns="0" bIns="0" rtlCol="0"/>
            <a:lstStyle/>
            <a:p>
              <a:endParaRPr/>
            </a:p>
          </p:txBody>
        </p:sp>
        <p:sp>
          <p:nvSpPr>
            <p:cNvPr id="31" name="object 31"/>
            <p:cNvSpPr/>
            <p:nvPr/>
          </p:nvSpPr>
          <p:spPr>
            <a:xfrm>
              <a:off x="3002051" y="4812013"/>
              <a:ext cx="100965" cy="191770"/>
            </a:xfrm>
            <a:custGeom>
              <a:avLst/>
              <a:gdLst/>
              <a:ahLst/>
              <a:cxnLst/>
              <a:rect l="l" t="t" r="r" b="b"/>
              <a:pathLst>
                <a:path w="100964" h="191770">
                  <a:moveTo>
                    <a:pt x="0" y="0"/>
                  </a:moveTo>
                  <a:lnTo>
                    <a:pt x="100405" y="191218"/>
                  </a:lnTo>
                </a:path>
              </a:pathLst>
            </a:custGeom>
            <a:ln w="8032">
              <a:solidFill>
                <a:srgbClr val="000000"/>
              </a:solidFill>
            </a:ln>
          </p:spPr>
          <p:txBody>
            <a:bodyPr wrap="square" lIns="0" tIns="0" rIns="0" bIns="0" rtlCol="0"/>
            <a:lstStyle/>
            <a:p>
              <a:endParaRPr/>
            </a:p>
          </p:txBody>
        </p:sp>
        <p:sp>
          <p:nvSpPr>
            <p:cNvPr id="32" name="object 32"/>
            <p:cNvSpPr/>
            <p:nvPr/>
          </p:nvSpPr>
          <p:spPr>
            <a:xfrm>
              <a:off x="3102457" y="5003232"/>
              <a:ext cx="100965" cy="98425"/>
            </a:xfrm>
            <a:custGeom>
              <a:avLst/>
              <a:gdLst/>
              <a:ahLst/>
              <a:cxnLst/>
              <a:rect l="l" t="t" r="r" b="b"/>
              <a:pathLst>
                <a:path w="100964" h="98425">
                  <a:moveTo>
                    <a:pt x="0" y="0"/>
                  </a:moveTo>
                  <a:lnTo>
                    <a:pt x="100405" y="98019"/>
                  </a:lnTo>
                </a:path>
              </a:pathLst>
            </a:custGeom>
            <a:ln w="8033">
              <a:solidFill>
                <a:srgbClr val="000000"/>
              </a:solidFill>
            </a:ln>
          </p:spPr>
          <p:txBody>
            <a:bodyPr wrap="square" lIns="0" tIns="0" rIns="0" bIns="0" rtlCol="0"/>
            <a:lstStyle/>
            <a:p>
              <a:endParaRPr/>
            </a:p>
          </p:txBody>
        </p:sp>
        <p:sp>
          <p:nvSpPr>
            <p:cNvPr id="33" name="object 33"/>
            <p:cNvSpPr/>
            <p:nvPr/>
          </p:nvSpPr>
          <p:spPr>
            <a:xfrm>
              <a:off x="3202863" y="5101251"/>
              <a:ext cx="100965" cy="53975"/>
            </a:xfrm>
            <a:custGeom>
              <a:avLst/>
              <a:gdLst/>
              <a:ahLst/>
              <a:cxnLst/>
              <a:rect l="l" t="t" r="r" b="b"/>
              <a:pathLst>
                <a:path w="100964" h="53975">
                  <a:moveTo>
                    <a:pt x="0" y="0"/>
                  </a:moveTo>
                  <a:lnTo>
                    <a:pt x="100405" y="53830"/>
                  </a:lnTo>
                </a:path>
              </a:pathLst>
            </a:custGeom>
            <a:ln w="8033">
              <a:solidFill>
                <a:srgbClr val="000000"/>
              </a:solidFill>
            </a:ln>
          </p:spPr>
          <p:txBody>
            <a:bodyPr wrap="square" lIns="0" tIns="0" rIns="0" bIns="0" rtlCol="0"/>
            <a:lstStyle/>
            <a:p>
              <a:endParaRPr/>
            </a:p>
          </p:txBody>
        </p:sp>
        <p:sp>
          <p:nvSpPr>
            <p:cNvPr id="34" name="object 34"/>
            <p:cNvSpPr/>
            <p:nvPr/>
          </p:nvSpPr>
          <p:spPr>
            <a:xfrm>
              <a:off x="3303269" y="5155082"/>
              <a:ext cx="100965" cy="25400"/>
            </a:xfrm>
            <a:custGeom>
              <a:avLst/>
              <a:gdLst/>
              <a:ahLst/>
              <a:cxnLst/>
              <a:rect l="l" t="t" r="r" b="b"/>
              <a:pathLst>
                <a:path w="100964" h="25400">
                  <a:moveTo>
                    <a:pt x="0" y="0"/>
                  </a:moveTo>
                  <a:lnTo>
                    <a:pt x="100405" y="24906"/>
                  </a:lnTo>
                </a:path>
              </a:pathLst>
            </a:custGeom>
            <a:ln w="8034">
              <a:solidFill>
                <a:srgbClr val="000000"/>
              </a:solidFill>
            </a:ln>
          </p:spPr>
          <p:txBody>
            <a:bodyPr wrap="square" lIns="0" tIns="0" rIns="0" bIns="0" rtlCol="0"/>
            <a:lstStyle/>
            <a:p>
              <a:endParaRPr/>
            </a:p>
          </p:txBody>
        </p:sp>
        <p:sp>
          <p:nvSpPr>
            <p:cNvPr id="35" name="object 35"/>
            <p:cNvSpPr/>
            <p:nvPr/>
          </p:nvSpPr>
          <p:spPr>
            <a:xfrm>
              <a:off x="3403674" y="5179988"/>
              <a:ext cx="100965" cy="15875"/>
            </a:xfrm>
            <a:custGeom>
              <a:avLst/>
              <a:gdLst/>
              <a:ahLst/>
              <a:cxnLst/>
              <a:rect l="l" t="t" r="r" b="b"/>
              <a:pathLst>
                <a:path w="100964" h="15875">
                  <a:moveTo>
                    <a:pt x="0" y="0"/>
                  </a:moveTo>
                  <a:lnTo>
                    <a:pt x="100405" y="15265"/>
                  </a:lnTo>
                </a:path>
              </a:pathLst>
            </a:custGeom>
            <a:ln w="8034">
              <a:solidFill>
                <a:srgbClr val="000000"/>
              </a:solidFill>
            </a:ln>
          </p:spPr>
          <p:txBody>
            <a:bodyPr wrap="square" lIns="0" tIns="0" rIns="0" bIns="0" rtlCol="0"/>
            <a:lstStyle/>
            <a:p>
              <a:endParaRPr/>
            </a:p>
          </p:txBody>
        </p:sp>
        <p:sp>
          <p:nvSpPr>
            <p:cNvPr id="36" name="object 36"/>
            <p:cNvSpPr/>
            <p:nvPr/>
          </p:nvSpPr>
          <p:spPr>
            <a:xfrm>
              <a:off x="3504080" y="5195254"/>
              <a:ext cx="201295" cy="11430"/>
            </a:xfrm>
            <a:custGeom>
              <a:avLst/>
              <a:gdLst/>
              <a:ahLst/>
              <a:cxnLst/>
              <a:rect l="l" t="t" r="r" b="b"/>
              <a:pathLst>
                <a:path w="201295" h="11429">
                  <a:moveTo>
                    <a:pt x="0" y="0"/>
                  </a:moveTo>
                  <a:lnTo>
                    <a:pt x="200811" y="11248"/>
                  </a:lnTo>
                </a:path>
              </a:pathLst>
            </a:custGeom>
            <a:ln w="8034">
              <a:solidFill>
                <a:srgbClr val="000000"/>
              </a:solidFill>
            </a:ln>
          </p:spPr>
          <p:txBody>
            <a:bodyPr wrap="square" lIns="0" tIns="0" rIns="0" bIns="0" rtlCol="0"/>
            <a:lstStyle/>
            <a:p>
              <a:endParaRPr/>
            </a:p>
          </p:txBody>
        </p:sp>
        <p:sp>
          <p:nvSpPr>
            <p:cNvPr id="37" name="object 37"/>
            <p:cNvSpPr/>
            <p:nvPr/>
          </p:nvSpPr>
          <p:spPr>
            <a:xfrm>
              <a:off x="3704891" y="5206502"/>
              <a:ext cx="201295" cy="3810"/>
            </a:xfrm>
            <a:custGeom>
              <a:avLst/>
              <a:gdLst/>
              <a:ahLst/>
              <a:cxnLst/>
              <a:rect l="l" t="t" r="r" b="b"/>
              <a:pathLst>
                <a:path w="201295" h="3810">
                  <a:moveTo>
                    <a:pt x="0" y="0"/>
                  </a:moveTo>
                  <a:lnTo>
                    <a:pt x="200811" y="3213"/>
                  </a:lnTo>
                </a:path>
              </a:pathLst>
            </a:custGeom>
            <a:ln w="8034">
              <a:solidFill>
                <a:srgbClr val="000000"/>
              </a:solidFill>
            </a:ln>
          </p:spPr>
          <p:txBody>
            <a:bodyPr wrap="square" lIns="0" tIns="0" rIns="0" bIns="0" rtlCol="0"/>
            <a:lstStyle/>
            <a:p>
              <a:endParaRPr/>
            </a:p>
          </p:txBody>
        </p:sp>
        <p:sp>
          <p:nvSpPr>
            <p:cNvPr id="38" name="object 38"/>
            <p:cNvSpPr/>
            <p:nvPr/>
          </p:nvSpPr>
          <p:spPr>
            <a:xfrm>
              <a:off x="3905703" y="5209715"/>
              <a:ext cx="401955" cy="1270"/>
            </a:xfrm>
            <a:custGeom>
              <a:avLst/>
              <a:gdLst/>
              <a:ahLst/>
              <a:cxnLst/>
              <a:rect l="l" t="t" r="r" b="b"/>
              <a:pathLst>
                <a:path w="401954" h="1270">
                  <a:moveTo>
                    <a:pt x="0" y="0"/>
                  </a:moveTo>
                  <a:lnTo>
                    <a:pt x="401622" y="803"/>
                  </a:lnTo>
                </a:path>
              </a:pathLst>
            </a:custGeom>
            <a:ln w="8034">
              <a:solidFill>
                <a:srgbClr val="000000"/>
              </a:solidFill>
            </a:ln>
          </p:spPr>
          <p:txBody>
            <a:bodyPr wrap="square" lIns="0" tIns="0" rIns="0" bIns="0" rtlCol="0"/>
            <a:lstStyle/>
            <a:p>
              <a:endParaRPr/>
            </a:p>
          </p:txBody>
        </p:sp>
        <p:sp>
          <p:nvSpPr>
            <p:cNvPr id="39" name="object 39"/>
            <p:cNvSpPr/>
            <p:nvPr/>
          </p:nvSpPr>
          <p:spPr>
            <a:xfrm>
              <a:off x="4307326" y="5210519"/>
              <a:ext cx="401955" cy="0"/>
            </a:xfrm>
            <a:custGeom>
              <a:avLst/>
              <a:gdLst/>
              <a:ahLst/>
              <a:cxnLst/>
              <a:rect l="l" t="t" r="r" b="b"/>
              <a:pathLst>
                <a:path w="401954">
                  <a:moveTo>
                    <a:pt x="0" y="0"/>
                  </a:moveTo>
                  <a:lnTo>
                    <a:pt x="401622" y="0"/>
                  </a:lnTo>
                </a:path>
              </a:pathLst>
            </a:custGeom>
            <a:ln w="8034">
              <a:solidFill>
                <a:srgbClr val="000000"/>
              </a:solidFill>
            </a:ln>
          </p:spPr>
          <p:txBody>
            <a:bodyPr wrap="square" lIns="0" tIns="0" rIns="0" bIns="0" rtlCol="0"/>
            <a:lstStyle/>
            <a:p>
              <a:endParaRPr/>
            </a:p>
          </p:txBody>
        </p:sp>
        <p:sp>
          <p:nvSpPr>
            <p:cNvPr id="40" name="object 40"/>
            <p:cNvSpPr/>
            <p:nvPr/>
          </p:nvSpPr>
          <p:spPr>
            <a:xfrm>
              <a:off x="4708949" y="5210519"/>
              <a:ext cx="401955" cy="0"/>
            </a:xfrm>
            <a:custGeom>
              <a:avLst/>
              <a:gdLst/>
              <a:ahLst/>
              <a:cxnLst/>
              <a:rect l="l" t="t" r="r" b="b"/>
              <a:pathLst>
                <a:path w="401954">
                  <a:moveTo>
                    <a:pt x="0" y="0"/>
                  </a:moveTo>
                  <a:lnTo>
                    <a:pt x="401622" y="0"/>
                  </a:lnTo>
                </a:path>
              </a:pathLst>
            </a:custGeom>
            <a:ln w="8034">
              <a:solidFill>
                <a:srgbClr val="000000"/>
              </a:solidFill>
            </a:ln>
          </p:spPr>
          <p:txBody>
            <a:bodyPr wrap="square" lIns="0" tIns="0" rIns="0" bIns="0" rtlCol="0"/>
            <a:lstStyle/>
            <a:p>
              <a:endParaRPr/>
            </a:p>
          </p:txBody>
        </p:sp>
        <p:sp>
          <p:nvSpPr>
            <p:cNvPr id="41" name="object 41"/>
            <p:cNvSpPr/>
            <p:nvPr/>
          </p:nvSpPr>
          <p:spPr>
            <a:xfrm>
              <a:off x="5110572" y="5210519"/>
              <a:ext cx="401955" cy="0"/>
            </a:xfrm>
            <a:custGeom>
              <a:avLst/>
              <a:gdLst/>
              <a:ahLst/>
              <a:cxnLst/>
              <a:rect l="l" t="t" r="r" b="b"/>
              <a:pathLst>
                <a:path w="401954">
                  <a:moveTo>
                    <a:pt x="0" y="0"/>
                  </a:moveTo>
                  <a:lnTo>
                    <a:pt x="401622" y="0"/>
                  </a:lnTo>
                </a:path>
              </a:pathLst>
            </a:custGeom>
            <a:ln w="8034">
              <a:solidFill>
                <a:srgbClr val="000000"/>
              </a:solidFill>
            </a:ln>
          </p:spPr>
          <p:txBody>
            <a:bodyPr wrap="square" lIns="0" tIns="0" rIns="0" bIns="0" rtlCol="0"/>
            <a:lstStyle/>
            <a:p>
              <a:endParaRPr/>
            </a:p>
          </p:txBody>
        </p:sp>
        <p:sp>
          <p:nvSpPr>
            <p:cNvPr id="42" name="object 42"/>
            <p:cNvSpPr/>
            <p:nvPr/>
          </p:nvSpPr>
          <p:spPr>
            <a:xfrm>
              <a:off x="5512194" y="5210519"/>
              <a:ext cx="401955" cy="0"/>
            </a:xfrm>
            <a:custGeom>
              <a:avLst/>
              <a:gdLst/>
              <a:ahLst/>
              <a:cxnLst/>
              <a:rect l="l" t="t" r="r" b="b"/>
              <a:pathLst>
                <a:path w="401954">
                  <a:moveTo>
                    <a:pt x="0" y="0"/>
                  </a:moveTo>
                  <a:lnTo>
                    <a:pt x="401622" y="0"/>
                  </a:lnTo>
                </a:path>
              </a:pathLst>
            </a:custGeom>
            <a:ln w="8034">
              <a:solidFill>
                <a:srgbClr val="000000"/>
              </a:solidFill>
            </a:ln>
          </p:spPr>
          <p:txBody>
            <a:bodyPr wrap="square" lIns="0" tIns="0" rIns="0" bIns="0" rtlCol="0"/>
            <a:lstStyle/>
            <a:p>
              <a:endParaRPr/>
            </a:p>
          </p:txBody>
        </p:sp>
        <p:sp>
          <p:nvSpPr>
            <p:cNvPr id="43" name="object 43"/>
            <p:cNvSpPr/>
            <p:nvPr/>
          </p:nvSpPr>
          <p:spPr>
            <a:xfrm>
              <a:off x="5913818" y="5210519"/>
              <a:ext cx="401955" cy="0"/>
            </a:xfrm>
            <a:custGeom>
              <a:avLst/>
              <a:gdLst/>
              <a:ahLst/>
              <a:cxnLst/>
              <a:rect l="l" t="t" r="r" b="b"/>
              <a:pathLst>
                <a:path w="401954">
                  <a:moveTo>
                    <a:pt x="0" y="0"/>
                  </a:moveTo>
                  <a:lnTo>
                    <a:pt x="401622" y="0"/>
                  </a:lnTo>
                </a:path>
              </a:pathLst>
            </a:custGeom>
            <a:ln w="8034">
              <a:solidFill>
                <a:srgbClr val="000000"/>
              </a:solidFill>
            </a:ln>
          </p:spPr>
          <p:txBody>
            <a:bodyPr wrap="square" lIns="0" tIns="0" rIns="0" bIns="0" rtlCol="0"/>
            <a:lstStyle/>
            <a:p>
              <a:endParaRPr/>
            </a:p>
          </p:txBody>
        </p:sp>
        <p:sp>
          <p:nvSpPr>
            <p:cNvPr id="44" name="object 44"/>
            <p:cNvSpPr/>
            <p:nvPr/>
          </p:nvSpPr>
          <p:spPr>
            <a:xfrm>
              <a:off x="6315440" y="5210519"/>
              <a:ext cx="401955" cy="0"/>
            </a:xfrm>
            <a:custGeom>
              <a:avLst/>
              <a:gdLst/>
              <a:ahLst/>
              <a:cxnLst/>
              <a:rect l="l" t="t" r="r" b="b"/>
              <a:pathLst>
                <a:path w="401954">
                  <a:moveTo>
                    <a:pt x="0" y="0"/>
                  </a:moveTo>
                  <a:lnTo>
                    <a:pt x="401622" y="0"/>
                  </a:lnTo>
                </a:path>
              </a:pathLst>
            </a:custGeom>
            <a:ln w="8034">
              <a:solidFill>
                <a:srgbClr val="000000"/>
              </a:solidFill>
            </a:ln>
          </p:spPr>
          <p:txBody>
            <a:bodyPr wrap="square" lIns="0" tIns="0" rIns="0" bIns="0" rtlCol="0"/>
            <a:lstStyle/>
            <a:p>
              <a:endParaRPr/>
            </a:p>
          </p:txBody>
        </p:sp>
      </p:grpSp>
      <p:sp>
        <p:nvSpPr>
          <p:cNvPr id="45" name="object 45"/>
          <p:cNvSpPr txBox="1"/>
          <p:nvPr/>
        </p:nvSpPr>
        <p:spPr>
          <a:xfrm>
            <a:off x="1988326" y="3024684"/>
            <a:ext cx="250190" cy="1561465"/>
          </a:xfrm>
          <a:prstGeom prst="rect">
            <a:avLst/>
          </a:prstGeom>
        </p:spPr>
        <p:txBody>
          <a:bodyPr vert="vert270" wrap="square" lIns="0" tIns="0" rIns="0" bIns="0" rtlCol="0">
            <a:spAutoFit/>
          </a:bodyPr>
          <a:lstStyle/>
          <a:p>
            <a:pPr marL="12700">
              <a:lnSpc>
                <a:spcPts val="1839"/>
              </a:lnSpc>
            </a:pPr>
            <a:r>
              <a:rPr sz="1550" spc="25" dirty="0">
                <a:latin typeface="Arial"/>
                <a:cs typeface="Arial"/>
              </a:rPr>
              <a:t>%</a:t>
            </a:r>
            <a:r>
              <a:rPr sz="1550" spc="-10" dirty="0">
                <a:latin typeface="Arial"/>
                <a:cs typeface="Arial"/>
              </a:rPr>
              <a:t> </a:t>
            </a:r>
            <a:r>
              <a:rPr sz="1550" spc="5" dirty="0">
                <a:latin typeface="Arial"/>
                <a:cs typeface="Arial"/>
              </a:rPr>
              <a:t>of</a:t>
            </a:r>
            <a:r>
              <a:rPr sz="1550" spc="-5" dirty="0">
                <a:latin typeface="Arial"/>
                <a:cs typeface="Arial"/>
              </a:rPr>
              <a:t> </a:t>
            </a:r>
            <a:r>
              <a:rPr sz="1550" spc="10" dirty="0">
                <a:latin typeface="Arial"/>
                <a:cs typeface="Arial"/>
              </a:rPr>
              <a:t>surface</a:t>
            </a:r>
            <a:r>
              <a:rPr sz="1550" spc="-15" dirty="0">
                <a:latin typeface="Arial"/>
                <a:cs typeface="Arial"/>
              </a:rPr>
              <a:t> </a:t>
            </a:r>
            <a:r>
              <a:rPr sz="1550" dirty="0">
                <a:latin typeface="Arial"/>
                <a:cs typeface="Arial"/>
              </a:rPr>
              <a:t>light</a:t>
            </a:r>
            <a:endParaRPr sz="1550">
              <a:latin typeface="Arial"/>
              <a:cs typeface="Arial"/>
            </a:endParaRPr>
          </a:p>
        </p:txBody>
      </p:sp>
      <p:sp>
        <p:nvSpPr>
          <p:cNvPr id="46" name="object 46"/>
          <p:cNvSpPr txBox="1"/>
          <p:nvPr/>
        </p:nvSpPr>
        <p:spPr>
          <a:xfrm>
            <a:off x="2322500" y="2282042"/>
            <a:ext cx="273685" cy="3024505"/>
          </a:xfrm>
          <a:prstGeom prst="rect">
            <a:avLst/>
          </a:prstGeom>
        </p:spPr>
        <p:txBody>
          <a:bodyPr vert="horz" wrap="square" lIns="0" tIns="15875" rIns="0" bIns="0" rtlCol="0">
            <a:spAutoFit/>
          </a:bodyPr>
          <a:lstStyle/>
          <a:p>
            <a:pPr marR="5080" algn="r">
              <a:lnSpc>
                <a:spcPct val="100000"/>
              </a:lnSpc>
              <a:spcBef>
                <a:spcPts val="125"/>
              </a:spcBef>
            </a:pPr>
            <a:r>
              <a:rPr sz="1200" spc="10" dirty="0">
                <a:latin typeface="Arial"/>
                <a:cs typeface="Arial"/>
              </a:rPr>
              <a:t>100</a:t>
            </a:r>
            <a:endParaRPr sz="1200">
              <a:latin typeface="Arial"/>
              <a:cs typeface="Arial"/>
            </a:endParaRPr>
          </a:p>
          <a:p>
            <a:pPr>
              <a:lnSpc>
                <a:spcPct val="100000"/>
              </a:lnSpc>
            </a:pPr>
            <a:endParaRPr sz="1300">
              <a:latin typeface="Arial"/>
              <a:cs typeface="Arial"/>
            </a:endParaRPr>
          </a:p>
          <a:p>
            <a:pPr>
              <a:lnSpc>
                <a:spcPct val="100000"/>
              </a:lnSpc>
            </a:pPr>
            <a:endParaRPr sz="1300">
              <a:latin typeface="Arial"/>
              <a:cs typeface="Arial"/>
            </a:endParaRPr>
          </a:p>
          <a:p>
            <a:pPr marR="5080" algn="r">
              <a:lnSpc>
                <a:spcPct val="100000"/>
              </a:lnSpc>
            </a:pPr>
            <a:r>
              <a:rPr sz="1200" spc="10" dirty="0">
                <a:latin typeface="Arial"/>
                <a:cs typeface="Arial"/>
              </a:rPr>
              <a:t>80</a:t>
            </a:r>
            <a:endParaRPr sz="1200">
              <a:latin typeface="Arial"/>
              <a:cs typeface="Arial"/>
            </a:endParaRPr>
          </a:p>
          <a:p>
            <a:pPr>
              <a:lnSpc>
                <a:spcPct val="100000"/>
              </a:lnSpc>
            </a:pPr>
            <a:endParaRPr sz="1300">
              <a:latin typeface="Arial"/>
              <a:cs typeface="Arial"/>
            </a:endParaRPr>
          </a:p>
          <a:p>
            <a:pPr>
              <a:lnSpc>
                <a:spcPct val="100000"/>
              </a:lnSpc>
              <a:spcBef>
                <a:spcPts val="55"/>
              </a:spcBef>
            </a:pPr>
            <a:endParaRPr sz="1250">
              <a:latin typeface="Arial"/>
              <a:cs typeface="Arial"/>
            </a:endParaRPr>
          </a:p>
          <a:p>
            <a:pPr marR="5080" algn="r">
              <a:lnSpc>
                <a:spcPct val="100000"/>
              </a:lnSpc>
            </a:pPr>
            <a:r>
              <a:rPr sz="1200" spc="10" dirty="0">
                <a:latin typeface="Arial"/>
                <a:cs typeface="Arial"/>
              </a:rPr>
              <a:t>60</a:t>
            </a:r>
            <a:endParaRPr sz="1200">
              <a:latin typeface="Arial"/>
              <a:cs typeface="Arial"/>
            </a:endParaRPr>
          </a:p>
          <a:p>
            <a:pPr>
              <a:lnSpc>
                <a:spcPct val="100000"/>
              </a:lnSpc>
            </a:pPr>
            <a:endParaRPr sz="1300">
              <a:latin typeface="Arial"/>
              <a:cs typeface="Arial"/>
            </a:endParaRPr>
          </a:p>
          <a:p>
            <a:pPr>
              <a:lnSpc>
                <a:spcPct val="100000"/>
              </a:lnSpc>
            </a:pPr>
            <a:endParaRPr sz="1300">
              <a:latin typeface="Arial"/>
              <a:cs typeface="Arial"/>
            </a:endParaRPr>
          </a:p>
          <a:p>
            <a:pPr marR="5080" algn="r">
              <a:lnSpc>
                <a:spcPct val="100000"/>
              </a:lnSpc>
            </a:pPr>
            <a:r>
              <a:rPr sz="1200" spc="10" dirty="0">
                <a:latin typeface="Arial"/>
                <a:cs typeface="Arial"/>
              </a:rPr>
              <a:t>40</a:t>
            </a:r>
            <a:endParaRPr sz="1200">
              <a:latin typeface="Arial"/>
              <a:cs typeface="Arial"/>
            </a:endParaRPr>
          </a:p>
          <a:p>
            <a:pPr>
              <a:lnSpc>
                <a:spcPct val="100000"/>
              </a:lnSpc>
            </a:pPr>
            <a:endParaRPr sz="1300">
              <a:latin typeface="Arial"/>
              <a:cs typeface="Arial"/>
            </a:endParaRPr>
          </a:p>
          <a:p>
            <a:pPr>
              <a:lnSpc>
                <a:spcPct val="100000"/>
              </a:lnSpc>
              <a:spcBef>
                <a:spcPts val="55"/>
              </a:spcBef>
            </a:pPr>
            <a:endParaRPr sz="1250">
              <a:latin typeface="Arial"/>
              <a:cs typeface="Arial"/>
            </a:endParaRPr>
          </a:p>
          <a:p>
            <a:pPr marR="5080" algn="r">
              <a:lnSpc>
                <a:spcPct val="100000"/>
              </a:lnSpc>
            </a:pPr>
            <a:r>
              <a:rPr sz="1200" spc="10" dirty="0">
                <a:latin typeface="Arial"/>
                <a:cs typeface="Arial"/>
              </a:rPr>
              <a:t>20</a:t>
            </a:r>
            <a:endParaRPr sz="1200">
              <a:latin typeface="Arial"/>
              <a:cs typeface="Arial"/>
            </a:endParaRPr>
          </a:p>
          <a:p>
            <a:pPr>
              <a:lnSpc>
                <a:spcPct val="100000"/>
              </a:lnSpc>
            </a:pPr>
            <a:endParaRPr sz="1300">
              <a:latin typeface="Arial"/>
              <a:cs typeface="Arial"/>
            </a:endParaRPr>
          </a:p>
          <a:p>
            <a:pPr>
              <a:lnSpc>
                <a:spcPct val="100000"/>
              </a:lnSpc>
            </a:pPr>
            <a:endParaRPr sz="1300">
              <a:latin typeface="Arial"/>
              <a:cs typeface="Arial"/>
            </a:endParaRPr>
          </a:p>
          <a:p>
            <a:pPr marR="5080" algn="r">
              <a:lnSpc>
                <a:spcPct val="100000"/>
              </a:lnSpc>
            </a:pPr>
            <a:r>
              <a:rPr sz="1200" spc="10" dirty="0">
                <a:latin typeface="Arial"/>
                <a:cs typeface="Arial"/>
              </a:rPr>
              <a:t>0</a:t>
            </a:r>
            <a:endParaRPr sz="12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4559" y="31496"/>
            <a:ext cx="1925955" cy="2585720"/>
          </a:xfrm>
          <a:prstGeom prst="rect">
            <a:avLst/>
          </a:prstGeom>
        </p:spPr>
        <p:txBody>
          <a:bodyPr vert="horz" wrap="square" lIns="0" tIns="12065" rIns="0" bIns="0" rtlCol="0">
            <a:spAutoFit/>
          </a:bodyPr>
          <a:lstStyle/>
          <a:p>
            <a:pPr marL="12700" marR="5080" indent="635" algn="ctr">
              <a:lnSpc>
                <a:spcPct val="100000"/>
              </a:lnSpc>
              <a:spcBef>
                <a:spcPts val="95"/>
              </a:spcBef>
            </a:pPr>
            <a:r>
              <a:rPr sz="2800" dirty="0">
                <a:latin typeface="Arial"/>
                <a:cs typeface="Arial"/>
              </a:rPr>
              <a:t>What </a:t>
            </a:r>
            <a:r>
              <a:rPr sz="2800" spc="5" dirty="0">
                <a:latin typeface="Arial"/>
                <a:cs typeface="Arial"/>
              </a:rPr>
              <a:t> </a:t>
            </a:r>
            <a:r>
              <a:rPr sz="2800" dirty="0">
                <a:latin typeface="Arial"/>
                <a:cs typeface="Arial"/>
              </a:rPr>
              <a:t>happens </a:t>
            </a:r>
            <a:r>
              <a:rPr sz="2800" spc="-5" dirty="0">
                <a:latin typeface="Arial"/>
                <a:cs typeface="Arial"/>
              </a:rPr>
              <a:t>to </a:t>
            </a:r>
            <a:r>
              <a:rPr sz="2800" dirty="0">
                <a:latin typeface="Arial"/>
                <a:cs typeface="Arial"/>
              </a:rPr>
              <a:t> </a:t>
            </a:r>
            <a:r>
              <a:rPr sz="2800" spc="-5" dirty="0">
                <a:latin typeface="Arial"/>
                <a:cs typeface="Arial"/>
              </a:rPr>
              <a:t>the </a:t>
            </a:r>
            <a:r>
              <a:rPr sz="2800" dirty="0">
                <a:latin typeface="Arial"/>
                <a:cs typeface="Arial"/>
              </a:rPr>
              <a:t>useable </a:t>
            </a:r>
            <a:r>
              <a:rPr sz="2800" spc="-765" dirty="0">
                <a:latin typeface="Arial"/>
                <a:cs typeface="Arial"/>
              </a:rPr>
              <a:t> </a:t>
            </a:r>
            <a:r>
              <a:rPr sz="2800" dirty="0">
                <a:latin typeface="Arial"/>
                <a:cs typeface="Arial"/>
              </a:rPr>
              <a:t>energy</a:t>
            </a:r>
            <a:r>
              <a:rPr sz="2800" spc="-90" dirty="0">
                <a:latin typeface="Arial"/>
                <a:cs typeface="Arial"/>
              </a:rPr>
              <a:t> </a:t>
            </a:r>
            <a:r>
              <a:rPr sz="2800" dirty="0">
                <a:latin typeface="Arial"/>
                <a:cs typeface="Arial"/>
              </a:rPr>
              <a:t>from </a:t>
            </a:r>
            <a:r>
              <a:rPr sz="2800" spc="-760" dirty="0">
                <a:latin typeface="Arial"/>
                <a:cs typeface="Arial"/>
              </a:rPr>
              <a:t> </a:t>
            </a:r>
            <a:r>
              <a:rPr sz="2800" dirty="0">
                <a:latin typeface="Arial"/>
                <a:cs typeface="Arial"/>
              </a:rPr>
              <a:t>one level </a:t>
            </a:r>
            <a:r>
              <a:rPr sz="2800" spc="-5" dirty="0">
                <a:latin typeface="Arial"/>
                <a:cs typeface="Arial"/>
              </a:rPr>
              <a:t>to </a:t>
            </a:r>
            <a:r>
              <a:rPr sz="2800" spc="-765" dirty="0">
                <a:latin typeface="Arial"/>
                <a:cs typeface="Arial"/>
              </a:rPr>
              <a:t> </a:t>
            </a:r>
            <a:r>
              <a:rPr sz="2800" spc="-5" dirty="0">
                <a:latin typeface="Arial"/>
                <a:cs typeface="Arial"/>
              </a:rPr>
              <a:t>the</a:t>
            </a:r>
            <a:r>
              <a:rPr sz="2800" spc="-20" dirty="0">
                <a:latin typeface="Arial"/>
                <a:cs typeface="Arial"/>
              </a:rPr>
              <a:t> </a:t>
            </a:r>
            <a:r>
              <a:rPr sz="2800" dirty="0">
                <a:latin typeface="Arial"/>
                <a:cs typeface="Arial"/>
              </a:rPr>
              <a:t>next?</a:t>
            </a:r>
            <a:endParaRPr sz="2800">
              <a:latin typeface="Arial"/>
              <a:cs typeface="Arial"/>
            </a:endParaRPr>
          </a:p>
        </p:txBody>
      </p:sp>
      <p:pic>
        <p:nvPicPr>
          <p:cNvPr id="3" name="object 3"/>
          <p:cNvPicPr/>
          <p:nvPr/>
        </p:nvPicPr>
        <p:blipFill>
          <a:blip r:embed="rId3" cstate="print"/>
          <a:stretch>
            <a:fillRect/>
          </a:stretch>
        </p:blipFill>
        <p:spPr>
          <a:xfrm>
            <a:off x="990600" y="4648199"/>
            <a:ext cx="7239000" cy="1600200"/>
          </a:xfrm>
          <a:prstGeom prst="rect">
            <a:avLst/>
          </a:prstGeom>
        </p:spPr>
      </p:pic>
      <p:grpSp>
        <p:nvGrpSpPr>
          <p:cNvPr id="4" name="object 4"/>
          <p:cNvGrpSpPr/>
          <p:nvPr/>
        </p:nvGrpSpPr>
        <p:grpSpPr>
          <a:xfrm>
            <a:off x="1905000" y="2971800"/>
            <a:ext cx="5638800" cy="1524000"/>
            <a:chOff x="1905000" y="2971800"/>
            <a:chExt cx="5638800" cy="1524000"/>
          </a:xfrm>
        </p:grpSpPr>
        <p:pic>
          <p:nvPicPr>
            <p:cNvPr id="5" name="object 5"/>
            <p:cNvPicPr/>
            <p:nvPr/>
          </p:nvPicPr>
          <p:blipFill>
            <a:blip r:embed="rId4" cstate="print"/>
            <a:stretch>
              <a:fillRect/>
            </a:stretch>
          </p:blipFill>
          <p:spPr>
            <a:xfrm>
              <a:off x="2971800" y="3657600"/>
              <a:ext cx="1085850" cy="838200"/>
            </a:xfrm>
            <a:prstGeom prst="rect">
              <a:avLst/>
            </a:prstGeom>
          </p:spPr>
        </p:pic>
        <p:pic>
          <p:nvPicPr>
            <p:cNvPr id="6" name="object 6"/>
            <p:cNvPicPr/>
            <p:nvPr/>
          </p:nvPicPr>
          <p:blipFill>
            <a:blip r:embed="rId5" cstate="print"/>
            <a:stretch>
              <a:fillRect/>
            </a:stretch>
          </p:blipFill>
          <p:spPr>
            <a:xfrm>
              <a:off x="3962412" y="3657600"/>
              <a:ext cx="3581387" cy="838200"/>
            </a:xfrm>
            <a:prstGeom prst="rect">
              <a:avLst/>
            </a:prstGeom>
          </p:spPr>
        </p:pic>
        <p:pic>
          <p:nvPicPr>
            <p:cNvPr id="7" name="object 7"/>
            <p:cNvPicPr/>
            <p:nvPr/>
          </p:nvPicPr>
          <p:blipFill>
            <a:blip r:embed="rId6" cstate="print"/>
            <a:stretch>
              <a:fillRect/>
            </a:stretch>
          </p:blipFill>
          <p:spPr>
            <a:xfrm>
              <a:off x="1905000" y="3657600"/>
              <a:ext cx="1171575" cy="838200"/>
            </a:xfrm>
            <a:prstGeom prst="rect">
              <a:avLst/>
            </a:prstGeom>
          </p:spPr>
        </p:pic>
        <p:pic>
          <p:nvPicPr>
            <p:cNvPr id="8" name="object 8"/>
            <p:cNvPicPr/>
            <p:nvPr/>
          </p:nvPicPr>
          <p:blipFill>
            <a:blip r:embed="rId7" cstate="print"/>
            <a:stretch>
              <a:fillRect/>
            </a:stretch>
          </p:blipFill>
          <p:spPr>
            <a:xfrm>
              <a:off x="1905000" y="2971800"/>
              <a:ext cx="1111250" cy="685800"/>
            </a:xfrm>
            <a:prstGeom prst="rect">
              <a:avLst/>
            </a:prstGeom>
          </p:spPr>
        </p:pic>
        <p:pic>
          <p:nvPicPr>
            <p:cNvPr id="9" name="object 9"/>
            <p:cNvPicPr/>
            <p:nvPr/>
          </p:nvPicPr>
          <p:blipFill>
            <a:blip r:embed="rId8" cstate="print"/>
            <a:stretch>
              <a:fillRect/>
            </a:stretch>
          </p:blipFill>
          <p:spPr>
            <a:xfrm>
              <a:off x="2971800" y="2971825"/>
              <a:ext cx="990600" cy="750862"/>
            </a:xfrm>
            <a:prstGeom prst="rect">
              <a:avLst/>
            </a:prstGeom>
          </p:spPr>
        </p:pic>
        <p:pic>
          <p:nvPicPr>
            <p:cNvPr id="10" name="object 10"/>
            <p:cNvPicPr/>
            <p:nvPr/>
          </p:nvPicPr>
          <p:blipFill>
            <a:blip r:embed="rId9" cstate="print"/>
            <a:stretch>
              <a:fillRect/>
            </a:stretch>
          </p:blipFill>
          <p:spPr>
            <a:xfrm>
              <a:off x="3886200" y="2971825"/>
              <a:ext cx="1295400" cy="722287"/>
            </a:xfrm>
            <a:prstGeom prst="rect">
              <a:avLst/>
            </a:prstGeom>
          </p:spPr>
        </p:pic>
        <p:pic>
          <p:nvPicPr>
            <p:cNvPr id="11" name="object 11"/>
            <p:cNvPicPr/>
            <p:nvPr/>
          </p:nvPicPr>
          <p:blipFill>
            <a:blip r:embed="rId10" cstate="print"/>
            <a:stretch>
              <a:fillRect/>
            </a:stretch>
          </p:blipFill>
          <p:spPr>
            <a:xfrm>
              <a:off x="5133975" y="2971800"/>
              <a:ext cx="1109662" cy="685799"/>
            </a:xfrm>
            <a:prstGeom prst="rect">
              <a:avLst/>
            </a:prstGeom>
          </p:spPr>
        </p:pic>
        <p:pic>
          <p:nvPicPr>
            <p:cNvPr id="12" name="object 12"/>
            <p:cNvPicPr/>
            <p:nvPr/>
          </p:nvPicPr>
          <p:blipFill>
            <a:blip r:embed="rId11" cstate="print"/>
            <a:stretch>
              <a:fillRect/>
            </a:stretch>
          </p:blipFill>
          <p:spPr>
            <a:xfrm>
              <a:off x="6248400" y="2971812"/>
              <a:ext cx="1295399" cy="715950"/>
            </a:xfrm>
            <a:prstGeom prst="rect">
              <a:avLst/>
            </a:prstGeom>
          </p:spPr>
        </p:pic>
      </p:grpSp>
      <p:grpSp>
        <p:nvGrpSpPr>
          <p:cNvPr id="13" name="object 13"/>
          <p:cNvGrpSpPr/>
          <p:nvPr/>
        </p:nvGrpSpPr>
        <p:grpSpPr>
          <a:xfrm>
            <a:off x="2438400" y="1905000"/>
            <a:ext cx="4685030" cy="914400"/>
            <a:chOff x="2438400" y="1905000"/>
            <a:chExt cx="4685030" cy="914400"/>
          </a:xfrm>
        </p:grpSpPr>
        <p:pic>
          <p:nvPicPr>
            <p:cNvPr id="14" name="object 14"/>
            <p:cNvPicPr/>
            <p:nvPr/>
          </p:nvPicPr>
          <p:blipFill>
            <a:blip r:embed="rId12" cstate="print"/>
            <a:stretch>
              <a:fillRect/>
            </a:stretch>
          </p:blipFill>
          <p:spPr>
            <a:xfrm>
              <a:off x="2438400" y="1905000"/>
              <a:ext cx="1182674" cy="914399"/>
            </a:xfrm>
            <a:prstGeom prst="rect">
              <a:avLst/>
            </a:prstGeom>
          </p:spPr>
        </p:pic>
        <p:pic>
          <p:nvPicPr>
            <p:cNvPr id="15" name="object 15"/>
            <p:cNvPicPr/>
            <p:nvPr/>
          </p:nvPicPr>
          <p:blipFill>
            <a:blip r:embed="rId13" cstate="print"/>
            <a:stretch>
              <a:fillRect/>
            </a:stretch>
          </p:blipFill>
          <p:spPr>
            <a:xfrm>
              <a:off x="3581400" y="1905000"/>
              <a:ext cx="3541712" cy="914400"/>
            </a:xfrm>
            <a:prstGeom prst="rect">
              <a:avLst/>
            </a:prstGeom>
          </p:spPr>
        </p:pic>
      </p:grpSp>
      <p:pic>
        <p:nvPicPr>
          <p:cNvPr id="16" name="object 16"/>
          <p:cNvPicPr/>
          <p:nvPr/>
        </p:nvPicPr>
        <p:blipFill>
          <a:blip r:embed="rId14" cstate="print"/>
          <a:stretch>
            <a:fillRect/>
          </a:stretch>
        </p:blipFill>
        <p:spPr>
          <a:xfrm>
            <a:off x="3657600" y="457212"/>
            <a:ext cx="1954212" cy="1322374"/>
          </a:xfrm>
          <a:prstGeom prst="rect">
            <a:avLst/>
          </a:prstGeom>
        </p:spPr>
      </p:pic>
      <p:sp>
        <p:nvSpPr>
          <p:cNvPr id="17" name="object 17"/>
          <p:cNvSpPr txBox="1"/>
          <p:nvPr/>
        </p:nvSpPr>
        <p:spPr>
          <a:xfrm>
            <a:off x="7393940" y="2084323"/>
            <a:ext cx="13703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2</a:t>
            </a:r>
            <a:r>
              <a:rPr sz="1800" spc="-45" dirty="0">
                <a:latin typeface="Arial"/>
                <a:cs typeface="Arial"/>
              </a:rPr>
              <a:t> </a:t>
            </a:r>
            <a:r>
              <a:rPr sz="1800" dirty="0">
                <a:latin typeface="Arial"/>
                <a:cs typeface="Arial"/>
              </a:rPr>
              <a:t>°</a:t>
            </a:r>
            <a:r>
              <a:rPr sz="1800" spc="-30" dirty="0">
                <a:latin typeface="Arial"/>
                <a:cs typeface="Arial"/>
              </a:rPr>
              <a:t> </a:t>
            </a:r>
            <a:r>
              <a:rPr sz="1800" spc="-10" dirty="0">
                <a:latin typeface="Arial"/>
                <a:cs typeface="Arial"/>
              </a:rPr>
              <a:t>consumer</a:t>
            </a:r>
            <a:endParaRPr sz="1800">
              <a:latin typeface="Arial"/>
              <a:cs typeface="Arial"/>
            </a:endParaRPr>
          </a:p>
        </p:txBody>
      </p:sp>
      <p:sp>
        <p:nvSpPr>
          <p:cNvPr id="18" name="object 18"/>
          <p:cNvSpPr txBox="1"/>
          <p:nvPr/>
        </p:nvSpPr>
        <p:spPr>
          <a:xfrm>
            <a:off x="7622540" y="3303447"/>
            <a:ext cx="13703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1</a:t>
            </a:r>
            <a:r>
              <a:rPr sz="1800" spc="-45" dirty="0">
                <a:latin typeface="Arial"/>
                <a:cs typeface="Arial"/>
              </a:rPr>
              <a:t> </a:t>
            </a:r>
            <a:r>
              <a:rPr sz="1800" dirty="0">
                <a:latin typeface="Arial"/>
                <a:cs typeface="Arial"/>
              </a:rPr>
              <a:t>°</a:t>
            </a:r>
            <a:r>
              <a:rPr sz="1800" spc="-30" dirty="0">
                <a:latin typeface="Arial"/>
                <a:cs typeface="Arial"/>
              </a:rPr>
              <a:t> </a:t>
            </a:r>
            <a:r>
              <a:rPr sz="1800" spc="-10" dirty="0">
                <a:latin typeface="Arial"/>
                <a:cs typeface="Arial"/>
              </a:rPr>
              <a:t>consumer</a:t>
            </a:r>
            <a:endParaRPr sz="1800">
              <a:latin typeface="Arial"/>
              <a:cs typeface="Arial"/>
            </a:endParaRPr>
          </a:p>
        </p:txBody>
      </p:sp>
      <p:sp>
        <p:nvSpPr>
          <p:cNvPr id="19" name="object 19"/>
          <p:cNvSpPr txBox="1">
            <a:spLocks noGrp="1"/>
          </p:cNvSpPr>
          <p:nvPr>
            <p:ph type="title"/>
          </p:nvPr>
        </p:nvSpPr>
        <p:spPr>
          <a:xfrm>
            <a:off x="5870092" y="1093571"/>
            <a:ext cx="1306195" cy="299720"/>
          </a:xfrm>
          <a:prstGeom prst="rect">
            <a:avLst/>
          </a:prstGeom>
        </p:spPr>
        <p:txBody>
          <a:bodyPr vert="horz" wrap="square" lIns="0" tIns="12700" rIns="0" bIns="0" rtlCol="0">
            <a:spAutoFit/>
          </a:bodyPr>
          <a:lstStyle/>
          <a:p>
            <a:pPr marL="12700">
              <a:lnSpc>
                <a:spcPct val="100000"/>
              </a:lnSpc>
              <a:spcBef>
                <a:spcPts val="100"/>
              </a:spcBef>
            </a:pPr>
            <a:r>
              <a:rPr sz="1800" spc="-5" dirty="0"/>
              <a:t>3°</a:t>
            </a:r>
            <a:r>
              <a:rPr sz="1800" spc="-70" dirty="0"/>
              <a:t> </a:t>
            </a:r>
            <a:r>
              <a:rPr sz="1800" spc="-10" dirty="0"/>
              <a:t>consumer</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3627278" y="482917"/>
            <a:ext cx="1889125" cy="696595"/>
          </a:xfrm>
          <a:prstGeom prst="rect">
            <a:avLst/>
          </a:prstGeom>
        </p:spPr>
        <p:txBody>
          <a:bodyPr vert="horz" wrap="square" lIns="0" tIns="13335" rIns="0" bIns="0" rtlCol="0">
            <a:spAutoFit/>
          </a:bodyPr>
          <a:lstStyle/>
          <a:p>
            <a:pPr marL="12700">
              <a:lnSpc>
                <a:spcPct val="100000"/>
              </a:lnSpc>
              <a:spcBef>
                <a:spcPts val="105"/>
              </a:spcBef>
            </a:pPr>
            <a:r>
              <a:rPr dirty="0"/>
              <a:t>Fig.</a:t>
            </a:r>
            <a:r>
              <a:rPr spc="-110" dirty="0"/>
              <a:t> </a:t>
            </a:r>
            <a:r>
              <a:rPr dirty="0"/>
              <a:t>8.5</a:t>
            </a:r>
          </a:p>
        </p:txBody>
      </p:sp>
      <p:pic>
        <p:nvPicPr>
          <p:cNvPr id="4" name="object 4"/>
          <p:cNvPicPr/>
          <p:nvPr/>
        </p:nvPicPr>
        <p:blipFill>
          <a:blip r:embed="rId4" cstate="print"/>
          <a:stretch>
            <a:fillRect/>
          </a:stretch>
        </p:blipFill>
        <p:spPr>
          <a:xfrm>
            <a:off x="1409700" y="71687"/>
            <a:ext cx="6324599" cy="670058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34400" y="1219200"/>
            <a:ext cx="533400" cy="800100"/>
          </a:xfrm>
          <a:custGeom>
            <a:avLst/>
            <a:gdLst/>
            <a:ahLst/>
            <a:cxnLst/>
            <a:rect l="l" t="t" r="r" b="b"/>
            <a:pathLst>
              <a:path w="533400" h="800100">
                <a:moveTo>
                  <a:pt x="533400" y="0"/>
                </a:moveTo>
                <a:lnTo>
                  <a:pt x="0" y="0"/>
                </a:lnTo>
                <a:lnTo>
                  <a:pt x="0" y="800100"/>
                </a:lnTo>
                <a:lnTo>
                  <a:pt x="533400" y="800100"/>
                </a:lnTo>
                <a:lnTo>
                  <a:pt x="533400" y="0"/>
                </a:lnTo>
                <a:close/>
              </a:path>
            </a:pathLst>
          </a:custGeom>
          <a:solidFill>
            <a:srgbClr val="FFFFFF"/>
          </a:solidFill>
        </p:spPr>
        <p:txBody>
          <a:bodyPr wrap="square" lIns="0" tIns="0" rIns="0" bIns="0" rtlCol="0"/>
          <a:lstStyle/>
          <a:p>
            <a:endParaRPr/>
          </a:p>
        </p:txBody>
      </p:sp>
      <p:sp>
        <p:nvSpPr>
          <p:cNvPr id="3" name="object 3"/>
          <p:cNvSpPr txBox="1"/>
          <p:nvPr/>
        </p:nvSpPr>
        <p:spPr>
          <a:xfrm>
            <a:off x="8613140" y="1236979"/>
            <a:ext cx="382270" cy="726440"/>
          </a:xfrm>
          <a:prstGeom prst="rect">
            <a:avLst/>
          </a:prstGeom>
        </p:spPr>
        <p:txBody>
          <a:bodyPr vert="horz" wrap="square" lIns="0" tIns="12065" rIns="0" bIns="0" rtlCol="0">
            <a:spAutoFit/>
          </a:bodyPr>
          <a:lstStyle/>
          <a:p>
            <a:pPr marL="12700">
              <a:lnSpc>
                <a:spcPct val="100000"/>
              </a:lnSpc>
              <a:spcBef>
                <a:spcPts val="95"/>
              </a:spcBef>
            </a:pPr>
            <a:r>
              <a:rPr sz="4600" b="1" spc="-5" dirty="0">
                <a:solidFill>
                  <a:srgbClr val="FFC000"/>
                </a:solidFill>
                <a:latin typeface="Arial"/>
                <a:cs typeface="Arial"/>
              </a:rPr>
              <a:t>?</a:t>
            </a:r>
            <a:endParaRPr sz="46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483627" y="596900"/>
            <a:ext cx="1660525" cy="1732280"/>
            <a:chOff x="7483627" y="596900"/>
            <a:chExt cx="1660525" cy="1732280"/>
          </a:xfrm>
        </p:grpSpPr>
        <p:pic>
          <p:nvPicPr>
            <p:cNvPr id="3" name="object 3"/>
            <p:cNvPicPr/>
            <p:nvPr/>
          </p:nvPicPr>
          <p:blipFill>
            <a:blip r:embed="rId3" cstate="print"/>
            <a:stretch>
              <a:fillRect/>
            </a:stretch>
          </p:blipFill>
          <p:spPr>
            <a:xfrm>
              <a:off x="7483627" y="1143139"/>
              <a:ext cx="1660372" cy="1185723"/>
            </a:xfrm>
            <a:prstGeom prst="rect">
              <a:avLst/>
            </a:prstGeom>
          </p:spPr>
        </p:pic>
        <p:sp>
          <p:nvSpPr>
            <p:cNvPr id="4" name="object 4"/>
            <p:cNvSpPr/>
            <p:nvPr/>
          </p:nvSpPr>
          <p:spPr>
            <a:xfrm>
              <a:off x="8534400" y="1219200"/>
              <a:ext cx="457200" cy="800100"/>
            </a:xfrm>
            <a:custGeom>
              <a:avLst/>
              <a:gdLst/>
              <a:ahLst/>
              <a:cxnLst/>
              <a:rect l="l" t="t" r="r" b="b"/>
              <a:pathLst>
                <a:path w="457200" h="800100">
                  <a:moveTo>
                    <a:pt x="457200" y="0"/>
                  </a:moveTo>
                  <a:lnTo>
                    <a:pt x="0" y="0"/>
                  </a:lnTo>
                  <a:lnTo>
                    <a:pt x="0" y="800100"/>
                  </a:lnTo>
                  <a:lnTo>
                    <a:pt x="457200" y="800100"/>
                  </a:lnTo>
                  <a:lnTo>
                    <a:pt x="457200" y="0"/>
                  </a:lnTo>
                  <a:close/>
                </a:path>
              </a:pathLst>
            </a:custGeom>
            <a:solidFill>
              <a:srgbClr val="FFFFFF"/>
            </a:solidFill>
          </p:spPr>
          <p:txBody>
            <a:bodyPr wrap="square" lIns="0" tIns="0" rIns="0" bIns="0" rtlCol="0"/>
            <a:lstStyle/>
            <a:p>
              <a:endParaRPr/>
            </a:p>
          </p:txBody>
        </p:sp>
      </p:grpSp>
      <p:sp>
        <p:nvSpPr>
          <p:cNvPr id="5" name="object 5"/>
          <p:cNvSpPr txBox="1"/>
          <p:nvPr/>
        </p:nvSpPr>
        <p:spPr>
          <a:xfrm>
            <a:off x="8613140" y="1236979"/>
            <a:ext cx="220345" cy="726440"/>
          </a:xfrm>
          <a:prstGeom prst="rect">
            <a:avLst/>
          </a:prstGeom>
        </p:spPr>
        <p:txBody>
          <a:bodyPr vert="horz" wrap="square" lIns="0" tIns="12065" rIns="0" bIns="0" rtlCol="0">
            <a:spAutoFit/>
          </a:bodyPr>
          <a:lstStyle/>
          <a:p>
            <a:pPr marL="12700">
              <a:lnSpc>
                <a:spcPct val="100000"/>
              </a:lnSpc>
              <a:spcBef>
                <a:spcPts val="95"/>
              </a:spcBef>
            </a:pPr>
            <a:r>
              <a:rPr sz="4600" b="1" spc="-5" dirty="0">
                <a:solidFill>
                  <a:srgbClr val="FFC000"/>
                </a:solidFill>
                <a:latin typeface="Arial"/>
                <a:cs typeface="Arial"/>
              </a:rPr>
              <a:t>!</a:t>
            </a:r>
            <a:endParaRPr sz="46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28600"/>
            <a:ext cx="5638800" cy="990600"/>
          </a:xfrm>
          <a:prstGeom prst="rect">
            <a:avLst/>
          </a:prstGeom>
          <a:solidFill>
            <a:srgbClr val="F2F2F2"/>
          </a:solidFill>
        </p:spPr>
        <p:txBody>
          <a:bodyPr vert="horz" wrap="square" lIns="0" tIns="175895" rIns="0" bIns="0" rtlCol="0">
            <a:spAutoFit/>
          </a:bodyPr>
          <a:lstStyle/>
          <a:p>
            <a:pPr marL="151130">
              <a:lnSpc>
                <a:spcPct val="100000"/>
              </a:lnSpc>
              <a:spcBef>
                <a:spcPts val="1385"/>
              </a:spcBef>
              <a:tabLst>
                <a:tab pos="2889885" algn="l"/>
              </a:tabLst>
            </a:pPr>
            <a:r>
              <a:rPr sz="4000" spc="-5" dirty="0"/>
              <a:t>Organisms	and</a:t>
            </a:r>
            <a:r>
              <a:rPr sz="4000" spc="-85" dirty="0"/>
              <a:t> </a:t>
            </a:r>
            <a:r>
              <a:rPr sz="4000" spc="-5" dirty="0"/>
              <a:t>Energy</a:t>
            </a:r>
            <a:endParaRPr sz="4000"/>
          </a:p>
        </p:txBody>
      </p:sp>
      <p:sp>
        <p:nvSpPr>
          <p:cNvPr id="3" name="object 3"/>
          <p:cNvSpPr/>
          <p:nvPr/>
        </p:nvSpPr>
        <p:spPr>
          <a:xfrm>
            <a:off x="228600" y="1371600"/>
            <a:ext cx="8763000" cy="2209800"/>
          </a:xfrm>
          <a:custGeom>
            <a:avLst/>
            <a:gdLst/>
            <a:ahLst/>
            <a:cxnLst/>
            <a:rect l="l" t="t" r="r" b="b"/>
            <a:pathLst>
              <a:path w="8763000" h="2209800">
                <a:moveTo>
                  <a:pt x="8763000" y="0"/>
                </a:moveTo>
                <a:lnTo>
                  <a:pt x="0" y="0"/>
                </a:lnTo>
                <a:lnTo>
                  <a:pt x="0" y="2209800"/>
                </a:lnTo>
                <a:lnTo>
                  <a:pt x="8763000" y="2209800"/>
                </a:lnTo>
                <a:lnTo>
                  <a:pt x="8763000" y="0"/>
                </a:lnTo>
                <a:close/>
              </a:path>
            </a:pathLst>
          </a:custGeom>
          <a:solidFill>
            <a:srgbClr val="F2F2F2"/>
          </a:solidFill>
        </p:spPr>
        <p:txBody>
          <a:bodyPr wrap="square" lIns="0" tIns="0" rIns="0" bIns="0" rtlCol="0"/>
          <a:lstStyle/>
          <a:p>
            <a:endParaRPr/>
          </a:p>
        </p:txBody>
      </p:sp>
      <p:sp>
        <p:nvSpPr>
          <p:cNvPr id="4" name="object 4"/>
          <p:cNvSpPr txBox="1"/>
          <p:nvPr/>
        </p:nvSpPr>
        <p:spPr>
          <a:xfrm>
            <a:off x="307340" y="1545519"/>
            <a:ext cx="8413115" cy="1683385"/>
          </a:xfrm>
          <a:prstGeom prst="rect">
            <a:avLst/>
          </a:prstGeom>
        </p:spPr>
        <p:txBody>
          <a:bodyPr vert="horz" wrap="square" lIns="0" tIns="109855" rIns="0" bIns="0" rtlCol="0">
            <a:spAutoFit/>
          </a:bodyPr>
          <a:lstStyle/>
          <a:p>
            <a:pPr marL="355600" indent="-343535">
              <a:lnSpc>
                <a:spcPct val="100000"/>
              </a:lnSpc>
              <a:spcBef>
                <a:spcPts val="865"/>
              </a:spcBef>
              <a:buChar char="•"/>
              <a:tabLst>
                <a:tab pos="355600" algn="l"/>
                <a:tab pos="356235" algn="l"/>
              </a:tabLst>
            </a:pPr>
            <a:r>
              <a:rPr sz="3200" spc="-5" dirty="0">
                <a:latin typeface="Arial"/>
                <a:cs typeface="Arial"/>
              </a:rPr>
              <a:t>Detritus:</a:t>
            </a:r>
            <a:r>
              <a:rPr sz="3200" spc="-35" dirty="0">
                <a:latin typeface="Arial"/>
                <a:cs typeface="Arial"/>
              </a:rPr>
              <a:t> </a:t>
            </a:r>
            <a:r>
              <a:rPr sz="3200" spc="-10" dirty="0">
                <a:latin typeface="Arial"/>
                <a:cs typeface="Arial"/>
              </a:rPr>
              <a:t>dead</a:t>
            </a:r>
            <a:r>
              <a:rPr sz="3200" spc="-25" dirty="0">
                <a:latin typeface="Arial"/>
                <a:cs typeface="Arial"/>
              </a:rPr>
              <a:t> </a:t>
            </a:r>
            <a:r>
              <a:rPr sz="3200" spc="-5" dirty="0">
                <a:latin typeface="Arial"/>
                <a:cs typeface="Arial"/>
              </a:rPr>
              <a:t>and</a:t>
            </a:r>
            <a:r>
              <a:rPr sz="3200" spc="-10" dirty="0">
                <a:latin typeface="Arial"/>
                <a:cs typeface="Arial"/>
              </a:rPr>
              <a:t> </a:t>
            </a:r>
            <a:r>
              <a:rPr sz="3200" spc="-5" dirty="0">
                <a:latin typeface="Arial"/>
                <a:cs typeface="Arial"/>
              </a:rPr>
              <a:t>decaying</a:t>
            </a:r>
            <a:r>
              <a:rPr sz="3200" spc="-25" dirty="0">
                <a:latin typeface="Arial"/>
                <a:cs typeface="Arial"/>
              </a:rPr>
              <a:t> </a:t>
            </a:r>
            <a:r>
              <a:rPr sz="3200" spc="-5" dirty="0">
                <a:latin typeface="Arial"/>
                <a:cs typeface="Arial"/>
              </a:rPr>
              <a:t>organic</a:t>
            </a:r>
            <a:r>
              <a:rPr sz="3200" spc="-20" dirty="0">
                <a:latin typeface="Arial"/>
                <a:cs typeface="Arial"/>
              </a:rPr>
              <a:t> </a:t>
            </a:r>
            <a:r>
              <a:rPr sz="3200" spc="-10" dirty="0">
                <a:latin typeface="Arial"/>
                <a:cs typeface="Arial"/>
              </a:rPr>
              <a:t>material</a:t>
            </a:r>
            <a:endParaRPr sz="3200">
              <a:latin typeface="Arial"/>
              <a:cs typeface="Arial"/>
            </a:endParaRPr>
          </a:p>
          <a:p>
            <a:pPr marL="355600" marR="272415" indent="-342900">
              <a:lnSpc>
                <a:spcPct val="100000"/>
              </a:lnSpc>
              <a:spcBef>
                <a:spcPts val="765"/>
              </a:spcBef>
              <a:buChar char="•"/>
              <a:tabLst>
                <a:tab pos="354965" algn="l"/>
                <a:tab pos="355600" algn="l"/>
              </a:tabLst>
            </a:pPr>
            <a:r>
              <a:rPr sz="3200" dirty="0">
                <a:latin typeface="Arial"/>
                <a:cs typeface="Arial"/>
              </a:rPr>
              <a:t>VERY </a:t>
            </a:r>
            <a:r>
              <a:rPr sz="3200" spc="-5" dirty="0">
                <a:latin typeface="Arial"/>
                <a:cs typeface="Arial"/>
              </a:rPr>
              <a:t>important part of the </a:t>
            </a:r>
            <a:r>
              <a:rPr sz="3200" dirty="0">
                <a:latin typeface="Arial"/>
                <a:cs typeface="Arial"/>
              </a:rPr>
              <a:t>HR </a:t>
            </a:r>
            <a:r>
              <a:rPr sz="3200" spc="-5" dirty="0">
                <a:latin typeface="Arial"/>
                <a:cs typeface="Arial"/>
              </a:rPr>
              <a:t>ecosystem </a:t>
            </a:r>
            <a:r>
              <a:rPr sz="3200" dirty="0">
                <a:latin typeface="Arial"/>
                <a:cs typeface="Arial"/>
              </a:rPr>
              <a:t> </a:t>
            </a:r>
            <a:r>
              <a:rPr sz="3200" spc="-5" dirty="0">
                <a:latin typeface="Arial"/>
                <a:cs typeface="Arial"/>
              </a:rPr>
              <a:t>(90%</a:t>
            </a:r>
            <a:r>
              <a:rPr sz="3200" spc="-30" dirty="0">
                <a:latin typeface="Arial"/>
                <a:cs typeface="Arial"/>
              </a:rPr>
              <a:t> </a:t>
            </a:r>
            <a:r>
              <a:rPr sz="3200" spc="-5" dirty="0">
                <a:latin typeface="Arial"/>
                <a:cs typeface="Arial"/>
              </a:rPr>
              <a:t>of</a:t>
            </a:r>
            <a:r>
              <a:rPr sz="3200" spc="-10" dirty="0">
                <a:latin typeface="Arial"/>
                <a:cs typeface="Arial"/>
              </a:rPr>
              <a:t> </a:t>
            </a:r>
            <a:r>
              <a:rPr sz="3200" spc="-5" dirty="0">
                <a:latin typeface="Arial"/>
                <a:cs typeface="Arial"/>
              </a:rPr>
              <a:t>carbon</a:t>
            </a:r>
            <a:r>
              <a:rPr sz="3200" spc="-40" dirty="0">
                <a:latin typeface="Arial"/>
                <a:cs typeface="Arial"/>
              </a:rPr>
              <a:t> </a:t>
            </a:r>
            <a:r>
              <a:rPr sz="3200" spc="-5" dirty="0">
                <a:latin typeface="Arial"/>
                <a:cs typeface="Arial"/>
              </a:rPr>
              <a:t>comes</a:t>
            </a:r>
            <a:r>
              <a:rPr sz="3200" spc="-15" dirty="0">
                <a:latin typeface="Arial"/>
                <a:cs typeface="Arial"/>
              </a:rPr>
              <a:t> </a:t>
            </a:r>
            <a:r>
              <a:rPr sz="3200" spc="-5" dirty="0">
                <a:latin typeface="Arial"/>
                <a:cs typeface="Arial"/>
              </a:rPr>
              <a:t>from</a:t>
            </a:r>
            <a:r>
              <a:rPr sz="3200" spc="-30" dirty="0">
                <a:latin typeface="Arial"/>
                <a:cs typeface="Arial"/>
              </a:rPr>
              <a:t> </a:t>
            </a:r>
            <a:r>
              <a:rPr sz="3200" spc="-5" dirty="0">
                <a:latin typeface="Arial"/>
                <a:cs typeface="Arial"/>
              </a:rPr>
              <a:t>the</a:t>
            </a:r>
            <a:r>
              <a:rPr sz="3200" spc="-20" dirty="0">
                <a:latin typeface="Arial"/>
                <a:cs typeface="Arial"/>
              </a:rPr>
              <a:t> </a:t>
            </a:r>
            <a:r>
              <a:rPr sz="3200" spc="-5" dirty="0">
                <a:latin typeface="Arial"/>
                <a:cs typeface="Arial"/>
              </a:rPr>
              <a:t>watershed)</a:t>
            </a:r>
            <a:endParaRPr sz="3200">
              <a:latin typeface="Arial"/>
              <a:cs typeface="Arial"/>
            </a:endParaRPr>
          </a:p>
        </p:txBody>
      </p:sp>
      <p:grpSp>
        <p:nvGrpSpPr>
          <p:cNvPr id="5" name="object 5"/>
          <p:cNvGrpSpPr/>
          <p:nvPr/>
        </p:nvGrpSpPr>
        <p:grpSpPr>
          <a:xfrm>
            <a:off x="1447342" y="3657600"/>
            <a:ext cx="6553834" cy="3124200"/>
            <a:chOff x="1447342" y="3657600"/>
            <a:chExt cx="6553834" cy="3124200"/>
          </a:xfrm>
        </p:grpSpPr>
        <p:pic>
          <p:nvPicPr>
            <p:cNvPr id="6" name="object 6"/>
            <p:cNvPicPr/>
            <p:nvPr/>
          </p:nvPicPr>
          <p:blipFill>
            <a:blip r:embed="rId3" cstate="print"/>
            <a:stretch>
              <a:fillRect/>
            </a:stretch>
          </p:blipFill>
          <p:spPr>
            <a:xfrm>
              <a:off x="4200524" y="3657600"/>
              <a:ext cx="3800475" cy="3124200"/>
            </a:xfrm>
            <a:prstGeom prst="rect">
              <a:avLst/>
            </a:prstGeom>
          </p:spPr>
        </p:pic>
        <p:sp>
          <p:nvSpPr>
            <p:cNvPr id="7" name="object 7"/>
            <p:cNvSpPr/>
            <p:nvPr/>
          </p:nvSpPr>
          <p:spPr>
            <a:xfrm>
              <a:off x="7239000" y="6172200"/>
              <a:ext cx="762000" cy="457200"/>
            </a:xfrm>
            <a:custGeom>
              <a:avLst/>
              <a:gdLst/>
              <a:ahLst/>
              <a:cxnLst/>
              <a:rect l="l" t="t" r="r" b="b"/>
              <a:pathLst>
                <a:path w="762000" h="457200">
                  <a:moveTo>
                    <a:pt x="762000" y="0"/>
                  </a:moveTo>
                  <a:lnTo>
                    <a:pt x="0" y="0"/>
                  </a:lnTo>
                  <a:lnTo>
                    <a:pt x="0" y="457200"/>
                  </a:lnTo>
                  <a:lnTo>
                    <a:pt x="762000" y="457200"/>
                  </a:lnTo>
                  <a:lnTo>
                    <a:pt x="762000" y="0"/>
                  </a:lnTo>
                  <a:close/>
                </a:path>
              </a:pathLst>
            </a:custGeom>
            <a:solidFill>
              <a:srgbClr val="FFFFFF"/>
            </a:solidFill>
          </p:spPr>
          <p:txBody>
            <a:bodyPr wrap="square" lIns="0" tIns="0" rIns="0" bIns="0" rtlCol="0"/>
            <a:lstStyle/>
            <a:p>
              <a:endParaRPr/>
            </a:p>
          </p:txBody>
        </p:sp>
        <p:pic>
          <p:nvPicPr>
            <p:cNvPr id="8" name="object 8"/>
            <p:cNvPicPr/>
            <p:nvPr/>
          </p:nvPicPr>
          <p:blipFill>
            <a:blip r:embed="rId4" cstate="print"/>
            <a:stretch>
              <a:fillRect/>
            </a:stretch>
          </p:blipFill>
          <p:spPr>
            <a:xfrm>
              <a:off x="1447342" y="5334000"/>
              <a:ext cx="1537157" cy="1104900"/>
            </a:xfrm>
            <a:prstGeom prst="rect">
              <a:avLst/>
            </a:prstGeom>
          </p:spPr>
        </p:pic>
        <p:sp>
          <p:nvSpPr>
            <p:cNvPr id="9" name="object 9"/>
            <p:cNvSpPr/>
            <p:nvPr/>
          </p:nvSpPr>
          <p:spPr>
            <a:xfrm>
              <a:off x="2819400" y="5281282"/>
              <a:ext cx="2602865" cy="434340"/>
            </a:xfrm>
            <a:custGeom>
              <a:avLst/>
              <a:gdLst/>
              <a:ahLst/>
              <a:cxnLst/>
              <a:rect l="l" t="t" r="r" b="b"/>
              <a:pathLst>
                <a:path w="2602865" h="434339">
                  <a:moveTo>
                    <a:pt x="0" y="433717"/>
                  </a:moveTo>
                  <a:lnTo>
                    <a:pt x="2602268" y="0"/>
                  </a:lnTo>
                </a:path>
              </a:pathLst>
            </a:custGeom>
            <a:ln w="57150">
              <a:solidFill>
                <a:srgbClr val="228675"/>
              </a:solidFill>
            </a:ln>
          </p:spPr>
          <p:txBody>
            <a:bodyPr wrap="square" lIns="0" tIns="0" rIns="0" bIns="0" rtlCol="0"/>
            <a:lstStyle/>
            <a:p>
              <a:endParaRPr/>
            </a:p>
          </p:txBody>
        </p:sp>
        <p:sp>
          <p:nvSpPr>
            <p:cNvPr id="10" name="object 10"/>
            <p:cNvSpPr/>
            <p:nvPr/>
          </p:nvSpPr>
          <p:spPr>
            <a:xfrm>
              <a:off x="5379392" y="5201418"/>
              <a:ext cx="183515" cy="169545"/>
            </a:xfrm>
            <a:custGeom>
              <a:avLst/>
              <a:gdLst/>
              <a:ahLst/>
              <a:cxnLst/>
              <a:rect l="l" t="t" r="r" b="b"/>
              <a:pathLst>
                <a:path w="183514" h="169545">
                  <a:moveTo>
                    <a:pt x="0" y="0"/>
                  </a:moveTo>
                  <a:lnTo>
                    <a:pt x="28181" y="169113"/>
                  </a:lnTo>
                  <a:lnTo>
                    <a:pt x="183210" y="56375"/>
                  </a:lnTo>
                  <a:lnTo>
                    <a:pt x="0" y="0"/>
                  </a:lnTo>
                  <a:close/>
                </a:path>
              </a:pathLst>
            </a:custGeom>
            <a:solidFill>
              <a:srgbClr val="228675"/>
            </a:solidFill>
          </p:spPr>
          <p:txBody>
            <a:bodyPr wrap="square" lIns="0" tIns="0" rIns="0" bIns="0" rtlCol="0"/>
            <a:lstStyle/>
            <a:p>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1636902" y="482917"/>
            <a:ext cx="5869940" cy="696595"/>
          </a:xfrm>
          <a:prstGeom prst="rect">
            <a:avLst/>
          </a:prstGeom>
        </p:spPr>
        <p:txBody>
          <a:bodyPr vert="horz" wrap="square" lIns="0" tIns="13335" rIns="0" bIns="0" rtlCol="0">
            <a:spAutoFit/>
          </a:bodyPr>
          <a:lstStyle/>
          <a:p>
            <a:pPr marL="12700">
              <a:lnSpc>
                <a:spcPct val="100000"/>
              </a:lnSpc>
              <a:spcBef>
                <a:spcPts val="105"/>
              </a:spcBef>
            </a:pPr>
            <a:r>
              <a:rPr dirty="0"/>
              <a:t>What</a:t>
            </a:r>
            <a:r>
              <a:rPr spc="-40" dirty="0"/>
              <a:t> </a:t>
            </a:r>
            <a:r>
              <a:rPr dirty="0"/>
              <a:t>is</a:t>
            </a:r>
            <a:r>
              <a:rPr spc="-35" dirty="0"/>
              <a:t> </a:t>
            </a:r>
            <a:r>
              <a:rPr dirty="0"/>
              <a:t>an</a:t>
            </a:r>
            <a:r>
              <a:rPr spc="-20" dirty="0"/>
              <a:t> </a:t>
            </a:r>
            <a:r>
              <a:rPr dirty="0"/>
              <a:t>Ecosystem?</a:t>
            </a:r>
          </a:p>
        </p:txBody>
      </p:sp>
      <p:sp>
        <p:nvSpPr>
          <p:cNvPr id="4" name="object 4"/>
          <p:cNvSpPr/>
          <p:nvPr/>
        </p:nvSpPr>
        <p:spPr>
          <a:xfrm>
            <a:off x="457200" y="1752600"/>
            <a:ext cx="8229600" cy="4038600"/>
          </a:xfrm>
          <a:custGeom>
            <a:avLst/>
            <a:gdLst/>
            <a:ahLst/>
            <a:cxnLst/>
            <a:rect l="l" t="t" r="r" b="b"/>
            <a:pathLst>
              <a:path w="8229600" h="4038600">
                <a:moveTo>
                  <a:pt x="8229600" y="0"/>
                </a:moveTo>
                <a:lnTo>
                  <a:pt x="0" y="0"/>
                </a:lnTo>
                <a:lnTo>
                  <a:pt x="0" y="4038600"/>
                </a:lnTo>
                <a:lnTo>
                  <a:pt x="8229600" y="4038600"/>
                </a:lnTo>
                <a:lnTo>
                  <a:pt x="8229600" y="0"/>
                </a:lnTo>
                <a:close/>
              </a:path>
            </a:pathLst>
          </a:custGeom>
          <a:solidFill>
            <a:srgbClr val="F2F2F2"/>
          </a:solidFill>
        </p:spPr>
        <p:txBody>
          <a:bodyPr wrap="square" lIns="0" tIns="0" rIns="0" bIns="0" rtlCol="0"/>
          <a:lstStyle/>
          <a:p>
            <a:endParaRPr/>
          </a:p>
        </p:txBody>
      </p:sp>
      <p:sp>
        <p:nvSpPr>
          <p:cNvPr id="5" name="object 5"/>
          <p:cNvSpPr txBox="1"/>
          <p:nvPr/>
        </p:nvSpPr>
        <p:spPr>
          <a:xfrm>
            <a:off x="535940" y="1676583"/>
            <a:ext cx="8035925" cy="3733800"/>
          </a:xfrm>
          <a:prstGeom prst="rect">
            <a:avLst/>
          </a:prstGeom>
        </p:spPr>
        <p:txBody>
          <a:bodyPr vert="horz" wrap="square" lIns="0" tIns="109855" rIns="0" bIns="0" rtlCol="0">
            <a:spAutoFit/>
          </a:bodyPr>
          <a:lstStyle/>
          <a:p>
            <a:pPr marL="355600" indent="-343535">
              <a:lnSpc>
                <a:spcPct val="100000"/>
              </a:lnSpc>
              <a:spcBef>
                <a:spcPts val="865"/>
              </a:spcBef>
              <a:buChar char="•"/>
              <a:tabLst>
                <a:tab pos="355600" algn="l"/>
                <a:tab pos="356235" algn="l"/>
              </a:tabLst>
            </a:pPr>
            <a:r>
              <a:rPr sz="3200" spc="-5" dirty="0">
                <a:latin typeface="Arial"/>
                <a:cs typeface="Arial"/>
              </a:rPr>
              <a:t>Biological</a:t>
            </a:r>
            <a:r>
              <a:rPr sz="3200" spc="-25" dirty="0">
                <a:latin typeface="Arial"/>
                <a:cs typeface="Arial"/>
              </a:rPr>
              <a:t> </a:t>
            </a:r>
            <a:r>
              <a:rPr sz="3200" spc="-5" dirty="0">
                <a:latin typeface="Arial"/>
                <a:cs typeface="Arial"/>
              </a:rPr>
              <a:t>community</a:t>
            </a:r>
            <a:r>
              <a:rPr sz="3200" spc="-40" dirty="0">
                <a:latin typeface="Arial"/>
                <a:cs typeface="Arial"/>
              </a:rPr>
              <a:t> </a:t>
            </a:r>
            <a:r>
              <a:rPr sz="3200" spc="-5" dirty="0">
                <a:latin typeface="Arial"/>
                <a:cs typeface="Arial"/>
              </a:rPr>
              <a:t>(biotic)</a:t>
            </a:r>
            <a:endParaRPr sz="3200">
              <a:latin typeface="Arial"/>
              <a:cs typeface="Arial"/>
            </a:endParaRPr>
          </a:p>
          <a:p>
            <a:pPr marL="355600" indent="-342900">
              <a:lnSpc>
                <a:spcPct val="100000"/>
              </a:lnSpc>
              <a:spcBef>
                <a:spcPts val="765"/>
              </a:spcBef>
              <a:buChar char="•"/>
              <a:tabLst>
                <a:tab pos="354965" algn="l"/>
                <a:tab pos="355600" algn="l"/>
              </a:tabLst>
            </a:pPr>
            <a:r>
              <a:rPr sz="3200" dirty="0">
                <a:latin typeface="Arial"/>
                <a:cs typeface="Arial"/>
              </a:rPr>
              <a:t>Physical</a:t>
            </a:r>
            <a:r>
              <a:rPr sz="3200" spc="-55" dirty="0">
                <a:latin typeface="Arial"/>
                <a:cs typeface="Arial"/>
              </a:rPr>
              <a:t> </a:t>
            </a:r>
            <a:r>
              <a:rPr sz="3200" spc="-5" dirty="0">
                <a:latin typeface="Arial"/>
                <a:cs typeface="Arial"/>
              </a:rPr>
              <a:t>environment</a:t>
            </a:r>
            <a:r>
              <a:rPr sz="3200" spc="-50" dirty="0">
                <a:latin typeface="Arial"/>
                <a:cs typeface="Arial"/>
              </a:rPr>
              <a:t> </a:t>
            </a:r>
            <a:r>
              <a:rPr sz="3200" spc="-5" dirty="0">
                <a:latin typeface="Arial"/>
                <a:cs typeface="Arial"/>
              </a:rPr>
              <a:t>(abiotic)</a:t>
            </a:r>
            <a:endParaRPr sz="3200">
              <a:latin typeface="Arial"/>
              <a:cs typeface="Arial"/>
            </a:endParaRPr>
          </a:p>
          <a:p>
            <a:pPr>
              <a:lnSpc>
                <a:spcPct val="100000"/>
              </a:lnSpc>
              <a:spcBef>
                <a:spcPts val="30"/>
              </a:spcBef>
              <a:buFont typeface="Arial"/>
              <a:buChar char="•"/>
            </a:pPr>
            <a:endParaRPr sz="4650">
              <a:latin typeface="Arial"/>
              <a:cs typeface="Arial"/>
            </a:endParaRPr>
          </a:p>
          <a:p>
            <a:pPr marL="355600" indent="-343535">
              <a:lnSpc>
                <a:spcPct val="100000"/>
              </a:lnSpc>
              <a:buChar char="•"/>
              <a:tabLst>
                <a:tab pos="355600" algn="l"/>
                <a:tab pos="356235" algn="l"/>
              </a:tabLst>
            </a:pPr>
            <a:r>
              <a:rPr sz="3200" spc="-5" dirty="0">
                <a:latin typeface="Arial"/>
                <a:cs typeface="Arial"/>
              </a:rPr>
              <a:t>The</a:t>
            </a:r>
            <a:r>
              <a:rPr sz="3200" spc="-60" dirty="0">
                <a:latin typeface="Arial"/>
                <a:cs typeface="Arial"/>
              </a:rPr>
              <a:t> </a:t>
            </a:r>
            <a:r>
              <a:rPr sz="3200" dirty="0">
                <a:latin typeface="Arial"/>
                <a:cs typeface="Arial"/>
              </a:rPr>
              <a:t>ecosystem</a:t>
            </a:r>
            <a:r>
              <a:rPr sz="3200" spc="-65" dirty="0">
                <a:latin typeface="Arial"/>
                <a:cs typeface="Arial"/>
              </a:rPr>
              <a:t> </a:t>
            </a:r>
            <a:r>
              <a:rPr sz="3200" spc="-5" dirty="0">
                <a:latin typeface="Arial"/>
                <a:cs typeface="Arial"/>
              </a:rPr>
              <a:t>concept:</a:t>
            </a:r>
            <a:endParaRPr sz="3200">
              <a:latin typeface="Arial"/>
              <a:cs typeface="Arial"/>
            </a:endParaRPr>
          </a:p>
          <a:p>
            <a:pPr marL="756285" marR="5080" indent="-287020">
              <a:lnSpc>
                <a:spcPct val="100000"/>
              </a:lnSpc>
              <a:spcBef>
                <a:spcPts val="690"/>
              </a:spcBef>
            </a:pPr>
            <a:r>
              <a:rPr sz="2800" spc="-5" dirty="0">
                <a:latin typeface="Arial"/>
                <a:cs typeface="Arial"/>
              </a:rPr>
              <a:t>– all the </a:t>
            </a:r>
            <a:r>
              <a:rPr sz="2800" u="sng" dirty="0">
                <a:uFill>
                  <a:solidFill>
                    <a:srgbClr val="000000"/>
                  </a:solidFill>
                </a:uFill>
                <a:latin typeface="Arial"/>
                <a:cs typeface="Arial"/>
              </a:rPr>
              <a:t>organisms</a:t>
            </a:r>
            <a:r>
              <a:rPr sz="2800" dirty="0">
                <a:latin typeface="Arial"/>
                <a:cs typeface="Arial"/>
              </a:rPr>
              <a:t> (a </a:t>
            </a:r>
            <a:r>
              <a:rPr sz="2800" spc="-5" dirty="0">
                <a:latin typeface="Arial"/>
                <a:cs typeface="Arial"/>
              </a:rPr>
              <a:t>community </a:t>
            </a:r>
            <a:r>
              <a:rPr sz="2800" dirty="0">
                <a:latin typeface="Arial"/>
                <a:cs typeface="Arial"/>
              </a:rPr>
              <a:t>of species) </a:t>
            </a:r>
            <a:r>
              <a:rPr sz="2800" spc="-5" dirty="0">
                <a:latin typeface="Arial"/>
                <a:cs typeface="Arial"/>
              </a:rPr>
              <a:t>&amp; </a:t>
            </a:r>
            <a:r>
              <a:rPr sz="2800" dirty="0">
                <a:latin typeface="Arial"/>
                <a:cs typeface="Arial"/>
              </a:rPr>
              <a:t> </a:t>
            </a:r>
            <a:r>
              <a:rPr sz="2800" spc="-5" dirty="0">
                <a:latin typeface="Arial"/>
                <a:cs typeface="Arial"/>
              </a:rPr>
              <a:t>all the </a:t>
            </a:r>
            <a:r>
              <a:rPr sz="2800" u="sng" dirty="0">
                <a:uFill>
                  <a:solidFill>
                    <a:srgbClr val="000000"/>
                  </a:solidFill>
                </a:uFill>
                <a:latin typeface="Arial"/>
                <a:cs typeface="Arial"/>
              </a:rPr>
              <a:t>abiotic</a:t>
            </a:r>
            <a:r>
              <a:rPr sz="2800" dirty="0">
                <a:latin typeface="Arial"/>
                <a:cs typeface="Arial"/>
              </a:rPr>
              <a:t> components </a:t>
            </a:r>
            <a:r>
              <a:rPr sz="2800" u="sng" dirty="0">
                <a:uFill>
                  <a:solidFill>
                    <a:srgbClr val="000000"/>
                  </a:solidFill>
                </a:uFill>
                <a:latin typeface="Arial"/>
                <a:cs typeface="Arial"/>
              </a:rPr>
              <a:t>interacting</a:t>
            </a:r>
            <a:r>
              <a:rPr sz="2800" dirty="0">
                <a:latin typeface="Arial"/>
                <a:cs typeface="Arial"/>
              </a:rPr>
              <a:t> together </a:t>
            </a:r>
            <a:r>
              <a:rPr sz="2800" spc="-765" dirty="0">
                <a:latin typeface="Arial"/>
                <a:cs typeface="Arial"/>
              </a:rPr>
              <a:t> </a:t>
            </a:r>
            <a:r>
              <a:rPr sz="2800" dirty="0">
                <a:latin typeface="Arial"/>
                <a:cs typeface="Arial"/>
              </a:rPr>
              <a:t>as</a:t>
            </a:r>
            <a:r>
              <a:rPr sz="2800" spc="-25" dirty="0">
                <a:latin typeface="Arial"/>
                <a:cs typeface="Arial"/>
              </a:rPr>
              <a:t> </a:t>
            </a:r>
            <a:r>
              <a:rPr sz="2800" spc="-5" dirty="0">
                <a:latin typeface="Arial"/>
                <a:cs typeface="Arial"/>
              </a:rPr>
              <a:t>a</a:t>
            </a:r>
            <a:r>
              <a:rPr sz="2800" spc="5" dirty="0">
                <a:latin typeface="Arial"/>
                <a:cs typeface="Arial"/>
              </a:rPr>
              <a:t> </a:t>
            </a:r>
            <a:r>
              <a:rPr sz="2800" dirty="0">
                <a:latin typeface="Arial"/>
                <a:cs typeface="Arial"/>
              </a:rPr>
              <a:t>system,</a:t>
            </a:r>
            <a:r>
              <a:rPr sz="2800" spc="-15" dirty="0">
                <a:latin typeface="Arial"/>
                <a:cs typeface="Arial"/>
              </a:rPr>
              <a:t> </a:t>
            </a:r>
            <a:r>
              <a:rPr sz="2800" spc="-5" dirty="0">
                <a:latin typeface="Arial"/>
                <a:cs typeface="Arial"/>
              </a:rPr>
              <a:t>within</a:t>
            </a:r>
            <a:r>
              <a:rPr sz="2800" spc="15" dirty="0">
                <a:latin typeface="Arial"/>
                <a:cs typeface="Arial"/>
              </a:rPr>
              <a:t> </a:t>
            </a:r>
            <a:r>
              <a:rPr sz="2800" dirty="0">
                <a:latin typeface="Arial"/>
                <a:cs typeface="Arial"/>
              </a:rPr>
              <a:t>spatial</a:t>
            </a:r>
            <a:r>
              <a:rPr sz="2800" spc="-15" dirty="0">
                <a:latin typeface="Arial"/>
                <a:cs typeface="Arial"/>
              </a:rPr>
              <a:t> </a:t>
            </a:r>
            <a:r>
              <a:rPr sz="2800" dirty="0">
                <a:latin typeface="Arial"/>
                <a:cs typeface="Arial"/>
              </a:rPr>
              <a:t>boundaries</a:t>
            </a:r>
            <a:endParaRPr sz="28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397991" y="1396841"/>
            <a:ext cx="3013075" cy="2038350"/>
          </a:xfrm>
          <a:prstGeom prst="rect">
            <a:avLst/>
          </a:prstGeom>
        </p:spPr>
        <p:txBody>
          <a:bodyPr vert="horz" wrap="square" lIns="0" tIns="13335" rIns="0" bIns="0" rtlCol="0">
            <a:spAutoFit/>
          </a:bodyPr>
          <a:lstStyle/>
          <a:p>
            <a:pPr marL="12065" marR="5080" indent="-1905" algn="ctr">
              <a:lnSpc>
                <a:spcPct val="100000"/>
              </a:lnSpc>
              <a:spcBef>
                <a:spcPts val="105"/>
              </a:spcBef>
            </a:pPr>
            <a:r>
              <a:rPr dirty="0"/>
              <a:t>How big is </a:t>
            </a:r>
            <a:r>
              <a:rPr spc="5" dirty="0"/>
              <a:t> </a:t>
            </a:r>
            <a:r>
              <a:rPr dirty="0"/>
              <a:t>an </a:t>
            </a:r>
            <a:r>
              <a:rPr spc="5" dirty="0"/>
              <a:t> </a:t>
            </a:r>
            <a:r>
              <a:rPr dirty="0"/>
              <a:t>ecosystem?</a:t>
            </a:r>
          </a:p>
        </p:txBody>
      </p:sp>
      <p:pic>
        <p:nvPicPr>
          <p:cNvPr id="4" name="object 4"/>
          <p:cNvPicPr/>
          <p:nvPr/>
        </p:nvPicPr>
        <p:blipFill>
          <a:blip r:embed="rId4" cstate="print"/>
          <a:stretch>
            <a:fillRect/>
          </a:stretch>
        </p:blipFill>
        <p:spPr>
          <a:xfrm>
            <a:off x="4191025" y="203"/>
            <a:ext cx="4952974" cy="68577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0062" y="228600"/>
            <a:ext cx="8229600" cy="762000"/>
          </a:xfrm>
          <a:prstGeom prst="rect">
            <a:avLst/>
          </a:prstGeom>
          <a:solidFill>
            <a:srgbClr val="F2F2F2"/>
          </a:solidFill>
        </p:spPr>
        <p:txBody>
          <a:bodyPr vert="horz" wrap="square" lIns="0" tIns="33655" rIns="0" bIns="0" rtlCol="0">
            <a:spAutoFit/>
          </a:bodyPr>
          <a:lstStyle/>
          <a:p>
            <a:pPr marL="471170">
              <a:lnSpc>
                <a:spcPct val="100000"/>
              </a:lnSpc>
              <a:spcBef>
                <a:spcPts val="265"/>
              </a:spcBef>
            </a:pPr>
            <a:r>
              <a:rPr sz="3200" spc="-5" dirty="0"/>
              <a:t>It</a:t>
            </a:r>
            <a:r>
              <a:rPr sz="3200" spc="-30" dirty="0"/>
              <a:t> </a:t>
            </a:r>
            <a:r>
              <a:rPr sz="3200" dirty="0"/>
              <a:t>can</a:t>
            </a:r>
            <a:r>
              <a:rPr sz="3200" spc="-30" dirty="0"/>
              <a:t> </a:t>
            </a:r>
            <a:r>
              <a:rPr sz="3200" spc="-5" dirty="0"/>
              <a:t>get</a:t>
            </a:r>
            <a:r>
              <a:rPr sz="3200" spc="-10" dirty="0"/>
              <a:t> </a:t>
            </a:r>
            <a:r>
              <a:rPr sz="3200" dirty="0"/>
              <a:t>very</a:t>
            </a:r>
            <a:r>
              <a:rPr sz="3200" spc="-25" dirty="0"/>
              <a:t> </a:t>
            </a:r>
            <a:r>
              <a:rPr sz="3200" spc="-5" dirty="0"/>
              <a:t>complicated,</a:t>
            </a:r>
            <a:r>
              <a:rPr sz="3200" spc="-25" dirty="0"/>
              <a:t> </a:t>
            </a:r>
            <a:r>
              <a:rPr sz="3200" dirty="0"/>
              <a:t>very</a:t>
            </a:r>
            <a:r>
              <a:rPr sz="3200" spc="-25" dirty="0"/>
              <a:t> </a:t>
            </a:r>
            <a:r>
              <a:rPr sz="3200" spc="-5" dirty="0"/>
              <a:t>quickly!</a:t>
            </a:r>
            <a:endParaRPr sz="3200"/>
          </a:p>
        </p:txBody>
      </p:sp>
      <p:sp>
        <p:nvSpPr>
          <p:cNvPr id="3" name="object 3"/>
          <p:cNvSpPr/>
          <p:nvPr/>
        </p:nvSpPr>
        <p:spPr>
          <a:xfrm>
            <a:off x="76200" y="1752600"/>
            <a:ext cx="3429000" cy="3200400"/>
          </a:xfrm>
          <a:custGeom>
            <a:avLst/>
            <a:gdLst/>
            <a:ahLst/>
            <a:cxnLst/>
            <a:rect l="l" t="t" r="r" b="b"/>
            <a:pathLst>
              <a:path w="3429000" h="3200400">
                <a:moveTo>
                  <a:pt x="3429000" y="0"/>
                </a:moveTo>
                <a:lnTo>
                  <a:pt x="0" y="0"/>
                </a:lnTo>
                <a:lnTo>
                  <a:pt x="0" y="3200400"/>
                </a:lnTo>
                <a:lnTo>
                  <a:pt x="3429000" y="3200400"/>
                </a:lnTo>
                <a:lnTo>
                  <a:pt x="3429000" y="0"/>
                </a:lnTo>
                <a:close/>
              </a:path>
            </a:pathLst>
          </a:custGeom>
          <a:solidFill>
            <a:srgbClr val="F2F2F2"/>
          </a:solidFill>
        </p:spPr>
        <p:txBody>
          <a:bodyPr wrap="square" lIns="0" tIns="0" rIns="0" bIns="0" rtlCol="0"/>
          <a:lstStyle/>
          <a:p>
            <a:endParaRPr/>
          </a:p>
        </p:txBody>
      </p:sp>
      <p:sp>
        <p:nvSpPr>
          <p:cNvPr id="4" name="object 4"/>
          <p:cNvSpPr txBox="1"/>
          <p:nvPr/>
        </p:nvSpPr>
        <p:spPr>
          <a:xfrm>
            <a:off x="491859" y="1773427"/>
            <a:ext cx="2849880" cy="2952115"/>
          </a:xfrm>
          <a:prstGeom prst="rect">
            <a:avLst/>
          </a:prstGeom>
        </p:spPr>
        <p:txBody>
          <a:bodyPr vert="horz" wrap="square" lIns="0" tIns="13335" rIns="0" bIns="0" rtlCol="0">
            <a:spAutoFit/>
          </a:bodyPr>
          <a:lstStyle/>
          <a:p>
            <a:pPr marL="18415" marR="5080" indent="-6350">
              <a:lnSpc>
                <a:spcPct val="100000"/>
              </a:lnSpc>
              <a:spcBef>
                <a:spcPts val="105"/>
              </a:spcBef>
            </a:pPr>
            <a:r>
              <a:rPr sz="3200" spc="-5" dirty="0">
                <a:latin typeface="Arial"/>
                <a:cs typeface="Arial"/>
              </a:rPr>
              <a:t>Must </a:t>
            </a:r>
            <a:r>
              <a:rPr sz="3200" u="sng" spc="-10" dirty="0">
                <a:uFill>
                  <a:solidFill>
                    <a:srgbClr val="000000"/>
                  </a:solidFill>
                </a:uFill>
                <a:latin typeface="Arial"/>
                <a:cs typeface="Arial"/>
              </a:rPr>
              <a:t>define the </a:t>
            </a:r>
            <a:r>
              <a:rPr sz="3200" spc="-875" dirty="0">
                <a:latin typeface="Arial"/>
                <a:cs typeface="Arial"/>
              </a:rPr>
              <a:t> </a:t>
            </a:r>
            <a:r>
              <a:rPr sz="3200" u="sng" dirty="0">
                <a:uFill>
                  <a:solidFill>
                    <a:srgbClr val="000000"/>
                  </a:solidFill>
                </a:uFill>
                <a:latin typeface="Arial"/>
                <a:cs typeface="Arial"/>
              </a:rPr>
              <a:t>size</a:t>
            </a:r>
            <a:r>
              <a:rPr sz="3200" dirty="0">
                <a:latin typeface="Arial"/>
                <a:cs typeface="Arial"/>
              </a:rPr>
              <a:t> </a:t>
            </a:r>
            <a:r>
              <a:rPr sz="3200" spc="-5" dirty="0">
                <a:latin typeface="Arial"/>
                <a:cs typeface="Arial"/>
              </a:rPr>
              <a:t>before you </a:t>
            </a:r>
            <a:r>
              <a:rPr sz="3200" spc="-875" dirty="0">
                <a:latin typeface="Arial"/>
                <a:cs typeface="Arial"/>
              </a:rPr>
              <a:t> </a:t>
            </a:r>
            <a:r>
              <a:rPr sz="3200" dirty="0">
                <a:latin typeface="Arial"/>
                <a:cs typeface="Arial"/>
              </a:rPr>
              <a:t>can </a:t>
            </a:r>
            <a:r>
              <a:rPr sz="3200" spc="-5" dirty="0">
                <a:latin typeface="Arial"/>
                <a:cs typeface="Arial"/>
              </a:rPr>
              <a:t>measure </a:t>
            </a:r>
            <a:r>
              <a:rPr sz="3200" dirty="0">
                <a:latin typeface="Arial"/>
                <a:cs typeface="Arial"/>
              </a:rPr>
              <a:t> </a:t>
            </a:r>
            <a:r>
              <a:rPr sz="3200" spc="-5" dirty="0">
                <a:latin typeface="Arial"/>
                <a:cs typeface="Arial"/>
              </a:rPr>
              <a:t>inputs, outputs, </a:t>
            </a:r>
            <a:r>
              <a:rPr sz="3200" spc="-875" dirty="0">
                <a:latin typeface="Arial"/>
                <a:cs typeface="Arial"/>
              </a:rPr>
              <a:t> </a:t>
            </a:r>
            <a:r>
              <a:rPr sz="3200" spc="-5" dirty="0">
                <a:latin typeface="Arial"/>
                <a:cs typeface="Arial"/>
              </a:rPr>
              <a:t>rates</a:t>
            </a:r>
            <a:r>
              <a:rPr sz="3200" spc="-50" dirty="0">
                <a:latin typeface="Arial"/>
                <a:cs typeface="Arial"/>
              </a:rPr>
              <a:t> </a:t>
            </a:r>
            <a:r>
              <a:rPr sz="3200" spc="-5" dirty="0">
                <a:latin typeface="Arial"/>
                <a:cs typeface="Arial"/>
              </a:rPr>
              <a:t>of</a:t>
            </a:r>
            <a:r>
              <a:rPr sz="3200" spc="-50" dirty="0">
                <a:latin typeface="Arial"/>
                <a:cs typeface="Arial"/>
              </a:rPr>
              <a:t> </a:t>
            </a:r>
            <a:r>
              <a:rPr sz="3200" spc="-5" dirty="0">
                <a:latin typeface="Arial"/>
                <a:cs typeface="Arial"/>
              </a:rPr>
              <a:t>cycling, </a:t>
            </a:r>
            <a:r>
              <a:rPr sz="3200" spc="-875" dirty="0">
                <a:latin typeface="Arial"/>
                <a:cs typeface="Arial"/>
              </a:rPr>
              <a:t> </a:t>
            </a:r>
            <a:r>
              <a:rPr sz="3200" dirty="0">
                <a:latin typeface="Arial"/>
                <a:cs typeface="Arial"/>
              </a:rPr>
              <a:t>&amp;</a:t>
            </a:r>
            <a:r>
              <a:rPr sz="3200" spc="-25" dirty="0">
                <a:latin typeface="Arial"/>
                <a:cs typeface="Arial"/>
              </a:rPr>
              <a:t> </a:t>
            </a:r>
            <a:r>
              <a:rPr sz="3200" spc="-5" dirty="0">
                <a:latin typeface="Arial"/>
                <a:cs typeface="Arial"/>
              </a:rPr>
              <a:t>fluxes</a:t>
            </a:r>
            <a:endParaRPr sz="3200">
              <a:latin typeface="Arial"/>
              <a:cs typeface="Arial"/>
            </a:endParaRPr>
          </a:p>
        </p:txBody>
      </p:sp>
      <p:grpSp>
        <p:nvGrpSpPr>
          <p:cNvPr id="5" name="object 5"/>
          <p:cNvGrpSpPr/>
          <p:nvPr/>
        </p:nvGrpSpPr>
        <p:grpSpPr>
          <a:xfrm>
            <a:off x="3657688" y="1523403"/>
            <a:ext cx="5259705" cy="4572635"/>
            <a:chOff x="3657688" y="1523403"/>
            <a:chExt cx="5259705" cy="4572635"/>
          </a:xfrm>
        </p:grpSpPr>
        <p:pic>
          <p:nvPicPr>
            <p:cNvPr id="6" name="object 6"/>
            <p:cNvPicPr/>
            <p:nvPr/>
          </p:nvPicPr>
          <p:blipFill>
            <a:blip r:embed="rId3" cstate="print"/>
            <a:stretch>
              <a:fillRect/>
            </a:stretch>
          </p:blipFill>
          <p:spPr>
            <a:xfrm>
              <a:off x="3657688" y="1523403"/>
              <a:ext cx="5257230" cy="4572596"/>
            </a:xfrm>
            <a:prstGeom prst="rect">
              <a:avLst/>
            </a:prstGeom>
          </p:spPr>
        </p:pic>
        <p:pic>
          <p:nvPicPr>
            <p:cNvPr id="7" name="object 7"/>
            <p:cNvPicPr/>
            <p:nvPr/>
          </p:nvPicPr>
          <p:blipFill>
            <a:blip r:embed="rId4" cstate="print"/>
            <a:stretch>
              <a:fillRect/>
            </a:stretch>
          </p:blipFill>
          <p:spPr>
            <a:xfrm>
              <a:off x="8533929" y="1905481"/>
              <a:ext cx="382887" cy="2058138"/>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4000" cy="6858000"/>
          </a:xfrm>
          <a:prstGeom prst="rect">
            <a:avLst/>
          </a:prstGeom>
        </p:spPr>
      </p:pic>
      <p:sp>
        <p:nvSpPr>
          <p:cNvPr id="3" name="object 3"/>
          <p:cNvSpPr txBox="1"/>
          <p:nvPr/>
        </p:nvSpPr>
        <p:spPr>
          <a:xfrm>
            <a:off x="457200" y="457200"/>
            <a:ext cx="8229600" cy="1143000"/>
          </a:xfrm>
          <a:prstGeom prst="rect">
            <a:avLst/>
          </a:prstGeom>
          <a:solidFill>
            <a:srgbClr val="F2F2F2"/>
          </a:solidFill>
        </p:spPr>
        <p:txBody>
          <a:bodyPr vert="horz" wrap="square" lIns="0" tIns="71755" rIns="0" bIns="0" rtlCol="0">
            <a:spAutoFit/>
          </a:bodyPr>
          <a:lstStyle/>
          <a:p>
            <a:pPr algn="ctr">
              <a:lnSpc>
                <a:spcPts val="3840"/>
              </a:lnSpc>
              <a:spcBef>
                <a:spcPts val="565"/>
              </a:spcBef>
            </a:pPr>
            <a:r>
              <a:rPr sz="3200" spc="-5" dirty="0">
                <a:latin typeface="Arial"/>
                <a:cs typeface="Arial"/>
              </a:rPr>
              <a:t>How</a:t>
            </a:r>
            <a:r>
              <a:rPr sz="3200" spc="-30" dirty="0">
                <a:latin typeface="Arial"/>
                <a:cs typeface="Arial"/>
              </a:rPr>
              <a:t> </a:t>
            </a:r>
            <a:r>
              <a:rPr sz="3200" spc="-10" dirty="0">
                <a:latin typeface="Arial"/>
                <a:cs typeface="Arial"/>
              </a:rPr>
              <a:t>does</a:t>
            </a:r>
            <a:r>
              <a:rPr sz="3200" spc="-20" dirty="0">
                <a:latin typeface="Arial"/>
                <a:cs typeface="Arial"/>
              </a:rPr>
              <a:t> </a:t>
            </a:r>
            <a:r>
              <a:rPr sz="3200" spc="-5" dirty="0">
                <a:latin typeface="Arial"/>
                <a:cs typeface="Arial"/>
              </a:rPr>
              <a:t>an</a:t>
            </a:r>
            <a:r>
              <a:rPr sz="3200" spc="-15" dirty="0">
                <a:latin typeface="Arial"/>
                <a:cs typeface="Arial"/>
              </a:rPr>
              <a:t> </a:t>
            </a:r>
            <a:r>
              <a:rPr sz="3200" dirty="0">
                <a:latin typeface="Arial"/>
                <a:cs typeface="Arial"/>
              </a:rPr>
              <a:t>ecosystem</a:t>
            </a:r>
            <a:r>
              <a:rPr sz="3200" spc="-50" dirty="0">
                <a:latin typeface="Arial"/>
                <a:cs typeface="Arial"/>
              </a:rPr>
              <a:t> </a:t>
            </a:r>
            <a:r>
              <a:rPr sz="3200" spc="-5" dirty="0">
                <a:latin typeface="Arial"/>
                <a:cs typeface="Arial"/>
              </a:rPr>
              <a:t>work</a:t>
            </a:r>
            <a:r>
              <a:rPr sz="3200" spc="-25" dirty="0">
                <a:latin typeface="Arial"/>
                <a:cs typeface="Arial"/>
              </a:rPr>
              <a:t> </a:t>
            </a:r>
            <a:r>
              <a:rPr sz="3200" spc="-5" dirty="0">
                <a:latin typeface="Arial"/>
                <a:cs typeface="Arial"/>
              </a:rPr>
              <a:t>(function)?</a:t>
            </a:r>
            <a:endParaRPr sz="3200">
              <a:latin typeface="Arial"/>
              <a:cs typeface="Arial"/>
            </a:endParaRPr>
          </a:p>
          <a:p>
            <a:pPr algn="ctr">
              <a:lnSpc>
                <a:spcPct val="100000"/>
              </a:lnSpc>
            </a:pPr>
            <a:r>
              <a:rPr sz="3200" spc="-5" dirty="0">
                <a:latin typeface="Arial"/>
                <a:cs typeface="Arial"/>
              </a:rPr>
              <a:t>Things</a:t>
            </a:r>
            <a:r>
              <a:rPr sz="3200" spc="-35" dirty="0">
                <a:latin typeface="Arial"/>
                <a:cs typeface="Arial"/>
              </a:rPr>
              <a:t> </a:t>
            </a:r>
            <a:r>
              <a:rPr sz="3200" spc="-5" dirty="0">
                <a:latin typeface="Arial"/>
                <a:cs typeface="Arial"/>
              </a:rPr>
              <a:t>to</a:t>
            </a:r>
            <a:r>
              <a:rPr sz="3200" spc="-25" dirty="0">
                <a:latin typeface="Arial"/>
                <a:cs typeface="Arial"/>
              </a:rPr>
              <a:t> </a:t>
            </a:r>
            <a:r>
              <a:rPr sz="3200" spc="-5" dirty="0">
                <a:latin typeface="Arial"/>
                <a:cs typeface="Arial"/>
              </a:rPr>
              <a:t>think</a:t>
            </a:r>
            <a:r>
              <a:rPr sz="3200" spc="-30" dirty="0">
                <a:latin typeface="Arial"/>
                <a:cs typeface="Arial"/>
              </a:rPr>
              <a:t> </a:t>
            </a:r>
            <a:r>
              <a:rPr sz="3200" spc="-10" dirty="0">
                <a:latin typeface="Arial"/>
                <a:cs typeface="Arial"/>
              </a:rPr>
              <a:t>about:</a:t>
            </a:r>
            <a:endParaRPr sz="3200">
              <a:latin typeface="Arial"/>
              <a:cs typeface="Arial"/>
            </a:endParaRPr>
          </a:p>
        </p:txBody>
      </p:sp>
      <p:sp>
        <p:nvSpPr>
          <p:cNvPr id="4" name="object 4"/>
          <p:cNvSpPr/>
          <p:nvPr/>
        </p:nvSpPr>
        <p:spPr>
          <a:xfrm>
            <a:off x="381000" y="2133600"/>
            <a:ext cx="8534400" cy="4069079"/>
          </a:xfrm>
          <a:custGeom>
            <a:avLst/>
            <a:gdLst/>
            <a:ahLst/>
            <a:cxnLst/>
            <a:rect l="l" t="t" r="r" b="b"/>
            <a:pathLst>
              <a:path w="8534400" h="4069079">
                <a:moveTo>
                  <a:pt x="8534400" y="0"/>
                </a:moveTo>
                <a:lnTo>
                  <a:pt x="0" y="0"/>
                </a:lnTo>
                <a:lnTo>
                  <a:pt x="0" y="4068762"/>
                </a:lnTo>
                <a:lnTo>
                  <a:pt x="8534400" y="4068762"/>
                </a:lnTo>
                <a:lnTo>
                  <a:pt x="8534400" y="0"/>
                </a:lnTo>
                <a:close/>
              </a:path>
            </a:pathLst>
          </a:custGeom>
          <a:solidFill>
            <a:srgbClr val="F2F2F2"/>
          </a:solidFill>
        </p:spPr>
        <p:txBody>
          <a:bodyPr wrap="square" lIns="0" tIns="0" rIns="0" bIns="0" rtlCol="0"/>
          <a:lstStyle/>
          <a:p>
            <a:endParaRPr/>
          </a:p>
        </p:txBody>
      </p:sp>
      <p:sp>
        <p:nvSpPr>
          <p:cNvPr id="5" name="object 5"/>
          <p:cNvSpPr txBox="1"/>
          <p:nvPr/>
        </p:nvSpPr>
        <p:spPr>
          <a:xfrm>
            <a:off x="459740" y="2057583"/>
            <a:ext cx="8329930" cy="3926840"/>
          </a:xfrm>
          <a:prstGeom prst="rect">
            <a:avLst/>
          </a:prstGeom>
        </p:spPr>
        <p:txBody>
          <a:bodyPr vert="horz" wrap="square" lIns="0" tIns="109855" rIns="0" bIns="0" rtlCol="0">
            <a:spAutoFit/>
          </a:bodyPr>
          <a:lstStyle/>
          <a:p>
            <a:pPr marL="355600" indent="-343535">
              <a:lnSpc>
                <a:spcPct val="100000"/>
              </a:lnSpc>
              <a:spcBef>
                <a:spcPts val="865"/>
              </a:spcBef>
              <a:buChar char="•"/>
              <a:tabLst>
                <a:tab pos="355600" algn="l"/>
                <a:tab pos="356235" algn="l"/>
              </a:tabLst>
            </a:pPr>
            <a:r>
              <a:rPr sz="3200" spc="-5" dirty="0">
                <a:latin typeface="Arial"/>
                <a:cs typeface="Arial"/>
              </a:rPr>
              <a:t>Biotic</a:t>
            </a:r>
            <a:r>
              <a:rPr sz="3200" spc="-10" dirty="0">
                <a:latin typeface="Arial"/>
                <a:cs typeface="Arial"/>
              </a:rPr>
              <a:t> </a:t>
            </a:r>
            <a:r>
              <a:rPr sz="3200" spc="-5" dirty="0">
                <a:latin typeface="Arial"/>
                <a:cs typeface="Arial"/>
              </a:rPr>
              <a:t>and </a:t>
            </a:r>
            <a:r>
              <a:rPr sz="3200" spc="-10" dirty="0">
                <a:latin typeface="Arial"/>
                <a:cs typeface="Arial"/>
              </a:rPr>
              <a:t>abiotic</a:t>
            </a:r>
            <a:r>
              <a:rPr sz="3200" spc="5" dirty="0">
                <a:latin typeface="Arial"/>
                <a:cs typeface="Arial"/>
              </a:rPr>
              <a:t> </a:t>
            </a:r>
            <a:r>
              <a:rPr sz="3200" spc="-10" dirty="0">
                <a:latin typeface="Arial"/>
                <a:cs typeface="Arial"/>
              </a:rPr>
              <a:t>components</a:t>
            </a:r>
            <a:r>
              <a:rPr sz="3200" spc="-35" dirty="0">
                <a:latin typeface="Arial"/>
                <a:cs typeface="Arial"/>
              </a:rPr>
              <a:t> </a:t>
            </a:r>
            <a:r>
              <a:rPr sz="3200" dirty="0">
                <a:latin typeface="Arial"/>
                <a:cs typeface="Arial"/>
              </a:rPr>
              <a:t>&amp;</a:t>
            </a:r>
            <a:r>
              <a:rPr sz="3200" spc="10" dirty="0">
                <a:latin typeface="Arial"/>
                <a:cs typeface="Arial"/>
              </a:rPr>
              <a:t> </a:t>
            </a:r>
            <a:r>
              <a:rPr sz="3200" spc="-5" dirty="0">
                <a:latin typeface="Arial"/>
                <a:cs typeface="Arial"/>
              </a:rPr>
              <a:t>interactions</a:t>
            </a:r>
            <a:endParaRPr sz="3200">
              <a:latin typeface="Arial"/>
              <a:cs typeface="Arial"/>
            </a:endParaRPr>
          </a:p>
          <a:p>
            <a:pPr marL="355600" indent="-343535">
              <a:lnSpc>
                <a:spcPct val="100000"/>
              </a:lnSpc>
              <a:spcBef>
                <a:spcPts val="765"/>
              </a:spcBef>
              <a:buChar char="•"/>
              <a:tabLst>
                <a:tab pos="355600" algn="l"/>
                <a:tab pos="356235" algn="l"/>
              </a:tabLst>
            </a:pPr>
            <a:r>
              <a:rPr sz="3200" spc="-5" dirty="0">
                <a:latin typeface="Arial"/>
                <a:cs typeface="Arial"/>
              </a:rPr>
              <a:t>Boundaries</a:t>
            </a:r>
            <a:r>
              <a:rPr sz="3200" spc="-55" dirty="0">
                <a:latin typeface="Arial"/>
                <a:cs typeface="Arial"/>
              </a:rPr>
              <a:t> </a:t>
            </a:r>
            <a:r>
              <a:rPr sz="3200" spc="-5" dirty="0">
                <a:latin typeface="Arial"/>
                <a:cs typeface="Arial"/>
              </a:rPr>
              <a:t>(scale)</a:t>
            </a:r>
            <a:endParaRPr sz="3200">
              <a:latin typeface="Arial"/>
              <a:cs typeface="Arial"/>
            </a:endParaRPr>
          </a:p>
          <a:p>
            <a:pPr marL="355600" indent="-343535">
              <a:lnSpc>
                <a:spcPct val="100000"/>
              </a:lnSpc>
              <a:spcBef>
                <a:spcPts val="770"/>
              </a:spcBef>
              <a:buChar char="•"/>
              <a:tabLst>
                <a:tab pos="355600" algn="l"/>
                <a:tab pos="356235" algn="l"/>
              </a:tabLst>
            </a:pPr>
            <a:r>
              <a:rPr sz="3200" spc="-5" dirty="0">
                <a:latin typeface="Arial"/>
                <a:cs typeface="Arial"/>
              </a:rPr>
              <a:t>Flux</a:t>
            </a:r>
            <a:r>
              <a:rPr sz="3200" spc="-30" dirty="0">
                <a:latin typeface="Arial"/>
                <a:cs typeface="Arial"/>
              </a:rPr>
              <a:t> </a:t>
            </a:r>
            <a:r>
              <a:rPr sz="3200" dirty="0">
                <a:latin typeface="Arial"/>
                <a:cs typeface="Arial"/>
              </a:rPr>
              <a:t>/</a:t>
            </a:r>
            <a:r>
              <a:rPr sz="3200" spc="-15" dirty="0">
                <a:latin typeface="Arial"/>
                <a:cs typeface="Arial"/>
              </a:rPr>
              <a:t> </a:t>
            </a:r>
            <a:r>
              <a:rPr sz="3200" dirty="0">
                <a:latin typeface="Arial"/>
                <a:cs typeface="Arial"/>
              </a:rPr>
              <a:t>cycling</a:t>
            </a:r>
            <a:r>
              <a:rPr sz="3200" spc="-30" dirty="0">
                <a:latin typeface="Arial"/>
                <a:cs typeface="Arial"/>
              </a:rPr>
              <a:t> </a:t>
            </a:r>
            <a:r>
              <a:rPr sz="3200" spc="-5" dirty="0">
                <a:latin typeface="Arial"/>
                <a:cs typeface="Arial"/>
              </a:rPr>
              <a:t>of</a:t>
            </a:r>
            <a:r>
              <a:rPr sz="3200" spc="-30" dirty="0">
                <a:latin typeface="Arial"/>
                <a:cs typeface="Arial"/>
              </a:rPr>
              <a:t> </a:t>
            </a:r>
            <a:r>
              <a:rPr sz="3200" spc="-5" dirty="0">
                <a:latin typeface="Arial"/>
                <a:cs typeface="Arial"/>
              </a:rPr>
              <a:t>nutrients</a:t>
            </a:r>
            <a:r>
              <a:rPr sz="3200" spc="-15" dirty="0">
                <a:latin typeface="Arial"/>
                <a:cs typeface="Arial"/>
              </a:rPr>
              <a:t> </a:t>
            </a:r>
            <a:r>
              <a:rPr sz="3200" dirty="0">
                <a:latin typeface="Arial"/>
                <a:cs typeface="Arial"/>
              </a:rPr>
              <a:t>&amp;</a:t>
            </a:r>
            <a:r>
              <a:rPr sz="3200" spc="-15" dirty="0">
                <a:latin typeface="Arial"/>
                <a:cs typeface="Arial"/>
              </a:rPr>
              <a:t> </a:t>
            </a:r>
            <a:r>
              <a:rPr sz="3200" spc="-10" dirty="0">
                <a:latin typeface="Arial"/>
                <a:cs typeface="Arial"/>
              </a:rPr>
              <a:t>energy</a:t>
            </a:r>
            <a:endParaRPr sz="3200">
              <a:latin typeface="Arial"/>
              <a:cs typeface="Arial"/>
            </a:endParaRPr>
          </a:p>
          <a:p>
            <a:pPr marL="355600" indent="-343535">
              <a:lnSpc>
                <a:spcPct val="100000"/>
              </a:lnSpc>
              <a:spcBef>
                <a:spcPts val="765"/>
              </a:spcBef>
              <a:buChar char="•"/>
              <a:tabLst>
                <a:tab pos="355600" algn="l"/>
                <a:tab pos="356235" algn="l"/>
              </a:tabLst>
            </a:pPr>
            <a:r>
              <a:rPr sz="3200" spc="-5" dirty="0">
                <a:latin typeface="Arial"/>
                <a:cs typeface="Arial"/>
              </a:rPr>
              <a:t>Change</a:t>
            </a:r>
            <a:r>
              <a:rPr sz="3200" spc="-40" dirty="0">
                <a:latin typeface="Arial"/>
                <a:cs typeface="Arial"/>
              </a:rPr>
              <a:t> </a:t>
            </a:r>
            <a:r>
              <a:rPr sz="3200" spc="-5" dirty="0">
                <a:latin typeface="Arial"/>
                <a:cs typeface="Arial"/>
              </a:rPr>
              <a:t>over</a:t>
            </a:r>
            <a:r>
              <a:rPr sz="3200" spc="-20" dirty="0">
                <a:latin typeface="Arial"/>
                <a:cs typeface="Arial"/>
              </a:rPr>
              <a:t> </a:t>
            </a:r>
            <a:r>
              <a:rPr sz="3200" spc="-5" dirty="0">
                <a:latin typeface="Arial"/>
                <a:cs typeface="Arial"/>
              </a:rPr>
              <a:t>time</a:t>
            </a:r>
            <a:r>
              <a:rPr sz="3200" spc="-15" dirty="0">
                <a:latin typeface="Arial"/>
                <a:cs typeface="Arial"/>
              </a:rPr>
              <a:t> </a:t>
            </a:r>
            <a:r>
              <a:rPr sz="3200" dirty="0">
                <a:latin typeface="Arial"/>
                <a:cs typeface="Arial"/>
              </a:rPr>
              <a:t>&amp;</a:t>
            </a:r>
            <a:r>
              <a:rPr sz="3200" spc="-10" dirty="0">
                <a:latin typeface="Arial"/>
                <a:cs typeface="Arial"/>
              </a:rPr>
              <a:t> </a:t>
            </a:r>
            <a:r>
              <a:rPr sz="3200" spc="-5" dirty="0">
                <a:latin typeface="Arial"/>
                <a:cs typeface="Arial"/>
              </a:rPr>
              <a:t>history</a:t>
            </a:r>
            <a:r>
              <a:rPr sz="3200" spc="-25" dirty="0">
                <a:latin typeface="Arial"/>
                <a:cs typeface="Arial"/>
              </a:rPr>
              <a:t> </a:t>
            </a:r>
            <a:r>
              <a:rPr sz="3200" spc="-5" dirty="0">
                <a:latin typeface="Arial"/>
                <a:cs typeface="Arial"/>
              </a:rPr>
              <a:t>of</a:t>
            </a:r>
            <a:r>
              <a:rPr sz="3200" spc="-10" dirty="0">
                <a:latin typeface="Arial"/>
                <a:cs typeface="Arial"/>
              </a:rPr>
              <a:t> </a:t>
            </a:r>
            <a:r>
              <a:rPr sz="3200" dirty="0">
                <a:latin typeface="Arial"/>
                <a:cs typeface="Arial"/>
              </a:rPr>
              <a:t>a</a:t>
            </a:r>
            <a:r>
              <a:rPr sz="3200" spc="-15" dirty="0">
                <a:latin typeface="Arial"/>
                <a:cs typeface="Arial"/>
              </a:rPr>
              <a:t> </a:t>
            </a:r>
            <a:r>
              <a:rPr sz="3200" spc="-5" dirty="0">
                <a:latin typeface="Arial"/>
                <a:cs typeface="Arial"/>
              </a:rPr>
              <a:t>place</a:t>
            </a:r>
            <a:endParaRPr sz="3200">
              <a:latin typeface="Arial"/>
              <a:cs typeface="Arial"/>
            </a:endParaRPr>
          </a:p>
          <a:p>
            <a:pPr marL="355600" marR="254635" indent="-342900">
              <a:lnSpc>
                <a:spcPct val="100000"/>
              </a:lnSpc>
              <a:spcBef>
                <a:spcPts val="770"/>
              </a:spcBef>
              <a:buChar char="•"/>
              <a:tabLst>
                <a:tab pos="354965" algn="l"/>
                <a:tab pos="355600" algn="l"/>
              </a:tabLst>
            </a:pPr>
            <a:r>
              <a:rPr sz="3200" dirty="0">
                <a:latin typeface="Arial"/>
                <a:cs typeface="Arial"/>
              </a:rPr>
              <a:t>Ecosystem </a:t>
            </a:r>
            <a:r>
              <a:rPr sz="3200" spc="-10" dirty="0">
                <a:latin typeface="Arial"/>
                <a:cs typeface="Arial"/>
              </a:rPr>
              <a:t>inputs /outputs </a:t>
            </a:r>
            <a:r>
              <a:rPr sz="3200" spc="-5" dirty="0">
                <a:latin typeface="Arial"/>
                <a:cs typeface="Arial"/>
              </a:rPr>
              <a:t>are connections </a:t>
            </a:r>
            <a:r>
              <a:rPr sz="3200" spc="-875" dirty="0">
                <a:latin typeface="Arial"/>
                <a:cs typeface="Arial"/>
              </a:rPr>
              <a:t> </a:t>
            </a:r>
            <a:r>
              <a:rPr sz="3200" spc="-5" dirty="0">
                <a:latin typeface="Arial"/>
                <a:cs typeface="Arial"/>
              </a:rPr>
              <a:t>to adjacent </a:t>
            </a:r>
            <a:r>
              <a:rPr sz="3200" dirty="0">
                <a:latin typeface="Arial"/>
                <a:cs typeface="Arial"/>
              </a:rPr>
              <a:t>ecosystems, </a:t>
            </a:r>
            <a:r>
              <a:rPr sz="3200" spc="-5" dirty="0">
                <a:latin typeface="Arial"/>
                <a:cs typeface="Arial"/>
              </a:rPr>
              <a:t>and to larger, </a:t>
            </a:r>
            <a:r>
              <a:rPr sz="3200" dirty="0">
                <a:latin typeface="Arial"/>
                <a:cs typeface="Arial"/>
              </a:rPr>
              <a:t> </a:t>
            </a:r>
            <a:r>
              <a:rPr sz="3200" spc="-10" dirty="0">
                <a:latin typeface="Arial"/>
                <a:cs typeface="Arial"/>
              </a:rPr>
              <a:t>global</a:t>
            </a:r>
            <a:r>
              <a:rPr sz="3200" spc="-25" dirty="0">
                <a:latin typeface="Arial"/>
                <a:cs typeface="Arial"/>
              </a:rPr>
              <a:t> </a:t>
            </a:r>
            <a:r>
              <a:rPr sz="3200" dirty="0">
                <a:latin typeface="Arial"/>
                <a:cs typeface="Arial"/>
              </a:rPr>
              <a:t>cycles</a:t>
            </a:r>
            <a:endParaRPr sz="32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553200"/>
            <a:chOff x="0" y="0"/>
            <a:chExt cx="9144000" cy="6553200"/>
          </a:xfrm>
        </p:grpSpPr>
        <p:pic>
          <p:nvPicPr>
            <p:cNvPr id="3" name="object 3"/>
            <p:cNvPicPr/>
            <p:nvPr/>
          </p:nvPicPr>
          <p:blipFill>
            <a:blip r:embed="rId3" cstate="print"/>
            <a:stretch>
              <a:fillRect/>
            </a:stretch>
          </p:blipFill>
          <p:spPr>
            <a:xfrm>
              <a:off x="0" y="0"/>
              <a:ext cx="9144000" cy="4419600"/>
            </a:xfrm>
            <a:prstGeom prst="rect">
              <a:avLst/>
            </a:prstGeom>
          </p:spPr>
        </p:pic>
        <p:sp>
          <p:nvSpPr>
            <p:cNvPr id="4" name="object 4"/>
            <p:cNvSpPr/>
            <p:nvPr/>
          </p:nvSpPr>
          <p:spPr>
            <a:xfrm>
              <a:off x="0" y="2971800"/>
              <a:ext cx="9144000" cy="3581400"/>
            </a:xfrm>
            <a:custGeom>
              <a:avLst/>
              <a:gdLst/>
              <a:ahLst/>
              <a:cxnLst/>
              <a:rect l="l" t="t" r="r" b="b"/>
              <a:pathLst>
                <a:path w="9144000" h="3581400">
                  <a:moveTo>
                    <a:pt x="9144000" y="0"/>
                  </a:moveTo>
                  <a:lnTo>
                    <a:pt x="0" y="0"/>
                  </a:lnTo>
                  <a:lnTo>
                    <a:pt x="0" y="3581400"/>
                  </a:lnTo>
                  <a:lnTo>
                    <a:pt x="9144000" y="3581400"/>
                  </a:lnTo>
                  <a:lnTo>
                    <a:pt x="9144000" y="0"/>
                  </a:lnTo>
                  <a:close/>
                </a:path>
              </a:pathLst>
            </a:custGeom>
            <a:solidFill>
              <a:srgbClr val="F2F2F2"/>
            </a:solidFill>
          </p:spPr>
          <p:txBody>
            <a:bodyPr wrap="square" lIns="0" tIns="0" rIns="0" bIns="0" rtlCol="0"/>
            <a:lstStyle/>
            <a:p>
              <a:endParaRPr/>
            </a:p>
          </p:txBody>
        </p:sp>
      </p:grpSp>
      <p:sp>
        <p:nvSpPr>
          <p:cNvPr id="5" name="object 5"/>
          <p:cNvSpPr txBox="1">
            <a:spLocks noGrp="1"/>
          </p:cNvSpPr>
          <p:nvPr>
            <p:ph type="title"/>
          </p:nvPr>
        </p:nvSpPr>
        <p:spPr>
          <a:xfrm>
            <a:off x="404232" y="98552"/>
            <a:ext cx="8185150" cy="1061085"/>
          </a:xfrm>
          <a:prstGeom prst="rect">
            <a:avLst/>
          </a:prstGeom>
        </p:spPr>
        <p:txBody>
          <a:bodyPr vert="horz" wrap="square" lIns="0" tIns="12065" rIns="0" bIns="0" rtlCol="0">
            <a:spAutoFit/>
          </a:bodyPr>
          <a:lstStyle/>
          <a:p>
            <a:pPr marL="12700" marR="5080" indent="1043305">
              <a:lnSpc>
                <a:spcPct val="100000"/>
              </a:lnSpc>
              <a:spcBef>
                <a:spcPts val="95"/>
              </a:spcBef>
              <a:tabLst>
                <a:tab pos="2411730" algn="l"/>
              </a:tabLst>
            </a:pPr>
            <a:r>
              <a:rPr sz="3400" spc="-10" dirty="0"/>
              <a:t>What</a:t>
            </a:r>
            <a:r>
              <a:rPr sz="3400" spc="10" dirty="0"/>
              <a:t> </a:t>
            </a:r>
            <a:r>
              <a:rPr sz="3400" spc="-5" dirty="0"/>
              <a:t>questions</a:t>
            </a:r>
            <a:r>
              <a:rPr sz="3400" dirty="0"/>
              <a:t> </a:t>
            </a:r>
            <a:r>
              <a:rPr sz="3400" spc="-5" dirty="0"/>
              <a:t>could</a:t>
            </a:r>
            <a:r>
              <a:rPr sz="3400" spc="-10" dirty="0"/>
              <a:t> we</a:t>
            </a:r>
            <a:r>
              <a:rPr sz="3400" spc="10" dirty="0"/>
              <a:t> </a:t>
            </a:r>
            <a:r>
              <a:rPr sz="3400" spc="-5" dirty="0"/>
              <a:t>ask</a:t>
            </a:r>
            <a:r>
              <a:rPr sz="3400" dirty="0"/>
              <a:t> </a:t>
            </a:r>
            <a:r>
              <a:rPr sz="3400" spc="-5" dirty="0"/>
              <a:t>to </a:t>
            </a:r>
            <a:r>
              <a:rPr sz="3400" dirty="0"/>
              <a:t> </a:t>
            </a:r>
            <a:r>
              <a:rPr sz="3400" spc="-10" dirty="0"/>
              <a:t>understand	</a:t>
            </a:r>
            <a:r>
              <a:rPr sz="3400" spc="-5" dirty="0"/>
              <a:t>the</a:t>
            </a:r>
            <a:r>
              <a:rPr sz="3400" dirty="0"/>
              <a:t> </a:t>
            </a:r>
            <a:r>
              <a:rPr sz="3400" spc="-10" dirty="0"/>
              <a:t>Hudson</a:t>
            </a:r>
            <a:r>
              <a:rPr sz="3400" dirty="0"/>
              <a:t> </a:t>
            </a:r>
            <a:r>
              <a:rPr sz="3400" spc="-5" dirty="0"/>
              <a:t>River</a:t>
            </a:r>
            <a:r>
              <a:rPr sz="3400" dirty="0"/>
              <a:t> </a:t>
            </a:r>
            <a:r>
              <a:rPr sz="3400" spc="-5" dirty="0"/>
              <a:t>ecosystem?</a:t>
            </a:r>
            <a:endParaRPr sz="3400"/>
          </a:p>
        </p:txBody>
      </p:sp>
      <p:sp>
        <p:nvSpPr>
          <p:cNvPr id="6" name="object 6"/>
          <p:cNvSpPr/>
          <p:nvPr/>
        </p:nvSpPr>
        <p:spPr>
          <a:xfrm>
            <a:off x="0" y="2590800"/>
            <a:ext cx="2514600" cy="609600"/>
          </a:xfrm>
          <a:custGeom>
            <a:avLst/>
            <a:gdLst/>
            <a:ahLst/>
            <a:cxnLst/>
            <a:rect l="l" t="t" r="r" b="b"/>
            <a:pathLst>
              <a:path w="2514600" h="609600">
                <a:moveTo>
                  <a:pt x="2514600" y="0"/>
                </a:moveTo>
                <a:lnTo>
                  <a:pt x="0" y="0"/>
                </a:lnTo>
                <a:lnTo>
                  <a:pt x="0" y="609600"/>
                </a:lnTo>
                <a:lnTo>
                  <a:pt x="2514600" y="609600"/>
                </a:lnTo>
                <a:lnTo>
                  <a:pt x="2514600" y="0"/>
                </a:lnTo>
                <a:close/>
              </a:path>
            </a:pathLst>
          </a:custGeom>
          <a:solidFill>
            <a:srgbClr val="F2F2F2"/>
          </a:solidFill>
        </p:spPr>
        <p:txBody>
          <a:bodyPr wrap="square" lIns="0" tIns="0" rIns="0" bIns="0" rtlCol="0"/>
          <a:lstStyle/>
          <a:p>
            <a:endParaRPr/>
          </a:p>
        </p:txBody>
      </p:sp>
      <p:sp>
        <p:nvSpPr>
          <p:cNvPr id="7" name="object 7"/>
          <p:cNvSpPr txBox="1"/>
          <p:nvPr/>
        </p:nvSpPr>
        <p:spPr>
          <a:xfrm>
            <a:off x="78739" y="2496716"/>
            <a:ext cx="8658860" cy="3845560"/>
          </a:xfrm>
          <a:prstGeom prst="rect">
            <a:avLst/>
          </a:prstGeom>
        </p:spPr>
        <p:txBody>
          <a:bodyPr vert="horz" wrap="square" lIns="0" tIns="127635" rIns="0" bIns="0" rtlCol="0">
            <a:spAutoFit/>
          </a:bodyPr>
          <a:lstStyle/>
          <a:p>
            <a:pPr marL="12700">
              <a:lnSpc>
                <a:spcPct val="100000"/>
              </a:lnSpc>
              <a:spcBef>
                <a:spcPts val="1005"/>
              </a:spcBef>
            </a:pPr>
            <a:r>
              <a:rPr sz="3200" spc="-5" dirty="0">
                <a:latin typeface="Arial"/>
                <a:cs typeface="Arial"/>
              </a:rPr>
              <a:t>Consider:</a:t>
            </a:r>
            <a:endParaRPr sz="3200">
              <a:latin typeface="Arial"/>
              <a:cs typeface="Arial"/>
            </a:endParaRPr>
          </a:p>
          <a:p>
            <a:pPr marL="355600" indent="-342900">
              <a:lnSpc>
                <a:spcPct val="100000"/>
              </a:lnSpc>
              <a:spcBef>
                <a:spcPts val="850"/>
              </a:spcBef>
              <a:buChar char="•"/>
              <a:tabLst>
                <a:tab pos="354965" algn="l"/>
                <a:tab pos="355600" algn="l"/>
              </a:tabLst>
            </a:pPr>
            <a:r>
              <a:rPr sz="3000" spc="-5" dirty="0">
                <a:latin typeface="Arial"/>
                <a:cs typeface="Arial"/>
              </a:rPr>
              <a:t>Biotic</a:t>
            </a:r>
            <a:r>
              <a:rPr sz="3000" spc="-25" dirty="0">
                <a:latin typeface="Arial"/>
                <a:cs typeface="Arial"/>
              </a:rPr>
              <a:t> </a:t>
            </a:r>
            <a:r>
              <a:rPr sz="3000" spc="-5" dirty="0">
                <a:latin typeface="Arial"/>
                <a:cs typeface="Arial"/>
              </a:rPr>
              <a:t>and</a:t>
            </a:r>
            <a:r>
              <a:rPr sz="3000" dirty="0">
                <a:latin typeface="Arial"/>
                <a:cs typeface="Arial"/>
              </a:rPr>
              <a:t> </a:t>
            </a:r>
            <a:r>
              <a:rPr sz="3000" spc="-5" dirty="0">
                <a:latin typeface="Arial"/>
                <a:cs typeface="Arial"/>
              </a:rPr>
              <a:t>abiotic</a:t>
            </a:r>
            <a:r>
              <a:rPr sz="3000" spc="-25" dirty="0">
                <a:latin typeface="Arial"/>
                <a:cs typeface="Arial"/>
              </a:rPr>
              <a:t> </a:t>
            </a:r>
            <a:r>
              <a:rPr sz="3000" spc="-5" dirty="0">
                <a:latin typeface="Arial"/>
                <a:cs typeface="Arial"/>
              </a:rPr>
              <a:t>components</a:t>
            </a:r>
            <a:r>
              <a:rPr sz="3000" spc="-10" dirty="0">
                <a:latin typeface="Arial"/>
                <a:cs typeface="Arial"/>
              </a:rPr>
              <a:t> </a:t>
            </a:r>
            <a:r>
              <a:rPr sz="3000" dirty="0">
                <a:latin typeface="Arial"/>
                <a:cs typeface="Arial"/>
              </a:rPr>
              <a:t>&amp;</a:t>
            </a:r>
            <a:r>
              <a:rPr sz="3000" spc="15" dirty="0">
                <a:latin typeface="Arial"/>
                <a:cs typeface="Arial"/>
              </a:rPr>
              <a:t> </a:t>
            </a:r>
            <a:r>
              <a:rPr sz="3000" spc="-5" dirty="0">
                <a:latin typeface="Arial"/>
                <a:cs typeface="Arial"/>
              </a:rPr>
              <a:t>interactions</a:t>
            </a:r>
            <a:endParaRPr sz="3000">
              <a:latin typeface="Arial"/>
              <a:cs typeface="Arial"/>
            </a:endParaRPr>
          </a:p>
          <a:p>
            <a:pPr marL="355600" indent="-342900">
              <a:lnSpc>
                <a:spcPct val="100000"/>
              </a:lnSpc>
              <a:spcBef>
                <a:spcPts val="720"/>
              </a:spcBef>
              <a:buChar char="•"/>
              <a:tabLst>
                <a:tab pos="354965" algn="l"/>
                <a:tab pos="355600" algn="l"/>
              </a:tabLst>
            </a:pPr>
            <a:r>
              <a:rPr sz="3000" spc="-5" dirty="0">
                <a:latin typeface="Arial"/>
                <a:cs typeface="Arial"/>
              </a:rPr>
              <a:t>Boundaries</a:t>
            </a:r>
            <a:r>
              <a:rPr sz="3000" spc="-65" dirty="0">
                <a:latin typeface="Arial"/>
                <a:cs typeface="Arial"/>
              </a:rPr>
              <a:t> </a:t>
            </a:r>
            <a:r>
              <a:rPr sz="3000" spc="-5" dirty="0">
                <a:latin typeface="Arial"/>
                <a:cs typeface="Arial"/>
              </a:rPr>
              <a:t>(scale)</a:t>
            </a:r>
            <a:endParaRPr sz="3000">
              <a:latin typeface="Arial"/>
              <a:cs typeface="Arial"/>
            </a:endParaRPr>
          </a:p>
          <a:p>
            <a:pPr marL="355600" indent="-342900">
              <a:lnSpc>
                <a:spcPct val="100000"/>
              </a:lnSpc>
              <a:spcBef>
                <a:spcPts val="720"/>
              </a:spcBef>
              <a:buChar char="•"/>
              <a:tabLst>
                <a:tab pos="354965" algn="l"/>
                <a:tab pos="355600" algn="l"/>
              </a:tabLst>
            </a:pPr>
            <a:r>
              <a:rPr sz="3000" dirty="0">
                <a:latin typeface="Arial"/>
                <a:cs typeface="Arial"/>
              </a:rPr>
              <a:t>Flux</a:t>
            </a:r>
            <a:r>
              <a:rPr sz="3000" spc="-30" dirty="0">
                <a:latin typeface="Arial"/>
                <a:cs typeface="Arial"/>
              </a:rPr>
              <a:t> </a:t>
            </a:r>
            <a:r>
              <a:rPr sz="3000" dirty="0">
                <a:latin typeface="Arial"/>
                <a:cs typeface="Arial"/>
              </a:rPr>
              <a:t>/</a:t>
            </a:r>
            <a:r>
              <a:rPr sz="3000" spc="-5" dirty="0">
                <a:latin typeface="Arial"/>
                <a:cs typeface="Arial"/>
              </a:rPr>
              <a:t> </a:t>
            </a:r>
            <a:r>
              <a:rPr sz="3000" dirty="0">
                <a:latin typeface="Arial"/>
                <a:cs typeface="Arial"/>
              </a:rPr>
              <a:t>cycling</a:t>
            </a:r>
            <a:r>
              <a:rPr sz="3000" spc="-25" dirty="0">
                <a:latin typeface="Arial"/>
                <a:cs typeface="Arial"/>
              </a:rPr>
              <a:t> </a:t>
            </a:r>
            <a:r>
              <a:rPr sz="3000" dirty="0">
                <a:latin typeface="Arial"/>
                <a:cs typeface="Arial"/>
              </a:rPr>
              <a:t>of</a:t>
            </a:r>
            <a:r>
              <a:rPr sz="3000" spc="-5" dirty="0">
                <a:latin typeface="Arial"/>
                <a:cs typeface="Arial"/>
              </a:rPr>
              <a:t> nutrients</a:t>
            </a:r>
            <a:r>
              <a:rPr sz="3000" spc="-15" dirty="0">
                <a:latin typeface="Arial"/>
                <a:cs typeface="Arial"/>
              </a:rPr>
              <a:t> </a:t>
            </a:r>
            <a:r>
              <a:rPr sz="3000" dirty="0">
                <a:latin typeface="Arial"/>
                <a:cs typeface="Arial"/>
              </a:rPr>
              <a:t>&amp;</a:t>
            </a:r>
            <a:r>
              <a:rPr sz="3000" spc="-10" dirty="0">
                <a:latin typeface="Arial"/>
                <a:cs typeface="Arial"/>
              </a:rPr>
              <a:t> </a:t>
            </a:r>
            <a:r>
              <a:rPr sz="3000" spc="-5" dirty="0">
                <a:latin typeface="Arial"/>
                <a:cs typeface="Arial"/>
              </a:rPr>
              <a:t>energy</a:t>
            </a:r>
            <a:endParaRPr sz="3000">
              <a:latin typeface="Arial"/>
              <a:cs typeface="Arial"/>
            </a:endParaRPr>
          </a:p>
          <a:p>
            <a:pPr marL="355600" indent="-342900">
              <a:lnSpc>
                <a:spcPct val="100000"/>
              </a:lnSpc>
              <a:spcBef>
                <a:spcPts val="720"/>
              </a:spcBef>
              <a:buChar char="•"/>
              <a:tabLst>
                <a:tab pos="354965" algn="l"/>
                <a:tab pos="355600" algn="l"/>
              </a:tabLst>
            </a:pPr>
            <a:r>
              <a:rPr sz="3000" dirty="0">
                <a:latin typeface="Arial"/>
                <a:cs typeface="Arial"/>
              </a:rPr>
              <a:t>Change</a:t>
            </a:r>
            <a:r>
              <a:rPr sz="3000" spc="-50" dirty="0">
                <a:latin typeface="Arial"/>
                <a:cs typeface="Arial"/>
              </a:rPr>
              <a:t> </a:t>
            </a:r>
            <a:r>
              <a:rPr sz="3000" spc="-5" dirty="0">
                <a:latin typeface="Arial"/>
                <a:cs typeface="Arial"/>
              </a:rPr>
              <a:t>over</a:t>
            </a:r>
            <a:r>
              <a:rPr sz="3000" spc="-15" dirty="0">
                <a:latin typeface="Arial"/>
                <a:cs typeface="Arial"/>
              </a:rPr>
              <a:t> </a:t>
            </a:r>
            <a:r>
              <a:rPr sz="3000" spc="-5" dirty="0">
                <a:latin typeface="Arial"/>
                <a:cs typeface="Arial"/>
              </a:rPr>
              <a:t>time</a:t>
            </a:r>
            <a:r>
              <a:rPr sz="3000" dirty="0">
                <a:latin typeface="Arial"/>
                <a:cs typeface="Arial"/>
              </a:rPr>
              <a:t> &amp;</a:t>
            </a:r>
            <a:r>
              <a:rPr sz="3000" spc="-10" dirty="0">
                <a:latin typeface="Arial"/>
                <a:cs typeface="Arial"/>
              </a:rPr>
              <a:t> </a:t>
            </a:r>
            <a:r>
              <a:rPr sz="3000" spc="-5" dirty="0">
                <a:latin typeface="Arial"/>
                <a:cs typeface="Arial"/>
              </a:rPr>
              <a:t>history</a:t>
            </a:r>
            <a:r>
              <a:rPr sz="3000" spc="-15" dirty="0">
                <a:latin typeface="Arial"/>
                <a:cs typeface="Arial"/>
              </a:rPr>
              <a:t> </a:t>
            </a:r>
            <a:r>
              <a:rPr sz="3000" dirty="0">
                <a:latin typeface="Arial"/>
                <a:cs typeface="Arial"/>
              </a:rPr>
              <a:t>of</a:t>
            </a:r>
            <a:r>
              <a:rPr sz="3000" spc="-5" dirty="0">
                <a:latin typeface="Arial"/>
                <a:cs typeface="Arial"/>
              </a:rPr>
              <a:t> a</a:t>
            </a:r>
            <a:r>
              <a:rPr sz="3000" dirty="0">
                <a:latin typeface="Arial"/>
                <a:cs typeface="Arial"/>
              </a:rPr>
              <a:t> place</a:t>
            </a:r>
            <a:endParaRPr sz="3000">
              <a:latin typeface="Arial"/>
              <a:cs typeface="Arial"/>
            </a:endParaRPr>
          </a:p>
          <a:p>
            <a:pPr marL="355600" marR="5080" indent="-342900">
              <a:lnSpc>
                <a:spcPct val="100000"/>
              </a:lnSpc>
              <a:spcBef>
                <a:spcPts val="720"/>
              </a:spcBef>
              <a:buChar char="•"/>
              <a:tabLst>
                <a:tab pos="354965" algn="l"/>
                <a:tab pos="355600" algn="l"/>
              </a:tabLst>
            </a:pPr>
            <a:r>
              <a:rPr sz="3000" spc="-5" dirty="0">
                <a:latin typeface="Arial"/>
                <a:cs typeface="Arial"/>
              </a:rPr>
              <a:t>Ecosystem inputs /outputs are connections to </a:t>
            </a:r>
            <a:r>
              <a:rPr sz="3000" dirty="0">
                <a:latin typeface="Arial"/>
                <a:cs typeface="Arial"/>
              </a:rPr>
              <a:t> adjacent</a:t>
            </a:r>
            <a:r>
              <a:rPr sz="3000" spc="-55" dirty="0">
                <a:latin typeface="Arial"/>
                <a:cs typeface="Arial"/>
              </a:rPr>
              <a:t> </a:t>
            </a:r>
            <a:r>
              <a:rPr sz="3000" spc="-5" dirty="0">
                <a:latin typeface="Arial"/>
                <a:cs typeface="Arial"/>
              </a:rPr>
              <a:t>ecosystems,</a:t>
            </a:r>
            <a:r>
              <a:rPr sz="3000" spc="10" dirty="0">
                <a:latin typeface="Arial"/>
                <a:cs typeface="Arial"/>
              </a:rPr>
              <a:t> </a:t>
            </a:r>
            <a:r>
              <a:rPr sz="3000" spc="-5" dirty="0">
                <a:latin typeface="Arial"/>
                <a:cs typeface="Arial"/>
              </a:rPr>
              <a:t>and</a:t>
            </a:r>
            <a:r>
              <a:rPr sz="3000" spc="-20" dirty="0">
                <a:latin typeface="Arial"/>
                <a:cs typeface="Arial"/>
              </a:rPr>
              <a:t> </a:t>
            </a:r>
            <a:r>
              <a:rPr sz="3000" spc="-5" dirty="0">
                <a:latin typeface="Arial"/>
                <a:cs typeface="Arial"/>
              </a:rPr>
              <a:t>to</a:t>
            </a:r>
            <a:r>
              <a:rPr sz="3000" dirty="0">
                <a:latin typeface="Arial"/>
                <a:cs typeface="Arial"/>
              </a:rPr>
              <a:t> </a:t>
            </a:r>
            <a:r>
              <a:rPr sz="3000" spc="-5" dirty="0">
                <a:latin typeface="Arial"/>
                <a:cs typeface="Arial"/>
              </a:rPr>
              <a:t>larger,</a:t>
            </a:r>
            <a:r>
              <a:rPr sz="3000" spc="-15" dirty="0">
                <a:latin typeface="Arial"/>
                <a:cs typeface="Arial"/>
              </a:rPr>
              <a:t> </a:t>
            </a:r>
            <a:r>
              <a:rPr sz="3000" dirty="0">
                <a:latin typeface="Arial"/>
                <a:cs typeface="Arial"/>
              </a:rPr>
              <a:t>global</a:t>
            </a:r>
            <a:r>
              <a:rPr sz="3000" spc="-25" dirty="0">
                <a:latin typeface="Arial"/>
                <a:cs typeface="Arial"/>
              </a:rPr>
              <a:t> </a:t>
            </a:r>
            <a:r>
              <a:rPr sz="3000" dirty="0">
                <a:latin typeface="Arial"/>
                <a:cs typeface="Arial"/>
              </a:rPr>
              <a:t>cycles</a:t>
            </a:r>
            <a:endParaRPr sz="30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827690" y="482917"/>
            <a:ext cx="7487284" cy="696595"/>
          </a:xfrm>
          <a:prstGeom prst="rect">
            <a:avLst/>
          </a:prstGeom>
        </p:spPr>
        <p:txBody>
          <a:bodyPr vert="horz" wrap="square" lIns="0" tIns="13335" rIns="0" bIns="0" rtlCol="0">
            <a:spAutoFit/>
          </a:bodyPr>
          <a:lstStyle/>
          <a:p>
            <a:pPr marL="12700">
              <a:lnSpc>
                <a:spcPct val="100000"/>
              </a:lnSpc>
              <a:spcBef>
                <a:spcPts val="105"/>
              </a:spcBef>
            </a:pPr>
            <a:r>
              <a:rPr dirty="0"/>
              <a:t>The</a:t>
            </a:r>
            <a:r>
              <a:rPr spc="-35" dirty="0"/>
              <a:t> </a:t>
            </a:r>
            <a:r>
              <a:rPr dirty="0"/>
              <a:t>Hudson</a:t>
            </a:r>
            <a:r>
              <a:rPr spc="-15" dirty="0"/>
              <a:t> </a:t>
            </a:r>
            <a:r>
              <a:rPr dirty="0"/>
              <a:t>as</a:t>
            </a:r>
            <a:r>
              <a:rPr spc="-10" dirty="0"/>
              <a:t> </a:t>
            </a:r>
            <a:r>
              <a:rPr dirty="0"/>
              <a:t>an</a:t>
            </a:r>
            <a:r>
              <a:rPr spc="-15" dirty="0"/>
              <a:t> </a:t>
            </a:r>
            <a:r>
              <a:rPr dirty="0"/>
              <a:t>Ecosystem</a:t>
            </a:r>
          </a:p>
        </p:txBody>
      </p:sp>
      <p:sp>
        <p:nvSpPr>
          <p:cNvPr id="4" name="object 4"/>
          <p:cNvSpPr txBox="1"/>
          <p:nvPr/>
        </p:nvSpPr>
        <p:spPr>
          <a:xfrm>
            <a:off x="990600" y="1447800"/>
            <a:ext cx="3733800" cy="4831080"/>
          </a:xfrm>
          <a:prstGeom prst="rect">
            <a:avLst/>
          </a:prstGeom>
          <a:solidFill>
            <a:srgbClr val="F2F2F2"/>
          </a:solidFill>
        </p:spPr>
        <p:txBody>
          <a:bodyPr vert="horz" wrap="square" lIns="0" tIns="304165" rIns="0" bIns="0" rtlCol="0">
            <a:spAutoFit/>
          </a:bodyPr>
          <a:lstStyle/>
          <a:p>
            <a:pPr marL="433705" marR="165735" indent="-342900">
              <a:lnSpc>
                <a:spcPct val="100000"/>
              </a:lnSpc>
              <a:spcBef>
                <a:spcPts val="2395"/>
              </a:spcBef>
              <a:buChar char="•"/>
              <a:tabLst>
                <a:tab pos="434340" algn="l"/>
                <a:tab pos="434975" algn="l"/>
              </a:tabLst>
            </a:pPr>
            <a:r>
              <a:rPr sz="2800" dirty="0">
                <a:latin typeface="Arial"/>
                <a:cs typeface="Arial"/>
              </a:rPr>
              <a:t>What</a:t>
            </a:r>
            <a:r>
              <a:rPr sz="2800" spc="-70" dirty="0">
                <a:latin typeface="Arial"/>
                <a:cs typeface="Arial"/>
              </a:rPr>
              <a:t> </a:t>
            </a:r>
            <a:r>
              <a:rPr sz="2800" dirty="0">
                <a:latin typeface="Arial"/>
                <a:cs typeface="Arial"/>
              </a:rPr>
              <a:t>abiotic</a:t>
            </a:r>
            <a:r>
              <a:rPr sz="2800" spc="-35" dirty="0">
                <a:latin typeface="Arial"/>
                <a:cs typeface="Arial"/>
              </a:rPr>
              <a:t> </a:t>
            </a:r>
            <a:r>
              <a:rPr sz="2800" dirty="0">
                <a:latin typeface="Arial"/>
                <a:cs typeface="Arial"/>
              </a:rPr>
              <a:t>factors </a:t>
            </a:r>
            <a:r>
              <a:rPr sz="2800" spc="-765" dirty="0">
                <a:latin typeface="Arial"/>
                <a:cs typeface="Arial"/>
              </a:rPr>
              <a:t> </a:t>
            </a:r>
            <a:r>
              <a:rPr sz="2800" dirty="0">
                <a:latin typeface="Arial"/>
                <a:cs typeface="Arial"/>
              </a:rPr>
              <a:t>are</a:t>
            </a:r>
            <a:r>
              <a:rPr sz="2800" spc="-15" dirty="0">
                <a:latin typeface="Arial"/>
                <a:cs typeface="Arial"/>
              </a:rPr>
              <a:t> </a:t>
            </a:r>
            <a:r>
              <a:rPr sz="2800" dirty="0">
                <a:latin typeface="Arial"/>
                <a:cs typeface="Arial"/>
              </a:rPr>
              <a:t>important?</a:t>
            </a:r>
            <a:endParaRPr sz="2800">
              <a:latin typeface="Arial"/>
              <a:cs typeface="Arial"/>
            </a:endParaRPr>
          </a:p>
          <a:p>
            <a:pPr marL="433705" marR="681355" indent="-343535">
              <a:lnSpc>
                <a:spcPct val="100000"/>
              </a:lnSpc>
              <a:spcBef>
                <a:spcPts val="670"/>
              </a:spcBef>
              <a:buChar char="•"/>
              <a:tabLst>
                <a:tab pos="433705" algn="l"/>
                <a:tab pos="434340" algn="l"/>
              </a:tabLst>
            </a:pPr>
            <a:r>
              <a:rPr sz="2800" dirty="0">
                <a:latin typeface="Arial"/>
                <a:cs typeface="Arial"/>
              </a:rPr>
              <a:t>What</a:t>
            </a:r>
            <a:r>
              <a:rPr sz="2800" spc="-55" dirty="0">
                <a:latin typeface="Arial"/>
                <a:cs typeface="Arial"/>
              </a:rPr>
              <a:t> </a:t>
            </a:r>
            <a:r>
              <a:rPr sz="2800" dirty="0">
                <a:latin typeface="Arial"/>
                <a:cs typeface="Arial"/>
              </a:rPr>
              <a:t>lives</a:t>
            </a:r>
            <a:r>
              <a:rPr sz="2800" spc="-25" dirty="0">
                <a:latin typeface="Arial"/>
                <a:cs typeface="Arial"/>
              </a:rPr>
              <a:t> </a:t>
            </a:r>
            <a:r>
              <a:rPr sz="2800" spc="-5" dirty="0">
                <a:latin typeface="Arial"/>
                <a:cs typeface="Arial"/>
              </a:rPr>
              <a:t>in</a:t>
            </a:r>
            <a:r>
              <a:rPr sz="2800" spc="-25" dirty="0">
                <a:latin typeface="Arial"/>
                <a:cs typeface="Arial"/>
              </a:rPr>
              <a:t> </a:t>
            </a:r>
            <a:r>
              <a:rPr sz="2800" dirty="0">
                <a:latin typeface="Arial"/>
                <a:cs typeface="Arial"/>
              </a:rPr>
              <a:t>the </a:t>
            </a:r>
            <a:r>
              <a:rPr sz="2800" spc="-760" dirty="0">
                <a:latin typeface="Arial"/>
                <a:cs typeface="Arial"/>
              </a:rPr>
              <a:t> </a:t>
            </a:r>
            <a:r>
              <a:rPr sz="2800" dirty="0">
                <a:latin typeface="Arial"/>
                <a:cs typeface="Arial"/>
              </a:rPr>
              <a:t>river?</a:t>
            </a:r>
            <a:endParaRPr sz="2800">
              <a:latin typeface="Arial"/>
              <a:cs typeface="Arial"/>
            </a:endParaRPr>
          </a:p>
          <a:p>
            <a:pPr marL="433705" marR="261620" indent="-343535" algn="just">
              <a:lnSpc>
                <a:spcPct val="100000"/>
              </a:lnSpc>
              <a:spcBef>
                <a:spcPts val="675"/>
              </a:spcBef>
              <a:buChar char="•"/>
              <a:tabLst>
                <a:tab pos="434340" algn="l"/>
              </a:tabLst>
            </a:pPr>
            <a:r>
              <a:rPr sz="2800" spc="-5" dirty="0">
                <a:latin typeface="Arial"/>
                <a:cs typeface="Arial"/>
              </a:rPr>
              <a:t>How do </a:t>
            </a:r>
            <a:r>
              <a:rPr sz="2800" dirty="0">
                <a:latin typeface="Arial"/>
                <a:cs typeface="Arial"/>
              </a:rPr>
              <a:t>nutrients </a:t>
            </a:r>
            <a:r>
              <a:rPr sz="2800" spc="-5" dirty="0">
                <a:latin typeface="Arial"/>
                <a:cs typeface="Arial"/>
              </a:rPr>
              <a:t>&amp; </a:t>
            </a:r>
            <a:r>
              <a:rPr sz="2800" spc="-765" dirty="0">
                <a:latin typeface="Arial"/>
                <a:cs typeface="Arial"/>
              </a:rPr>
              <a:t> </a:t>
            </a:r>
            <a:r>
              <a:rPr sz="2800" dirty="0">
                <a:latin typeface="Arial"/>
                <a:cs typeface="Arial"/>
              </a:rPr>
              <a:t>energy </a:t>
            </a:r>
            <a:r>
              <a:rPr sz="2800" spc="-5" dirty="0">
                <a:latin typeface="Arial"/>
                <a:cs typeface="Arial"/>
              </a:rPr>
              <a:t>move in </a:t>
            </a:r>
            <a:r>
              <a:rPr sz="2800" dirty="0">
                <a:latin typeface="Arial"/>
                <a:cs typeface="Arial"/>
              </a:rPr>
              <a:t>the </a:t>
            </a:r>
            <a:r>
              <a:rPr sz="2800" spc="-770" dirty="0">
                <a:latin typeface="Arial"/>
                <a:cs typeface="Arial"/>
              </a:rPr>
              <a:t> </a:t>
            </a:r>
            <a:r>
              <a:rPr sz="2800" dirty="0">
                <a:latin typeface="Arial"/>
                <a:cs typeface="Arial"/>
              </a:rPr>
              <a:t>system?</a:t>
            </a:r>
            <a:endParaRPr sz="2800">
              <a:latin typeface="Arial"/>
              <a:cs typeface="Arial"/>
            </a:endParaRPr>
          </a:p>
          <a:p>
            <a:pPr marL="433705" marR="163830" indent="-343535" algn="just">
              <a:lnSpc>
                <a:spcPct val="100000"/>
              </a:lnSpc>
              <a:spcBef>
                <a:spcPts val="675"/>
              </a:spcBef>
              <a:buChar char="•"/>
              <a:tabLst>
                <a:tab pos="434340" algn="l"/>
              </a:tabLst>
            </a:pPr>
            <a:r>
              <a:rPr sz="2800" spc="-5" dirty="0">
                <a:latin typeface="Arial"/>
                <a:cs typeface="Arial"/>
              </a:rPr>
              <a:t>How </a:t>
            </a:r>
            <a:r>
              <a:rPr sz="2800" dirty="0">
                <a:latin typeface="Arial"/>
                <a:cs typeface="Arial"/>
              </a:rPr>
              <a:t>has </a:t>
            </a:r>
            <a:r>
              <a:rPr sz="2800" spc="-5" dirty="0">
                <a:latin typeface="Arial"/>
                <a:cs typeface="Arial"/>
              </a:rPr>
              <a:t>the </a:t>
            </a:r>
            <a:r>
              <a:rPr sz="2800" dirty="0">
                <a:latin typeface="Arial"/>
                <a:cs typeface="Arial"/>
              </a:rPr>
              <a:t>river </a:t>
            </a:r>
            <a:r>
              <a:rPr sz="2800" spc="5" dirty="0">
                <a:latin typeface="Arial"/>
                <a:cs typeface="Arial"/>
              </a:rPr>
              <a:t> </a:t>
            </a:r>
            <a:r>
              <a:rPr sz="2800" dirty="0">
                <a:latin typeface="Arial"/>
                <a:cs typeface="Arial"/>
              </a:rPr>
              <a:t>changed</a:t>
            </a:r>
            <a:r>
              <a:rPr sz="2800" spc="-35" dirty="0">
                <a:latin typeface="Arial"/>
                <a:cs typeface="Arial"/>
              </a:rPr>
              <a:t> </a:t>
            </a:r>
            <a:r>
              <a:rPr sz="2800" dirty="0">
                <a:latin typeface="Arial"/>
                <a:cs typeface="Arial"/>
              </a:rPr>
              <a:t>over</a:t>
            </a:r>
            <a:r>
              <a:rPr sz="2800" spc="-25" dirty="0">
                <a:latin typeface="Arial"/>
                <a:cs typeface="Arial"/>
              </a:rPr>
              <a:t> </a:t>
            </a:r>
            <a:r>
              <a:rPr sz="2800" spc="-5" dirty="0">
                <a:latin typeface="Arial"/>
                <a:cs typeface="Arial"/>
              </a:rPr>
              <a:t>time?</a:t>
            </a:r>
            <a:endParaRPr sz="2800">
              <a:latin typeface="Arial"/>
              <a:cs typeface="Arial"/>
            </a:endParaRPr>
          </a:p>
        </p:txBody>
      </p:sp>
      <p:pic>
        <p:nvPicPr>
          <p:cNvPr id="5" name="object 5"/>
          <p:cNvPicPr/>
          <p:nvPr/>
        </p:nvPicPr>
        <p:blipFill>
          <a:blip r:embed="rId4" cstate="print"/>
          <a:stretch>
            <a:fillRect/>
          </a:stretch>
        </p:blipFill>
        <p:spPr>
          <a:xfrm>
            <a:off x="5181599" y="1447800"/>
            <a:ext cx="3536912" cy="49529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973963" y="514921"/>
            <a:ext cx="7193280" cy="635000"/>
          </a:xfrm>
          <a:prstGeom prst="rect">
            <a:avLst/>
          </a:prstGeom>
        </p:spPr>
        <p:txBody>
          <a:bodyPr vert="horz" wrap="square" lIns="0" tIns="12065" rIns="0" bIns="0" rtlCol="0">
            <a:spAutoFit/>
          </a:bodyPr>
          <a:lstStyle/>
          <a:p>
            <a:pPr marL="12700">
              <a:lnSpc>
                <a:spcPct val="100000"/>
              </a:lnSpc>
              <a:spcBef>
                <a:spcPts val="95"/>
              </a:spcBef>
            </a:pPr>
            <a:r>
              <a:rPr sz="4000" spc="-5" dirty="0"/>
              <a:t>Abiotic:</a:t>
            </a:r>
            <a:r>
              <a:rPr sz="4000" spc="-35" dirty="0"/>
              <a:t> </a:t>
            </a:r>
            <a:r>
              <a:rPr sz="4000" spc="-5" dirty="0"/>
              <a:t>What’s</a:t>
            </a:r>
            <a:r>
              <a:rPr sz="4000" spc="5" dirty="0"/>
              <a:t> </a:t>
            </a:r>
            <a:r>
              <a:rPr sz="4000" spc="-5" dirty="0"/>
              <a:t>special</a:t>
            </a:r>
            <a:r>
              <a:rPr sz="4000" spc="-10" dirty="0"/>
              <a:t> </a:t>
            </a:r>
            <a:r>
              <a:rPr sz="4000" spc="-5" dirty="0"/>
              <a:t>about</a:t>
            </a:r>
            <a:r>
              <a:rPr sz="4000" spc="5" dirty="0"/>
              <a:t> </a:t>
            </a:r>
            <a:r>
              <a:rPr sz="4000" spc="-5" dirty="0"/>
              <a:t>it?</a:t>
            </a:r>
            <a:endParaRPr sz="4000"/>
          </a:p>
        </p:txBody>
      </p:sp>
      <p:sp>
        <p:nvSpPr>
          <p:cNvPr id="4" name="object 4"/>
          <p:cNvSpPr txBox="1"/>
          <p:nvPr/>
        </p:nvSpPr>
        <p:spPr>
          <a:xfrm>
            <a:off x="457200" y="1600200"/>
            <a:ext cx="2743200" cy="3657600"/>
          </a:xfrm>
          <a:prstGeom prst="rect">
            <a:avLst/>
          </a:prstGeom>
          <a:solidFill>
            <a:srgbClr val="F2F2F2"/>
          </a:solidFill>
        </p:spPr>
        <p:txBody>
          <a:bodyPr vert="horz" wrap="square" lIns="0" tIns="33655" rIns="0" bIns="0" rtlCol="0">
            <a:spAutoFit/>
          </a:bodyPr>
          <a:lstStyle/>
          <a:p>
            <a:pPr marL="434340" marR="968375" indent="-343535">
              <a:lnSpc>
                <a:spcPct val="100000"/>
              </a:lnSpc>
              <a:spcBef>
                <a:spcPts val="265"/>
              </a:spcBef>
              <a:buChar char="•"/>
              <a:tabLst>
                <a:tab pos="434340" algn="l"/>
                <a:tab pos="434975" algn="l"/>
              </a:tabLst>
            </a:pPr>
            <a:r>
              <a:rPr sz="3200" spc="-5" dirty="0">
                <a:latin typeface="Arial"/>
                <a:cs typeface="Arial"/>
              </a:rPr>
              <a:t>Its </a:t>
            </a:r>
            <a:r>
              <a:rPr sz="3200" spc="-10" dirty="0">
                <a:latin typeface="Arial"/>
                <a:cs typeface="Arial"/>
              </a:rPr>
              <a:t>an </a:t>
            </a:r>
            <a:r>
              <a:rPr sz="3200" spc="-5" dirty="0">
                <a:latin typeface="Arial"/>
                <a:cs typeface="Arial"/>
              </a:rPr>
              <a:t> </a:t>
            </a:r>
            <a:r>
              <a:rPr sz="3200" spc="-10" dirty="0">
                <a:latin typeface="Arial"/>
                <a:cs typeface="Arial"/>
              </a:rPr>
              <a:t>e</a:t>
            </a:r>
            <a:r>
              <a:rPr sz="3200" spc="5" dirty="0">
                <a:latin typeface="Arial"/>
                <a:cs typeface="Arial"/>
              </a:rPr>
              <a:t>s</a:t>
            </a:r>
            <a:r>
              <a:rPr sz="3200" spc="-5" dirty="0">
                <a:latin typeface="Arial"/>
                <a:cs typeface="Arial"/>
              </a:rPr>
              <a:t>t</a:t>
            </a:r>
            <a:r>
              <a:rPr sz="3200" spc="-10" dirty="0">
                <a:latin typeface="Arial"/>
                <a:cs typeface="Arial"/>
              </a:rPr>
              <a:t>ua</a:t>
            </a:r>
            <a:r>
              <a:rPr sz="3200" dirty="0">
                <a:latin typeface="Arial"/>
                <a:cs typeface="Arial"/>
              </a:rPr>
              <a:t>ry</a:t>
            </a:r>
            <a:endParaRPr sz="3200">
              <a:latin typeface="Arial"/>
              <a:cs typeface="Arial"/>
            </a:endParaRPr>
          </a:p>
          <a:p>
            <a:pPr marL="835025" lvl="1" indent="-287020">
              <a:lnSpc>
                <a:spcPct val="100000"/>
              </a:lnSpc>
              <a:spcBef>
                <a:spcPts val="690"/>
              </a:spcBef>
              <a:buChar char="–"/>
              <a:tabLst>
                <a:tab pos="835660" algn="l"/>
              </a:tabLst>
            </a:pPr>
            <a:r>
              <a:rPr sz="2800" spc="-5" dirty="0">
                <a:latin typeface="Arial"/>
                <a:cs typeface="Arial"/>
              </a:rPr>
              <a:t>Tidal</a:t>
            </a:r>
            <a:endParaRPr sz="2800">
              <a:latin typeface="Arial"/>
              <a:cs typeface="Arial"/>
            </a:endParaRPr>
          </a:p>
          <a:p>
            <a:pPr marL="835025" marR="379095" lvl="1" indent="-287020">
              <a:lnSpc>
                <a:spcPct val="100000"/>
              </a:lnSpc>
              <a:spcBef>
                <a:spcPts val="670"/>
              </a:spcBef>
              <a:buChar char="–"/>
              <a:tabLst>
                <a:tab pos="835660" algn="l"/>
              </a:tabLst>
            </a:pPr>
            <a:r>
              <a:rPr sz="2800" spc="-5" dirty="0">
                <a:latin typeface="Arial"/>
                <a:cs typeface="Arial"/>
              </a:rPr>
              <a:t>Fresh &amp; </a:t>
            </a:r>
            <a:r>
              <a:rPr sz="2800" dirty="0">
                <a:latin typeface="Arial"/>
                <a:cs typeface="Arial"/>
              </a:rPr>
              <a:t> salt</a:t>
            </a:r>
            <a:r>
              <a:rPr sz="2800" spc="-95" dirty="0">
                <a:latin typeface="Arial"/>
                <a:cs typeface="Arial"/>
              </a:rPr>
              <a:t> </a:t>
            </a:r>
            <a:r>
              <a:rPr sz="2800" spc="-5" dirty="0">
                <a:latin typeface="Arial"/>
                <a:cs typeface="Arial"/>
              </a:rPr>
              <a:t>water</a:t>
            </a:r>
            <a:endParaRPr sz="2800">
              <a:latin typeface="Arial"/>
              <a:cs typeface="Arial"/>
            </a:endParaRPr>
          </a:p>
          <a:p>
            <a:pPr marL="835025" marR="255904" lvl="1" indent="-287020">
              <a:lnSpc>
                <a:spcPct val="100000"/>
              </a:lnSpc>
              <a:spcBef>
                <a:spcPts val="675"/>
              </a:spcBef>
              <a:buChar char="–"/>
              <a:tabLst>
                <a:tab pos="835660" algn="l"/>
              </a:tabLst>
            </a:pPr>
            <a:r>
              <a:rPr sz="2800" spc="-5" dirty="0">
                <a:latin typeface="Arial"/>
                <a:cs typeface="Arial"/>
              </a:rPr>
              <a:t>Very </a:t>
            </a:r>
            <a:r>
              <a:rPr sz="2800" dirty="0">
                <a:latin typeface="Arial"/>
                <a:cs typeface="Arial"/>
              </a:rPr>
              <a:t> produc</a:t>
            </a:r>
            <a:r>
              <a:rPr sz="2800" spc="-5" dirty="0">
                <a:latin typeface="Arial"/>
                <a:cs typeface="Arial"/>
              </a:rPr>
              <a:t>ti</a:t>
            </a:r>
            <a:r>
              <a:rPr sz="2800" dirty="0">
                <a:latin typeface="Arial"/>
                <a:cs typeface="Arial"/>
              </a:rPr>
              <a:t>ve</a:t>
            </a:r>
            <a:endParaRPr sz="2800">
              <a:latin typeface="Arial"/>
              <a:cs typeface="Arial"/>
            </a:endParaRPr>
          </a:p>
        </p:txBody>
      </p:sp>
      <p:pic>
        <p:nvPicPr>
          <p:cNvPr id="5" name="object 5"/>
          <p:cNvPicPr/>
          <p:nvPr/>
        </p:nvPicPr>
        <p:blipFill>
          <a:blip r:embed="rId4" cstate="print"/>
          <a:stretch>
            <a:fillRect/>
          </a:stretch>
        </p:blipFill>
        <p:spPr>
          <a:xfrm>
            <a:off x="3429037" y="1371599"/>
            <a:ext cx="4956137" cy="41449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99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1303</Words>
  <Application>Microsoft Macintosh PowerPoint</Application>
  <PresentationFormat>On-screen Show (4:3)</PresentationFormat>
  <Paragraphs>189</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Office Theme</vt:lpstr>
      <vt:lpstr>Introduction to Ecosystems</vt:lpstr>
      <vt:lpstr>Do you live in an ecosystem?</vt:lpstr>
      <vt:lpstr>What is an Ecosystem?</vt:lpstr>
      <vt:lpstr>How big is  an  ecosystem?</vt:lpstr>
      <vt:lpstr>It can get very complicated, very quickly!</vt:lpstr>
      <vt:lpstr>PowerPoint Presentation</vt:lpstr>
      <vt:lpstr>What questions could we ask to  understand the Hudson River ecosystem?</vt:lpstr>
      <vt:lpstr>The Hudson as an Ecosystem</vt:lpstr>
      <vt:lpstr>Abiotic: What’s special about it?</vt:lpstr>
      <vt:lpstr> The Hudson River  is tidal all the way  to the Troy dam.</vt:lpstr>
      <vt:lpstr>Upper Hudson in  the Adirondacks</vt:lpstr>
      <vt:lpstr>Why  does the  salt front  change?</vt:lpstr>
      <vt:lpstr>The Hudson, as an estuary, is very  productive…what does this mean?</vt:lpstr>
      <vt:lpstr>What is productivity?</vt:lpstr>
      <vt:lpstr>What is productivity?</vt:lpstr>
      <vt:lpstr>Spirogyra</vt:lpstr>
      <vt:lpstr>Aquatic  macrophytes</vt:lpstr>
      <vt:lpstr>Rotifers</vt:lpstr>
      <vt:lpstr>Macroinvertebrates</vt:lpstr>
      <vt:lpstr>Bacteria</vt:lpstr>
      <vt:lpstr>Fishes &amp; other large predators</vt:lpstr>
      <vt:lpstr>What controls productivity?</vt:lpstr>
      <vt:lpstr>What’s in the water? Mud.</vt:lpstr>
      <vt:lpstr>3° consumer</vt:lpstr>
      <vt:lpstr>Fig. 8.5</vt:lpstr>
      <vt:lpstr>PowerPoint Presentation</vt:lpstr>
      <vt:lpstr>PowerPoint Presentation</vt:lpstr>
      <vt:lpstr>Organisms and Energy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tutschkac</dc:creator>
  <cp:lastModifiedBy>Laurel Cardellichio</cp:lastModifiedBy>
  <cp:revision>3</cp:revision>
  <dcterms:created xsi:type="dcterms:W3CDTF">2021-06-14T15:19:15Z</dcterms:created>
  <dcterms:modified xsi:type="dcterms:W3CDTF">2021-06-14T15:22:11Z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2013-07-27T00:00:00Z</vt:filetime>
  </property>
  <property fmtid="{D5CDD505-2E9C-101B-9397-08002B2CF9AE}" pid="3" name="Creator">
    <vt:lpwstr>Acrobat PDFMaker 9.1 for PowerPoint</vt:lpwstr>
  </property>
  <property fmtid="{D5CDD505-2E9C-101B-9397-08002B2CF9AE}" pid="4" name="LastSaved">
    <vt:filetime>2021-06-14T00:00:00Z</vt:filetime>
  </property>
</Properties>
</file>