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05D791-084B-440F-A958-0D2BA6AB96C2}" v="3" dt="2021-06-14T13:10:05.23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2"/>
  </p:normalViewPr>
  <p:slideViewPr>
    <p:cSldViewPr>
      <p:cViewPr varScale="1">
        <p:scale>
          <a:sx n="106" d="100"/>
          <a:sy n="106" d="100"/>
        </p:scale>
        <p:origin x="1800" y="17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C4E9CF4F-F8CF-4BFE-A59F-224E2BB6D47E}" type="datetimeFigureOut">
              <a:rPr lang="en-US"/>
              <a:t>6/14/21</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D29FF9B2-D79E-445C-8413-2BFCA1E5D056}" type="slidenum">
              <a:rPr lang="en-US"/>
              <a:t>‹#›</a:t>
            </a:fld>
            <a:endParaRPr lang="en-US"/>
          </a:p>
        </p:txBody>
      </p:sp>
    </p:spTree>
    <p:extLst>
      <p:ext uri="{BB962C8B-B14F-4D97-AF65-F5344CB8AC3E}">
        <p14:creationId xmlns:p14="http://schemas.microsoft.com/office/powerpoint/2010/main" val="2653706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2013-07-01 09:41:57</a:t>
            </a:r>
          </a:p>
          <a:p>
            <a:r>
              <a:t>--------------------------------------------</a:t>
            </a:r>
          </a:p>
          <a:p>
            <a:r>
              <a:t>Whether we think about it or not, we                                                    all benefit from and use land for  a variety of purposes. The next  few lessons explore some of  those purposes, how land has  been used in our area  historically, and what types of  impacts these uses have had.  Computer Generated Image (top)  by Markley Boyer, Photograph by  Robert Clark. Originally  published in National Geographic  magazine.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2013-07-01 09:41:58</a:t>
            </a:r>
          </a:p>
          <a:p>
            <a:r>
              <a:t>--------------------------------------------</a:t>
            </a:r>
          </a:p>
          <a:p>
            <a:r>
              <a:t>--Top of the quarry is not visible in  1936 photo. The quarry exists  but was much smaller. The  quarry is even larger now than it  was in the 2004 photo (next).  </a:t>
            </a:r>
          </a:p>
          <a:p>
            <a:r>
              <a:t>--Golf course built on old farms and  further fragments already  fragmented forest. </a:t>
            </a:r>
          </a:p>
          <a:p>
            <a:r>
              <a:t>–Neighborhoods built on old farms.                                             The small, triangular-shaped  forest in the center of the 1936  photo was clearly sold as a lot  and developed for housing. </a:t>
            </a:r>
          </a:p>
          <a:p>
            <a:r>
              <a:t>**Compare the location of forests  in the prior photo to this one: Note  that most present-day forested  land is new growth on old  agricultural land.** 2004 photos:</a:t>
            </a:r>
          </a:p>
          <a:p>
            <a:r>
              <a:t>Dutchess County 12-inch Resolution  Natural Color Orthoimagery.  NYS Digital Orthoimagery  Program (NYSDOP), Spring  2004.</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2013-07-01 09:41:58</a:t>
            </a:r>
          </a:p>
          <a:p>
            <a:r>
              <a:t>--------------------------------------------</a:t>
            </a:r>
          </a:p>
          <a:p>
            <a:r>
              <a:t>1936 photos:</a:t>
            </a:r>
          </a:p>
          <a:p>
            <a:r>
              <a:t>Aerial Photographic Survey of  Dutchess County New York - Made for  Dutchess County Planning Board  by Fairchild Aerial Surveys In,  New York - Flown Spring 1936 -  Scale 1 in = 1000 ft. Scanned by  Dutchess County Real Property  Tax Service Agency, 2004.</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2013-07-01 09:41:58</a:t>
            </a:r>
          </a:p>
          <a:p>
            <a:r>
              <a:t>--------------------------------------------</a:t>
            </a:r>
          </a:p>
          <a:p>
            <a:r>
              <a:t>2004 photos:</a:t>
            </a:r>
          </a:p>
          <a:p>
            <a:r>
              <a:t>Dutchess County 12-inch Resolution  Natural Color Orthoimagery.  NYS Digital Orthoimagery  Program (NYSDOP), Spring  2004.</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2013-07-01 09:42:07</a:t>
            </a:r>
          </a:p>
          <a:p>
            <a:r>
              <a:t>--------------------------------------------</a:t>
            </a:r>
          </a:p>
          <a:p>
            <a:r>
              <a:t>1798 map from:</a:t>
            </a:r>
          </a:p>
          <a:p>
            <a:r>
              <a:t>Platt, Edmund. The Eagle’s History                                                   of Poughkeepsie: From the  Earliest Settlements 1683-1905.  Poughkeepsie, NY: Platt &amp; Platt,  1905.</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2013-07-01 09:42:08</a:t>
            </a:r>
          </a:p>
          <a:p>
            <a:r>
              <a:t>--------------------------------------------</a:t>
            </a:r>
          </a:p>
          <a:p>
            <a:r>
              <a:t>A map-visual version of the population  growth from 1891 to present day.  (Numbers in 1891 map refer to  streams)</a:t>
            </a:r>
          </a:p>
          <a:p>
            <a:r>
              <a:t>1891 map created by the USGS,  from:</a:t>
            </a:r>
          </a:p>
          <a:p>
            <a:r>
              <a:t>Reynolds, Helen Wilkinson.  Poughkeepsie: The Origin and Meaning of  the Word, Volume 1.  Poughkeepsie, NY: Collections  of the Dutchess County Historical  Society, 1924.</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2013-07-01 09:42:08</a:t>
            </a:r>
          </a:p>
          <a:p>
            <a:r>
              <a:t>--------------------------------------------</a:t>
            </a:r>
          </a:p>
          <a:p>
            <a:r>
              <a:t>Dutchess County is circled, where  population density increased  ~10-fold over the last 200 years.  This means that where there  used to be 20 people living within  one km2 area, there are now 200  people living in that same area.</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2013-07-01 09:42:09</a:t>
            </a:r>
          </a:p>
          <a:p>
            <a:r>
              <a:t>--------------------------------------------</a:t>
            </a:r>
          </a:p>
          <a:p>
            <a:r>
              <a:t>Here we see the spatial distribution  of farmland in our watershed  (lower left image, upper right  grey outline; lower left grey  outline denotes Delaware  watershed) &amp; forest cover (upper  right) through time. Between  1850 (1st panel) and 1880 (2nd  panel) farmland was still  increasing. But today (3rd panel),  very little land is used for  farming. Much of it has been  replaced by young forests.</a:t>
            </a:r>
          </a:p>
          <a:p>
            <a:r>
              <a:t>Image is reproduction of Figure 3  from:</a:t>
            </a:r>
          </a:p>
          <a:p>
            <a:r>
              <a:t>Historical changes in the food and  water supply systems of the New  York City Metropolitan Area.  Swaney, Dennis P.; Santoro,  Renee L.; Howarth, Robert W.; et  al. REGIONAL  ENVIRONMENTAL CHANGE  Volume: 12 Issue: 2 Special  Issue: SI Pages: 363-380 DOI:  10.1007/s10113-011-0266-1  Published: JUN 2012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2013-07-01 09:42:10</a:t>
            </a:r>
          </a:p>
          <a:p>
            <a:r>
              <a:t>--------------------------------------------</a:t>
            </a:r>
          </a:p>
          <a:p>
            <a:r>
              <a:t>We all use our land in lots of ways  for many different purposes. Our  land provides our shelter, food,  water, business needs and  recreation. </a:t>
            </a:r>
          </a:p>
          <a:p>
            <a:r>
              <a:t>**Encourage students to remember                                             that we ‘use’ even undeveloped  land, such as forested areas:  Forests cool our communities,  sequester CO2 and therefore  affect the global climate, filter &amp;  clean our water supplies, provide  wildlife habitat, and mitigate  floods by taking up a lot of water  through transpiration.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2013-07-01 09:42:10</a:t>
            </a:r>
          </a:p>
          <a:p>
            <a:r>
              <a:t>--------------------------------------------</a:t>
            </a:r>
          </a:p>
          <a:p>
            <a:r>
              <a:t>--Discuss which land use components  you saw increase or decrease in  the aerial photos. </a:t>
            </a:r>
          </a:p>
          <a:p>
            <a:r>
              <a:t>--Brainstorm reasons they might have  seen increases or decreases in  these components when  observing the aerial photos.   </a:t>
            </a:r>
          </a:p>
          <a:p>
            <a:r>
              <a:t>***This can be used as a homework/research  jigsaw activity</a:t>
            </a:r>
          </a:p>
          <a:p>
            <a:r>
              <a:t>Point out that we still have many  of the same needs (food, clean  water, healthy wildlife, etc). How  do the changes they saw affect  our ability to meet these needs?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2013-07-01 09:42:10</a:t>
            </a:r>
          </a:p>
          <a:p>
            <a:r>
              <a:t>--------------------------------------------</a:t>
            </a:r>
          </a:p>
          <a:p>
            <a:r>
              <a:t>Discuss some of the reasons they  might have seen increases or  decreases in these components  when observing the aerial  photos. (This is not an  exhaustive list.)</a:t>
            </a:r>
          </a:p>
          <a:p>
            <a:r>
              <a:t>Point out that we still have many  of the same needs (food, clean  water, healthy wildlife, etc). How  do the changes they saw affect  our ability to meet these needs?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2013-07-01 09:41:57</a:t>
            </a:r>
          </a:p>
          <a:p>
            <a:r>
              <a:t>--------------------------------------------</a:t>
            </a:r>
          </a:p>
          <a:p>
            <a:r>
              <a:t>Ask students: How do you use  land? They’ should come up with  things like: food, water,  recreation, housing, etc. Photo is  of Beacon, NY. Image courtesy  of Scenic Hudson, Inc.</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2013-07-01 09:41:57</a:t>
            </a:r>
          </a:p>
          <a:p>
            <a:r>
              <a:t>--------------------------------------------</a:t>
            </a:r>
          </a:p>
          <a:p>
            <a:r>
              <a:t>*Discuss any land uses that they  did not come up with and any that  they thought of that aren’t here  represented. Travel: We build  roads, trains, bridges, boat  through rivers and across lakes</a:t>
            </a:r>
          </a:p>
          <a:p>
            <a:r>
              <a:t>Recreation: kayaking, swimming,   hiking, bicycling, games like  hide-and-seek &amp; tag, outdoor  bbq’s, etc Food: all of our food  comes from land and waters</a:t>
            </a:r>
          </a:p>
          <a:p>
            <a:r>
              <a:t>Water: Clean water for us to drink,  healthy waters for our food  sources, wildlife, and to swim in</a:t>
            </a:r>
          </a:p>
          <a:p>
            <a:r>
              <a:t>Wildlife habitat: necessary for the  insects that pollinate our crops, the  birds that eat weed seeds and  control mice, rat, and nuisance  insect populations, and  mammals that we eat and control  other populations Business:  Necessary for our livelihood,  culture, and entertainment</a:t>
            </a:r>
          </a:p>
          <a:p>
            <a:r>
              <a:t>Home: we need a safe, healthy  place to live</a:t>
            </a:r>
          </a:p>
          <a:p>
            <a:r>
              <a:t>*Explain that this is a human-centric,  yet important question to ask,  because the answers affect our  health and livelihoods and those  of future generations.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2013-07-01 09:41:57</a:t>
            </a:r>
          </a:p>
          <a:p>
            <a:r>
              <a:t>--------------------------------------------</a:t>
            </a:r>
          </a:p>
          <a:p>
            <a:r>
              <a:t>Predict what you think happened  to each of these components  between 1936 and 2000. </a:t>
            </a:r>
          </a:p>
          <a:p>
            <a:r>
              <a:t>You can have students write down  their predictions or write some up  on the board for a before-after  comparison.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2013-07-01 09:41:57</a:t>
            </a:r>
          </a:p>
          <a:p>
            <a:r>
              <a:t>--------------------------------------------</a:t>
            </a:r>
          </a:p>
          <a:p>
            <a:r>
              <a:t>Use the aerial photos of Dutchess  and Westchester counties to  determine how accurate your  predictions were. 1936 photos:</a:t>
            </a:r>
          </a:p>
          <a:p>
            <a:r>
              <a:t>Aerial Photographic Survey of  Dutchess County New York - Made for  Dutchess County Planning Board  by Fairchild Aerial Surveys In,  New York - Flown Spring 1936 -  Scale 1 in = 1000 ft. Scanned by  Dutchess County Real Property  Tax Service Agency, 2004.</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2013-07-01 09:41:57</a:t>
            </a:r>
          </a:p>
          <a:p>
            <a:r>
              <a:t>--------------------------------------------</a:t>
            </a:r>
          </a:p>
          <a:p>
            <a:r>
              <a:t>1936 photos:</a:t>
            </a:r>
          </a:p>
          <a:p>
            <a:r>
              <a:t>Aerial Photographic Survey of  Dutchess County New York - Made for  Dutchess County Planning Board  by Fairchild Aerial Surveys In,  New York - Flown Spring 1936 -  Scale 1 in = 1000 ft. Scanned by  Dutchess County Real Property  Tax Service Agency, 2004.</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2013-07-01 09:41:57</a:t>
            </a:r>
          </a:p>
          <a:p>
            <a:r>
              <a:t>--------------------------------------------</a:t>
            </a:r>
          </a:p>
          <a:p>
            <a:r>
              <a:t>2004 photos:</a:t>
            </a:r>
          </a:p>
          <a:p>
            <a:r>
              <a:t>Dutchess County 12-inch Resolution  Natural Color Orthoimagery.  NYS Digital Orthoimagery  Program (NYSDOP), Spring  2004.</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2013-07-01 09:41:58</a:t>
            </a:r>
          </a:p>
          <a:p>
            <a:r>
              <a:t>--------------------------------------------</a:t>
            </a:r>
          </a:p>
          <a:p>
            <a:r>
              <a:t>Gravel quarry continues to expand.  Continued increase in developed  land (quarry, housing, business).  2009 photos:</a:t>
            </a:r>
          </a:p>
          <a:p>
            <a:r>
              <a:t>2009 True Color Aerial Photo at .5                                                 foot pixel size. Contact: Christopher Wren, Dutchess County OCIS. http://geoaccess.co.dutchess.ny.us/geoaccessv2/</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2013-07-01 09:41:58</a:t>
            </a:r>
          </a:p>
          <a:p>
            <a:r>
              <a:t>--------------------------------------------</a:t>
            </a:r>
          </a:p>
          <a:p>
            <a:r>
              <a:t>~75 years ago: Primarily farmland.  1936 photos:</a:t>
            </a:r>
          </a:p>
          <a:p>
            <a:r>
              <a:t>Aerial Photographic Survey of  Dutchess County New York - Made for  Dutchess County Planning Board  by Fairchild Aerial Surveys In,  New York - Flown Spring 1936 -  Scale 1 in = 1000 ft. Scanned by  Dutchess County Real Property  Tax Service Agency, 2004.</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9143999" cy="6857999"/>
          </a:xfrm>
          <a:prstGeom prst="rect">
            <a:avLst/>
          </a:prstGeom>
        </p:spPr>
      </p:pic>
      <p:sp>
        <p:nvSpPr>
          <p:cNvPr id="2" name="Holder 2"/>
          <p:cNvSpPr>
            <a:spLocks noGrp="1"/>
          </p:cNvSpPr>
          <p:nvPr>
            <p:ph type="ctrTitle"/>
          </p:nvPr>
        </p:nvSpPr>
        <p:spPr>
          <a:xfrm>
            <a:off x="535940" y="554227"/>
            <a:ext cx="8072119" cy="513715"/>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6/14/21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6/14/21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6/14/21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6/14/21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6/14/21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84434" y="185419"/>
            <a:ext cx="7778115" cy="878840"/>
          </a:xfrm>
          <a:prstGeom prst="rect">
            <a:avLst/>
          </a:prstGeom>
        </p:spPr>
        <p:txBody>
          <a:bodyPr wrap="square" lIns="0" tIns="0" rIns="0" bIns="0">
            <a:spAutoFit/>
          </a:bodyPr>
          <a:lstStyle>
            <a:lvl1pPr>
              <a:defRPr sz="2800" b="0" i="0">
                <a:solidFill>
                  <a:schemeClr val="tx1"/>
                </a:solidFill>
                <a:latin typeface="Calibri"/>
                <a:cs typeface="Calibri"/>
              </a:defRPr>
            </a:lvl1pPr>
          </a:lstStyle>
          <a:p>
            <a:endParaRPr/>
          </a:p>
        </p:txBody>
      </p:sp>
      <p:sp>
        <p:nvSpPr>
          <p:cNvPr id="3" name="Holder 3"/>
          <p:cNvSpPr>
            <a:spLocks noGrp="1"/>
          </p:cNvSpPr>
          <p:nvPr>
            <p:ph type="body" idx="1"/>
          </p:nvPr>
        </p:nvSpPr>
        <p:spPr>
          <a:xfrm>
            <a:off x="762308" y="1816304"/>
            <a:ext cx="7619382" cy="468884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6/14/21</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g"/><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88619" y="654074"/>
            <a:ext cx="7517765" cy="513715"/>
          </a:xfrm>
          <a:prstGeom prst="rect">
            <a:avLst/>
          </a:prstGeom>
        </p:spPr>
        <p:txBody>
          <a:bodyPr vert="horz" wrap="square" lIns="0" tIns="13335" rIns="0" bIns="0" rtlCol="0">
            <a:spAutoFit/>
          </a:bodyPr>
          <a:lstStyle/>
          <a:p>
            <a:pPr marL="12700">
              <a:lnSpc>
                <a:spcPct val="100000"/>
              </a:lnSpc>
              <a:spcBef>
                <a:spcPts val="105"/>
              </a:spcBef>
            </a:pPr>
            <a:r>
              <a:rPr sz="3200" spc="-5" dirty="0"/>
              <a:t>The</a:t>
            </a:r>
            <a:r>
              <a:rPr sz="3200" dirty="0"/>
              <a:t> </a:t>
            </a:r>
            <a:r>
              <a:rPr sz="3200" spc="-5" dirty="0"/>
              <a:t>Hudson</a:t>
            </a:r>
            <a:r>
              <a:rPr sz="3200" spc="15" dirty="0"/>
              <a:t> </a:t>
            </a:r>
            <a:r>
              <a:rPr sz="3200" spc="-35" dirty="0"/>
              <a:t>Valley:</a:t>
            </a:r>
            <a:r>
              <a:rPr sz="3200" spc="15" dirty="0"/>
              <a:t> </a:t>
            </a:r>
            <a:r>
              <a:rPr sz="3200" dirty="0"/>
              <a:t>A</a:t>
            </a:r>
            <a:r>
              <a:rPr sz="3200" spc="5" dirty="0"/>
              <a:t> </a:t>
            </a:r>
            <a:r>
              <a:rPr sz="3200" spc="-5" dirty="0"/>
              <a:t>social-ecological</a:t>
            </a:r>
            <a:r>
              <a:rPr sz="3200" spc="-20" dirty="0"/>
              <a:t> </a:t>
            </a:r>
            <a:r>
              <a:rPr sz="3200" spc="-30" dirty="0"/>
              <a:t>system</a:t>
            </a:r>
            <a:endParaRPr sz="3200"/>
          </a:p>
        </p:txBody>
      </p:sp>
      <p:sp>
        <p:nvSpPr>
          <p:cNvPr id="3" name="object 3"/>
          <p:cNvSpPr txBox="1"/>
          <p:nvPr/>
        </p:nvSpPr>
        <p:spPr>
          <a:xfrm>
            <a:off x="2886614" y="6272276"/>
            <a:ext cx="3521710"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8A8A8A"/>
                </a:solidFill>
                <a:latin typeface="Calibri"/>
                <a:cs typeface="Calibri"/>
              </a:rPr>
              <a:t>Manhattan</a:t>
            </a:r>
            <a:r>
              <a:rPr sz="1200" spc="-60" dirty="0">
                <a:solidFill>
                  <a:srgbClr val="8A8A8A"/>
                </a:solidFill>
                <a:latin typeface="Calibri"/>
                <a:cs typeface="Calibri"/>
              </a:rPr>
              <a:t> </a:t>
            </a:r>
            <a:r>
              <a:rPr sz="1200" spc="-5" dirty="0">
                <a:solidFill>
                  <a:srgbClr val="8A8A8A"/>
                </a:solidFill>
                <a:latin typeface="Calibri"/>
                <a:cs typeface="Calibri"/>
              </a:rPr>
              <a:t>Island</a:t>
            </a:r>
            <a:r>
              <a:rPr sz="1200" spc="-10" dirty="0">
                <a:solidFill>
                  <a:srgbClr val="8A8A8A"/>
                </a:solidFill>
                <a:latin typeface="Calibri"/>
                <a:cs typeface="Calibri"/>
              </a:rPr>
              <a:t> </a:t>
            </a:r>
            <a:r>
              <a:rPr sz="1200" dirty="0">
                <a:solidFill>
                  <a:srgbClr val="8A8A8A"/>
                </a:solidFill>
                <a:latin typeface="Calibri"/>
                <a:cs typeface="Calibri"/>
              </a:rPr>
              <a:t>in</a:t>
            </a:r>
            <a:r>
              <a:rPr sz="1200" spc="-15" dirty="0">
                <a:solidFill>
                  <a:srgbClr val="8A8A8A"/>
                </a:solidFill>
                <a:latin typeface="Calibri"/>
                <a:cs typeface="Calibri"/>
              </a:rPr>
              <a:t> </a:t>
            </a:r>
            <a:r>
              <a:rPr sz="1200" dirty="0">
                <a:solidFill>
                  <a:srgbClr val="8A8A8A"/>
                </a:solidFill>
                <a:latin typeface="Calibri"/>
                <a:cs typeface="Calibri"/>
              </a:rPr>
              <a:t>1609 and</a:t>
            </a:r>
            <a:r>
              <a:rPr sz="1200" spc="-20" dirty="0">
                <a:solidFill>
                  <a:srgbClr val="8A8A8A"/>
                </a:solidFill>
                <a:latin typeface="Calibri"/>
                <a:cs typeface="Calibri"/>
              </a:rPr>
              <a:t> </a:t>
            </a:r>
            <a:r>
              <a:rPr sz="1200" dirty="0">
                <a:solidFill>
                  <a:srgbClr val="8A8A8A"/>
                </a:solidFill>
                <a:latin typeface="Calibri"/>
                <a:cs typeface="Calibri"/>
              </a:rPr>
              <a:t>2009; </a:t>
            </a:r>
            <a:r>
              <a:rPr sz="1200" spc="-5" dirty="0">
                <a:solidFill>
                  <a:srgbClr val="8A8A8A"/>
                </a:solidFill>
                <a:latin typeface="Calibri"/>
                <a:cs typeface="Calibri"/>
              </a:rPr>
              <a:t>Mannahatta</a:t>
            </a:r>
            <a:r>
              <a:rPr sz="1200" spc="-50" dirty="0">
                <a:solidFill>
                  <a:srgbClr val="8A8A8A"/>
                </a:solidFill>
                <a:latin typeface="Calibri"/>
                <a:cs typeface="Calibri"/>
              </a:rPr>
              <a:t> </a:t>
            </a:r>
            <a:r>
              <a:rPr sz="1200" spc="-5" dirty="0">
                <a:solidFill>
                  <a:srgbClr val="8A8A8A"/>
                </a:solidFill>
                <a:latin typeface="Calibri"/>
                <a:cs typeface="Calibri"/>
              </a:rPr>
              <a:t>Project</a:t>
            </a:r>
            <a:endParaRPr sz="1200">
              <a:latin typeface="Calibri"/>
              <a:cs typeface="Calibri"/>
            </a:endParaRPr>
          </a:p>
        </p:txBody>
      </p:sp>
      <p:pic>
        <p:nvPicPr>
          <p:cNvPr id="4" name="object 4"/>
          <p:cNvPicPr/>
          <p:nvPr/>
        </p:nvPicPr>
        <p:blipFill>
          <a:blip r:embed="rId3" cstate="print"/>
          <a:stretch>
            <a:fillRect/>
          </a:stretch>
        </p:blipFill>
        <p:spPr>
          <a:xfrm>
            <a:off x="1115618" y="1256579"/>
            <a:ext cx="6962151" cy="4980731"/>
          </a:xfrm>
          <a:prstGeom prst="rect">
            <a:avLst/>
          </a:prstGeom>
        </p:spPr>
      </p:pic>
      <p:pic>
        <p:nvPicPr>
          <p:cNvPr id="5" name="Picture 5">
            <a:extLst>
              <a:ext uri="{FF2B5EF4-FFF2-40B4-BE49-F238E27FC236}">
                <a16:creationId xmlns:a16="http://schemas.microsoft.com/office/drawing/2014/main" id="{AC991E9F-CFCD-4B2C-A6B3-948382407094}"/>
              </a:ext>
            </a:extLst>
          </p:cNvPr>
          <p:cNvPicPr>
            <a:picLocks noChangeAspect="1"/>
          </p:cNvPicPr>
          <p:nvPr/>
        </p:nvPicPr>
        <p:blipFill>
          <a:blip r:embed="rId4"/>
          <a:stretch>
            <a:fillRect/>
          </a:stretch>
        </p:blipFill>
        <p:spPr>
          <a:xfrm>
            <a:off x="1673942" y="151324"/>
            <a:ext cx="5943600" cy="3905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0" y="0"/>
            <a:ext cx="9143949" cy="6858000"/>
          </a:xfrm>
          <a:prstGeom prst="rect">
            <a:avLst/>
          </a:prstGeom>
        </p:spPr>
      </p:pic>
      <p:sp>
        <p:nvSpPr>
          <p:cNvPr id="3" name="object 3"/>
          <p:cNvSpPr txBox="1"/>
          <p:nvPr/>
        </p:nvSpPr>
        <p:spPr>
          <a:xfrm>
            <a:off x="1371600" y="6400800"/>
            <a:ext cx="6324600" cy="457200"/>
          </a:xfrm>
          <a:prstGeom prst="rect">
            <a:avLst/>
          </a:prstGeom>
          <a:solidFill>
            <a:srgbClr val="4F81BD"/>
          </a:solidFill>
          <a:ln w="25400">
            <a:solidFill>
              <a:srgbClr val="385D8A"/>
            </a:solidFill>
          </a:ln>
        </p:spPr>
        <p:txBody>
          <a:bodyPr vert="horz" wrap="square" lIns="0" tIns="106680" rIns="0" bIns="0" rtlCol="0">
            <a:spAutoFit/>
          </a:bodyPr>
          <a:lstStyle/>
          <a:p>
            <a:pPr marL="243840">
              <a:lnSpc>
                <a:spcPct val="100000"/>
              </a:lnSpc>
              <a:spcBef>
                <a:spcPts val="840"/>
              </a:spcBef>
            </a:pPr>
            <a:r>
              <a:rPr sz="1800" dirty="0">
                <a:latin typeface="Calibri"/>
                <a:cs typeface="Calibri"/>
              </a:rPr>
              <a:t>2004: </a:t>
            </a:r>
            <a:r>
              <a:rPr sz="1800" spc="-5" dirty="0">
                <a:latin typeface="Calibri"/>
                <a:cs typeface="Calibri"/>
              </a:rPr>
              <a:t>Rt</a:t>
            </a:r>
            <a:r>
              <a:rPr sz="1800" spc="5" dirty="0">
                <a:latin typeface="Calibri"/>
                <a:cs typeface="Calibri"/>
              </a:rPr>
              <a:t> </a:t>
            </a:r>
            <a:r>
              <a:rPr sz="1800" dirty="0">
                <a:latin typeface="Calibri"/>
                <a:cs typeface="Calibri"/>
              </a:rPr>
              <a:t>9 </a:t>
            </a:r>
            <a:r>
              <a:rPr sz="1800" spc="-5" dirty="0">
                <a:latin typeface="Calibri"/>
                <a:cs typeface="Calibri"/>
              </a:rPr>
              <a:t>south</a:t>
            </a:r>
            <a:r>
              <a:rPr sz="1800" spc="5" dirty="0">
                <a:latin typeface="Calibri"/>
                <a:cs typeface="Calibri"/>
              </a:rPr>
              <a:t> </a:t>
            </a:r>
            <a:r>
              <a:rPr sz="1800" spc="-5" dirty="0">
                <a:latin typeface="Calibri"/>
                <a:cs typeface="Calibri"/>
              </a:rPr>
              <a:t>of</a:t>
            </a:r>
            <a:r>
              <a:rPr sz="1800" spc="15" dirty="0">
                <a:latin typeface="Calibri"/>
                <a:cs typeface="Calibri"/>
              </a:rPr>
              <a:t> </a:t>
            </a:r>
            <a:r>
              <a:rPr sz="1800" spc="-15" dirty="0">
                <a:latin typeface="Calibri"/>
                <a:cs typeface="Calibri"/>
              </a:rPr>
              <a:t>Poughkeepsie</a:t>
            </a:r>
            <a:r>
              <a:rPr sz="1800" spc="15" dirty="0">
                <a:latin typeface="Calibri"/>
                <a:cs typeface="Calibri"/>
              </a:rPr>
              <a:t> </a:t>
            </a:r>
            <a:r>
              <a:rPr sz="1800" spc="-10" dirty="0">
                <a:latin typeface="Calibri"/>
                <a:cs typeface="Calibri"/>
              </a:rPr>
              <a:t>(top</a:t>
            </a:r>
            <a:r>
              <a:rPr sz="1800" spc="15" dirty="0">
                <a:latin typeface="Calibri"/>
                <a:cs typeface="Calibri"/>
              </a:rPr>
              <a:t> </a:t>
            </a:r>
            <a:r>
              <a:rPr sz="1800" spc="-5" dirty="0">
                <a:latin typeface="Calibri"/>
                <a:cs typeface="Calibri"/>
              </a:rPr>
              <a:t>of</a:t>
            </a:r>
            <a:r>
              <a:rPr sz="1800" dirty="0">
                <a:latin typeface="Calibri"/>
                <a:cs typeface="Calibri"/>
              </a:rPr>
              <a:t> quarry </a:t>
            </a:r>
            <a:r>
              <a:rPr sz="1800" spc="-5" dirty="0">
                <a:latin typeface="Calibri"/>
                <a:cs typeface="Calibri"/>
              </a:rPr>
              <a:t>is</a:t>
            </a:r>
            <a:r>
              <a:rPr sz="1800" spc="5" dirty="0">
                <a:latin typeface="Calibri"/>
                <a:cs typeface="Calibri"/>
              </a:rPr>
              <a:t> </a:t>
            </a:r>
            <a:r>
              <a:rPr sz="1800" spc="-5" dirty="0">
                <a:latin typeface="Calibri"/>
                <a:cs typeface="Calibri"/>
              </a:rPr>
              <a:t>visible)</a:t>
            </a:r>
            <a:endParaRPr sz="1800">
              <a:latin typeface="Calibri"/>
              <a:cs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0" y="12"/>
            <a:ext cx="9143987" cy="6857986"/>
          </a:xfrm>
          <a:prstGeom prst="rect">
            <a:avLst/>
          </a:prstGeom>
        </p:spPr>
      </p:pic>
      <p:sp>
        <p:nvSpPr>
          <p:cNvPr id="3" name="object 3"/>
          <p:cNvSpPr txBox="1"/>
          <p:nvPr/>
        </p:nvSpPr>
        <p:spPr>
          <a:xfrm>
            <a:off x="1981200" y="6248400"/>
            <a:ext cx="3733800" cy="609600"/>
          </a:xfrm>
          <a:prstGeom prst="rect">
            <a:avLst/>
          </a:prstGeom>
          <a:solidFill>
            <a:srgbClr val="4F81BD"/>
          </a:solidFill>
          <a:ln w="25400">
            <a:solidFill>
              <a:srgbClr val="385D8A"/>
            </a:solidFill>
          </a:ln>
        </p:spPr>
        <p:txBody>
          <a:bodyPr vert="horz" wrap="square" lIns="0" tIns="106680" rIns="0" bIns="0" rtlCol="0">
            <a:spAutoFit/>
          </a:bodyPr>
          <a:lstStyle/>
          <a:p>
            <a:pPr marL="90805">
              <a:lnSpc>
                <a:spcPct val="100000"/>
              </a:lnSpc>
              <a:spcBef>
                <a:spcPts val="840"/>
              </a:spcBef>
            </a:pPr>
            <a:r>
              <a:rPr sz="1800" dirty="0">
                <a:latin typeface="Calibri"/>
                <a:cs typeface="Calibri"/>
              </a:rPr>
              <a:t>1936:</a:t>
            </a:r>
            <a:r>
              <a:rPr sz="1800" spc="-15" dirty="0">
                <a:latin typeface="Calibri"/>
                <a:cs typeface="Calibri"/>
              </a:rPr>
              <a:t> </a:t>
            </a:r>
            <a:r>
              <a:rPr sz="1800" spc="-5" dirty="0">
                <a:latin typeface="Calibri"/>
                <a:cs typeface="Calibri"/>
              </a:rPr>
              <a:t>Rt </a:t>
            </a:r>
            <a:r>
              <a:rPr sz="1800" dirty="0">
                <a:latin typeface="Calibri"/>
                <a:cs typeface="Calibri"/>
              </a:rPr>
              <a:t>44</a:t>
            </a:r>
            <a:r>
              <a:rPr sz="1800" spc="-15" dirty="0">
                <a:latin typeface="Calibri"/>
                <a:cs typeface="Calibri"/>
              </a:rPr>
              <a:t> </a:t>
            </a:r>
            <a:r>
              <a:rPr sz="1800" spc="-5" dirty="0">
                <a:latin typeface="Calibri"/>
                <a:cs typeface="Calibri"/>
              </a:rPr>
              <a:t>leaving </a:t>
            </a:r>
            <a:r>
              <a:rPr sz="1800" spc="-15" dirty="0">
                <a:latin typeface="Calibri"/>
                <a:cs typeface="Calibri"/>
              </a:rPr>
              <a:t>Poughkeepsie</a:t>
            </a:r>
            <a:endParaRPr sz="1800">
              <a:latin typeface="Calibri"/>
              <a:cs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0" y="76"/>
            <a:ext cx="9144000" cy="6857922"/>
          </a:xfrm>
          <a:prstGeom prst="rect">
            <a:avLst/>
          </a:prstGeom>
        </p:spPr>
      </p:pic>
      <p:sp>
        <p:nvSpPr>
          <p:cNvPr id="3" name="object 3"/>
          <p:cNvSpPr txBox="1"/>
          <p:nvPr/>
        </p:nvSpPr>
        <p:spPr>
          <a:xfrm>
            <a:off x="381000" y="6248400"/>
            <a:ext cx="7239000" cy="609600"/>
          </a:xfrm>
          <a:prstGeom prst="rect">
            <a:avLst/>
          </a:prstGeom>
          <a:solidFill>
            <a:srgbClr val="4F81BD"/>
          </a:solidFill>
          <a:ln w="25400">
            <a:solidFill>
              <a:srgbClr val="385D8A"/>
            </a:solidFill>
          </a:ln>
        </p:spPr>
        <p:txBody>
          <a:bodyPr vert="horz" wrap="square" lIns="0" tIns="7620" rIns="0" bIns="0" rtlCol="0">
            <a:spAutoFit/>
          </a:bodyPr>
          <a:lstStyle/>
          <a:p>
            <a:pPr marL="91440" marR="308610">
              <a:lnSpc>
                <a:spcPts val="2160"/>
              </a:lnSpc>
              <a:spcBef>
                <a:spcPts val="60"/>
              </a:spcBef>
            </a:pPr>
            <a:r>
              <a:rPr sz="1800" dirty="0">
                <a:latin typeface="Calibri"/>
                <a:cs typeface="Calibri"/>
              </a:rPr>
              <a:t>2004:</a:t>
            </a:r>
            <a:r>
              <a:rPr sz="1800" spc="-5" dirty="0">
                <a:latin typeface="Calibri"/>
                <a:cs typeface="Calibri"/>
              </a:rPr>
              <a:t> Rt</a:t>
            </a:r>
            <a:r>
              <a:rPr sz="1800" spc="5" dirty="0">
                <a:latin typeface="Calibri"/>
                <a:cs typeface="Calibri"/>
              </a:rPr>
              <a:t> </a:t>
            </a:r>
            <a:r>
              <a:rPr sz="1800" dirty="0">
                <a:latin typeface="Calibri"/>
                <a:cs typeface="Calibri"/>
              </a:rPr>
              <a:t>44</a:t>
            </a:r>
            <a:r>
              <a:rPr sz="1800" spc="-5" dirty="0">
                <a:latin typeface="Calibri"/>
                <a:cs typeface="Calibri"/>
              </a:rPr>
              <a:t> leaving</a:t>
            </a:r>
            <a:r>
              <a:rPr sz="1800" spc="5" dirty="0">
                <a:latin typeface="Calibri"/>
                <a:cs typeface="Calibri"/>
              </a:rPr>
              <a:t> </a:t>
            </a:r>
            <a:r>
              <a:rPr sz="1800" spc="-10" dirty="0">
                <a:latin typeface="Calibri"/>
                <a:cs typeface="Calibri"/>
              </a:rPr>
              <a:t>Poughkeepsie;</a:t>
            </a:r>
            <a:r>
              <a:rPr sz="1800" spc="15" dirty="0">
                <a:latin typeface="Calibri"/>
                <a:cs typeface="Calibri"/>
              </a:rPr>
              <a:t> </a:t>
            </a:r>
            <a:r>
              <a:rPr sz="1800" spc="-10" dirty="0">
                <a:latin typeface="Calibri"/>
                <a:cs typeface="Calibri"/>
              </a:rPr>
              <a:t>Stop</a:t>
            </a:r>
            <a:r>
              <a:rPr sz="1800" dirty="0">
                <a:latin typeface="Calibri"/>
                <a:cs typeface="Calibri"/>
              </a:rPr>
              <a:t> and</a:t>
            </a:r>
            <a:r>
              <a:rPr sz="1800" spc="-5" dirty="0">
                <a:latin typeface="Calibri"/>
                <a:cs typeface="Calibri"/>
              </a:rPr>
              <a:t> Shop</a:t>
            </a:r>
            <a:r>
              <a:rPr sz="1800" spc="15" dirty="0">
                <a:latin typeface="Calibri"/>
                <a:cs typeface="Calibri"/>
              </a:rPr>
              <a:t> </a:t>
            </a:r>
            <a:r>
              <a:rPr sz="1800" spc="-10" dirty="0">
                <a:latin typeface="Calibri"/>
                <a:cs typeface="Calibri"/>
              </a:rPr>
              <a:t>plaza</a:t>
            </a:r>
            <a:r>
              <a:rPr sz="1800" spc="5" dirty="0">
                <a:latin typeface="Calibri"/>
                <a:cs typeface="Calibri"/>
              </a:rPr>
              <a:t> </a:t>
            </a:r>
            <a:r>
              <a:rPr sz="1800" spc="-5" dirty="0">
                <a:latin typeface="Calibri"/>
                <a:cs typeface="Calibri"/>
              </a:rPr>
              <a:t>is</a:t>
            </a:r>
            <a:r>
              <a:rPr sz="1800" spc="5" dirty="0">
                <a:latin typeface="Calibri"/>
                <a:cs typeface="Calibri"/>
              </a:rPr>
              <a:t> </a:t>
            </a:r>
            <a:r>
              <a:rPr sz="1800" spc="-5" dirty="0">
                <a:latin typeface="Calibri"/>
                <a:cs typeface="Calibri"/>
              </a:rPr>
              <a:t>on</a:t>
            </a:r>
            <a:r>
              <a:rPr sz="1800" dirty="0">
                <a:latin typeface="Calibri"/>
                <a:cs typeface="Calibri"/>
              </a:rPr>
              <a:t> </a:t>
            </a:r>
            <a:r>
              <a:rPr sz="1800" spc="-5" dirty="0">
                <a:latin typeface="Calibri"/>
                <a:cs typeface="Calibri"/>
              </a:rPr>
              <a:t>the</a:t>
            </a:r>
            <a:r>
              <a:rPr sz="1800" spc="10" dirty="0">
                <a:latin typeface="Calibri"/>
                <a:cs typeface="Calibri"/>
              </a:rPr>
              <a:t> </a:t>
            </a:r>
            <a:r>
              <a:rPr sz="1800" spc="-5" dirty="0">
                <a:latin typeface="Calibri"/>
                <a:cs typeface="Calibri"/>
              </a:rPr>
              <a:t>left </a:t>
            </a:r>
            <a:r>
              <a:rPr sz="1800" dirty="0">
                <a:latin typeface="Calibri"/>
                <a:cs typeface="Calibri"/>
              </a:rPr>
              <a:t>hand </a:t>
            </a:r>
            <a:r>
              <a:rPr sz="1800" spc="-395" dirty="0">
                <a:latin typeface="Calibri"/>
                <a:cs typeface="Calibri"/>
              </a:rPr>
              <a:t> </a:t>
            </a:r>
            <a:r>
              <a:rPr sz="1800" spc="-5" dirty="0">
                <a:latin typeface="Calibri"/>
                <a:cs typeface="Calibri"/>
              </a:rPr>
              <a:t>side, </a:t>
            </a:r>
            <a:r>
              <a:rPr sz="1800" dirty="0">
                <a:latin typeface="Calibri"/>
                <a:cs typeface="Calibri"/>
              </a:rPr>
              <a:t>Adams</a:t>
            </a:r>
            <a:r>
              <a:rPr sz="1800" spc="-10" dirty="0">
                <a:latin typeface="Calibri"/>
                <a:cs typeface="Calibri"/>
              </a:rPr>
              <a:t> </a:t>
            </a:r>
            <a:r>
              <a:rPr sz="1800" spc="-20" dirty="0">
                <a:latin typeface="Calibri"/>
                <a:cs typeface="Calibri"/>
              </a:rPr>
              <a:t>Fairacre</a:t>
            </a:r>
            <a:r>
              <a:rPr sz="1800" spc="15" dirty="0">
                <a:latin typeface="Calibri"/>
                <a:cs typeface="Calibri"/>
              </a:rPr>
              <a:t> </a:t>
            </a:r>
            <a:r>
              <a:rPr sz="1800" spc="-15" dirty="0">
                <a:latin typeface="Calibri"/>
                <a:cs typeface="Calibri"/>
              </a:rPr>
              <a:t>Farms</a:t>
            </a:r>
            <a:r>
              <a:rPr sz="1800" spc="-10" dirty="0">
                <a:latin typeface="Calibri"/>
                <a:cs typeface="Calibri"/>
              </a:rPr>
              <a:t> </a:t>
            </a:r>
            <a:r>
              <a:rPr sz="1800" spc="-5" dirty="0">
                <a:latin typeface="Calibri"/>
                <a:cs typeface="Calibri"/>
              </a:rPr>
              <a:t>is</a:t>
            </a:r>
            <a:r>
              <a:rPr sz="1800" spc="5" dirty="0">
                <a:latin typeface="Calibri"/>
                <a:cs typeface="Calibri"/>
              </a:rPr>
              <a:t> </a:t>
            </a:r>
            <a:r>
              <a:rPr sz="1800" spc="-5" dirty="0">
                <a:latin typeface="Calibri"/>
                <a:cs typeface="Calibri"/>
              </a:rPr>
              <a:t>in</a:t>
            </a:r>
            <a:r>
              <a:rPr sz="1800" spc="15" dirty="0">
                <a:latin typeface="Calibri"/>
                <a:cs typeface="Calibri"/>
              </a:rPr>
              <a:t> </a:t>
            </a:r>
            <a:r>
              <a:rPr sz="1800" spc="-5" dirty="0">
                <a:latin typeface="Calibri"/>
                <a:cs typeface="Calibri"/>
              </a:rPr>
              <a:t>the</a:t>
            </a:r>
            <a:r>
              <a:rPr sz="1800" spc="5" dirty="0">
                <a:latin typeface="Calibri"/>
                <a:cs typeface="Calibri"/>
              </a:rPr>
              <a:t> </a:t>
            </a:r>
            <a:r>
              <a:rPr sz="1800" spc="-5" dirty="0">
                <a:latin typeface="Calibri"/>
                <a:cs typeface="Calibri"/>
              </a:rPr>
              <a:t>middle</a:t>
            </a:r>
            <a:r>
              <a:rPr sz="1800" spc="25" dirty="0">
                <a:latin typeface="Calibri"/>
                <a:cs typeface="Calibri"/>
              </a:rPr>
              <a:t> </a:t>
            </a:r>
            <a:r>
              <a:rPr sz="1800" spc="-5" dirty="0">
                <a:latin typeface="Calibri"/>
                <a:cs typeface="Calibri"/>
              </a:rPr>
              <a:t>of</a:t>
            </a:r>
            <a:r>
              <a:rPr sz="1800" spc="5" dirty="0">
                <a:latin typeface="Calibri"/>
                <a:cs typeface="Calibri"/>
              </a:rPr>
              <a:t> </a:t>
            </a:r>
            <a:r>
              <a:rPr sz="1800" spc="-5" dirty="0">
                <a:latin typeface="Calibri"/>
                <a:cs typeface="Calibri"/>
              </a:rPr>
              <a:t>the</a:t>
            </a:r>
            <a:r>
              <a:rPr sz="1800" spc="15" dirty="0">
                <a:latin typeface="Calibri"/>
                <a:cs typeface="Calibri"/>
              </a:rPr>
              <a:t> </a:t>
            </a:r>
            <a:r>
              <a:rPr sz="1800" spc="-5" dirty="0">
                <a:latin typeface="Calibri"/>
                <a:cs typeface="Calibri"/>
              </a:rPr>
              <a:t>photo</a:t>
            </a:r>
            <a:endParaRPr sz="1800">
              <a:latin typeface="Calibri"/>
              <a:cs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945026" y="5844032"/>
            <a:ext cx="1349375" cy="696595"/>
          </a:xfrm>
          <a:prstGeom prst="rect">
            <a:avLst/>
          </a:prstGeom>
        </p:spPr>
        <p:txBody>
          <a:bodyPr vert="horz" wrap="square" lIns="0" tIns="12700" rIns="0" bIns="0" rtlCol="0">
            <a:spAutoFit/>
          </a:bodyPr>
          <a:lstStyle/>
          <a:p>
            <a:pPr marL="12700">
              <a:lnSpc>
                <a:spcPct val="100000"/>
              </a:lnSpc>
              <a:spcBef>
                <a:spcPts val="100"/>
              </a:spcBef>
            </a:pPr>
            <a:r>
              <a:rPr sz="4400" b="1" dirty="0">
                <a:latin typeface="Georgia"/>
                <a:cs typeface="Georgia"/>
              </a:rPr>
              <a:t>1</a:t>
            </a:r>
            <a:r>
              <a:rPr sz="4400" b="1" spc="-5" dirty="0">
                <a:latin typeface="Georgia"/>
                <a:cs typeface="Georgia"/>
              </a:rPr>
              <a:t>7</a:t>
            </a:r>
            <a:r>
              <a:rPr sz="4400" b="1" dirty="0">
                <a:latin typeface="Georgia"/>
                <a:cs typeface="Georgia"/>
              </a:rPr>
              <a:t>98</a:t>
            </a:r>
            <a:endParaRPr sz="4400">
              <a:latin typeface="Georgia"/>
              <a:cs typeface="Georgia"/>
            </a:endParaRPr>
          </a:p>
        </p:txBody>
      </p:sp>
      <p:sp>
        <p:nvSpPr>
          <p:cNvPr id="3" name="object 3"/>
          <p:cNvSpPr txBox="1"/>
          <p:nvPr/>
        </p:nvSpPr>
        <p:spPr>
          <a:xfrm>
            <a:off x="535940" y="554227"/>
            <a:ext cx="1678939" cy="513715"/>
          </a:xfrm>
          <a:prstGeom prst="rect">
            <a:avLst/>
          </a:prstGeom>
        </p:spPr>
        <p:txBody>
          <a:bodyPr vert="horz" wrap="square" lIns="0" tIns="13335" rIns="0" bIns="0" rtlCol="0">
            <a:spAutoFit/>
          </a:bodyPr>
          <a:lstStyle/>
          <a:p>
            <a:pPr marL="12700">
              <a:lnSpc>
                <a:spcPct val="100000"/>
              </a:lnSpc>
              <a:spcBef>
                <a:spcPts val="105"/>
              </a:spcBef>
            </a:pPr>
            <a:r>
              <a:rPr sz="3200" b="1" spc="5" dirty="0">
                <a:latin typeface="Symbol"/>
                <a:cs typeface="Symbol"/>
              </a:rPr>
              <a:t></a:t>
            </a:r>
            <a:r>
              <a:rPr sz="3200" b="1" dirty="0">
                <a:latin typeface="Georgia"/>
                <a:cs typeface="Georgia"/>
              </a:rPr>
              <a:t>North</a:t>
            </a:r>
            <a:endParaRPr sz="3200">
              <a:latin typeface="Georgia"/>
              <a:cs typeface="Georgi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72009" y="521271"/>
            <a:ext cx="2627693" cy="4100359"/>
          </a:xfrm>
          <a:prstGeom prst="rect">
            <a:avLst/>
          </a:prstGeom>
        </p:spPr>
      </p:pic>
      <p:pic>
        <p:nvPicPr>
          <p:cNvPr id="3" name="object 3"/>
          <p:cNvPicPr/>
          <p:nvPr/>
        </p:nvPicPr>
        <p:blipFill>
          <a:blip r:embed="rId4" cstate="print"/>
          <a:stretch>
            <a:fillRect/>
          </a:stretch>
        </p:blipFill>
        <p:spPr>
          <a:xfrm>
            <a:off x="2749308" y="476745"/>
            <a:ext cx="2830803" cy="4178742"/>
          </a:xfrm>
          <a:prstGeom prst="rect">
            <a:avLst/>
          </a:prstGeom>
        </p:spPr>
      </p:pic>
      <p:sp>
        <p:nvSpPr>
          <p:cNvPr id="4" name="object 4"/>
          <p:cNvSpPr txBox="1"/>
          <p:nvPr/>
        </p:nvSpPr>
        <p:spPr>
          <a:xfrm>
            <a:off x="867136" y="4598903"/>
            <a:ext cx="964565" cy="513715"/>
          </a:xfrm>
          <a:prstGeom prst="rect">
            <a:avLst/>
          </a:prstGeom>
        </p:spPr>
        <p:txBody>
          <a:bodyPr vert="horz" wrap="square" lIns="0" tIns="12700" rIns="0" bIns="0" rtlCol="0">
            <a:spAutoFit/>
          </a:bodyPr>
          <a:lstStyle/>
          <a:p>
            <a:pPr marL="12700">
              <a:lnSpc>
                <a:spcPct val="100000"/>
              </a:lnSpc>
              <a:spcBef>
                <a:spcPts val="100"/>
              </a:spcBef>
            </a:pPr>
            <a:r>
              <a:rPr sz="3200" b="1" dirty="0">
                <a:latin typeface="Georgia"/>
                <a:cs typeface="Georgia"/>
              </a:rPr>
              <a:t>1</a:t>
            </a:r>
            <a:r>
              <a:rPr sz="3200" b="1" spc="5" dirty="0">
                <a:latin typeface="Georgia"/>
                <a:cs typeface="Georgia"/>
              </a:rPr>
              <a:t>8</a:t>
            </a:r>
            <a:r>
              <a:rPr sz="3200" b="1" dirty="0">
                <a:latin typeface="Georgia"/>
                <a:cs typeface="Georgia"/>
              </a:rPr>
              <a:t>91</a:t>
            </a:r>
            <a:endParaRPr sz="3200">
              <a:latin typeface="Georgia"/>
              <a:cs typeface="Georgia"/>
            </a:endParaRPr>
          </a:p>
        </p:txBody>
      </p:sp>
      <p:sp>
        <p:nvSpPr>
          <p:cNvPr id="5" name="object 5"/>
          <p:cNvSpPr txBox="1"/>
          <p:nvPr/>
        </p:nvSpPr>
        <p:spPr>
          <a:xfrm>
            <a:off x="3600744" y="4563095"/>
            <a:ext cx="1006475" cy="513715"/>
          </a:xfrm>
          <a:prstGeom prst="rect">
            <a:avLst/>
          </a:prstGeom>
        </p:spPr>
        <p:txBody>
          <a:bodyPr vert="horz" wrap="square" lIns="0" tIns="12700" rIns="0" bIns="0" rtlCol="0">
            <a:spAutoFit/>
          </a:bodyPr>
          <a:lstStyle/>
          <a:p>
            <a:pPr marL="12700">
              <a:lnSpc>
                <a:spcPct val="100000"/>
              </a:lnSpc>
              <a:spcBef>
                <a:spcPts val="100"/>
              </a:spcBef>
            </a:pPr>
            <a:r>
              <a:rPr sz="3200" b="1" dirty="0">
                <a:latin typeface="Georgia"/>
                <a:cs typeface="Georgia"/>
              </a:rPr>
              <a:t>19</a:t>
            </a:r>
            <a:r>
              <a:rPr sz="3200" b="1" spc="-5" dirty="0">
                <a:latin typeface="Georgia"/>
                <a:cs typeface="Georgia"/>
              </a:rPr>
              <a:t>43</a:t>
            </a:r>
            <a:endParaRPr sz="3200">
              <a:latin typeface="Georgia"/>
              <a:cs typeface="Georgia"/>
            </a:endParaRPr>
          </a:p>
        </p:txBody>
      </p:sp>
      <p:sp>
        <p:nvSpPr>
          <p:cNvPr id="6" name="object 6"/>
          <p:cNvSpPr txBox="1"/>
          <p:nvPr/>
        </p:nvSpPr>
        <p:spPr>
          <a:xfrm>
            <a:off x="6787648" y="4563095"/>
            <a:ext cx="1113155" cy="513715"/>
          </a:xfrm>
          <a:prstGeom prst="rect">
            <a:avLst/>
          </a:prstGeom>
        </p:spPr>
        <p:txBody>
          <a:bodyPr vert="horz" wrap="square" lIns="0" tIns="12700" rIns="0" bIns="0" rtlCol="0">
            <a:spAutoFit/>
          </a:bodyPr>
          <a:lstStyle/>
          <a:p>
            <a:pPr marL="12700">
              <a:lnSpc>
                <a:spcPct val="100000"/>
              </a:lnSpc>
              <a:spcBef>
                <a:spcPts val="100"/>
              </a:spcBef>
            </a:pPr>
            <a:r>
              <a:rPr sz="3200" b="1" spc="-5" dirty="0">
                <a:latin typeface="Georgia"/>
                <a:cs typeface="Georgia"/>
              </a:rPr>
              <a:t>2009</a:t>
            </a:r>
            <a:endParaRPr sz="3200">
              <a:latin typeface="Georgia"/>
              <a:cs typeface="Georgia"/>
            </a:endParaRPr>
          </a:p>
        </p:txBody>
      </p:sp>
      <p:pic>
        <p:nvPicPr>
          <p:cNvPr id="7" name="object 7"/>
          <p:cNvPicPr/>
          <p:nvPr/>
        </p:nvPicPr>
        <p:blipFill>
          <a:blip r:embed="rId5" cstate="print"/>
          <a:stretch>
            <a:fillRect/>
          </a:stretch>
        </p:blipFill>
        <p:spPr>
          <a:xfrm>
            <a:off x="5578655" y="548680"/>
            <a:ext cx="3565343" cy="388843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02238" y="811185"/>
            <a:ext cx="7301865" cy="5034280"/>
            <a:chOff x="802238" y="811185"/>
            <a:chExt cx="7301865" cy="5034280"/>
          </a:xfrm>
        </p:grpSpPr>
        <p:pic>
          <p:nvPicPr>
            <p:cNvPr id="3" name="object 3"/>
            <p:cNvPicPr/>
            <p:nvPr/>
          </p:nvPicPr>
          <p:blipFill>
            <a:blip r:embed="rId3" cstate="print"/>
            <a:stretch>
              <a:fillRect/>
            </a:stretch>
          </p:blipFill>
          <p:spPr>
            <a:xfrm>
              <a:off x="802238" y="811185"/>
              <a:ext cx="7301466" cy="5034194"/>
            </a:xfrm>
            <a:prstGeom prst="rect">
              <a:avLst/>
            </a:prstGeom>
          </p:spPr>
        </p:pic>
        <p:sp>
          <p:nvSpPr>
            <p:cNvPr id="4" name="object 4"/>
            <p:cNvSpPr/>
            <p:nvPr/>
          </p:nvSpPr>
          <p:spPr>
            <a:xfrm>
              <a:off x="1981199" y="2209800"/>
              <a:ext cx="457200" cy="762000"/>
            </a:xfrm>
            <a:custGeom>
              <a:avLst/>
              <a:gdLst/>
              <a:ahLst/>
              <a:cxnLst/>
              <a:rect l="l" t="t" r="r" b="b"/>
              <a:pathLst>
                <a:path w="457200" h="762000">
                  <a:moveTo>
                    <a:pt x="0" y="381000"/>
                  </a:moveTo>
                  <a:lnTo>
                    <a:pt x="2478" y="324697"/>
                  </a:lnTo>
                  <a:lnTo>
                    <a:pt x="9678" y="270960"/>
                  </a:lnTo>
                  <a:lnTo>
                    <a:pt x="21246" y="220377"/>
                  </a:lnTo>
                  <a:lnTo>
                    <a:pt x="36829" y="173538"/>
                  </a:lnTo>
                  <a:lnTo>
                    <a:pt x="56072" y="131033"/>
                  </a:lnTo>
                  <a:lnTo>
                    <a:pt x="78622" y="93450"/>
                  </a:lnTo>
                  <a:lnTo>
                    <a:pt x="104125" y="61379"/>
                  </a:lnTo>
                  <a:lnTo>
                    <a:pt x="132228" y="35410"/>
                  </a:lnTo>
                  <a:lnTo>
                    <a:pt x="194819" y="4130"/>
                  </a:lnTo>
                  <a:lnTo>
                    <a:pt x="228600" y="0"/>
                  </a:lnTo>
                  <a:lnTo>
                    <a:pt x="294622" y="16131"/>
                  </a:lnTo>
                  <a:lnTo>
                    <a:pt x="353074" y="61383"/>
                  </a:lnTo>
                  <a:lnTo>
                    <a:pt x="378577" y="93455"/>
                  </a:lnTo>
                  <a:lnTo>
                    <a:pt x="401127" y="131038"/>
                  </a:lnTo>
                  <a:lnTo>
                    <a:pt x="420370" y="173544"/>
                  </a:lnTo>
                  <a:lnTo>
                    <a:pt x="435953" y="220382"/>
                  </a:lnTo>
                  <a:lnTo>
                    <a:pt x="447521" y="270964"/>
                  </a:lnTo>
                  <a:lnTo>
                    <a:pt x="454721" y="324700"/>
                  </a:lnTo>
                  <a:lnTo>
                    <a:pt x="457200" y="381000"/>
                  </a:lnTo>
                  <a:lnTo>
                    <a:pt x="454721" y="437302"/>
                  </a:lnTo>
                  <a:lnTo>
                    <a:pt x="447521" y="491039"/>
                  </a:lnTo>
                  <a:lnTo>
                    <a:pt x="435953" y="541622"/>
                  </a:lnTo>
                  <a:lnTo>
                    <a:pt x="420370" y="588461"/>
                  </a:lnTo>
                  <a:lnTo>
                    <a:pt x="401127" y="630966"/>
                  </a:lnTo>
                  <a:lnTo>
                    <a:pt x="378577" y="668549"/>
                  </a:lnTo>
                  <a:lnTo>
                    <a:pt x="353074" y="700620"/>
                  </a:lnTo>
                  <a:lnTo>
                    <a:pt x="324971" y="726589"/>
                  </a:lnTo>
                  <a:lnTo>
                    <a:pt x="262380" y="757869"/>
                  </a:lnTo>
                  <a:lnTo>
                    <a:pt x="228600" y="762000"/>
                  </a:lnTo>
                  <a:lnTo>
                    <a:pt x="162577" y="745869"/>
                  </a:lnTo>
                  <a:lnTo>
                    <a:pt x="104125" y="700620"/>
                  </a:lnTo>
                  <a:lnTo>
                    <a:pt x="78622" y="668549"/>
                  </a:lnTo>
                  <a:lnTo>
                    <a:pt x="56072" y="630966"/>
                  </a:lnTo>
                  <a:lnTo>
                    <a:pt x="36829" y="588461"/>
                  </a:lnTo>
                  <a:lnTo>
                    <a:pt x="21246" y="541622"/>
                  </a:lnTo>
                  <a:lnTo>
                    <a:pt x="9678" y="491039"/>
                  </a:lnTo>
                  <a:lnTo>
                    <a:pt x="2478" y="437302"/>
                  </a:lnTo>
                  <a:lnTo>
                    <a:pt x="0" y="381000"/>
                  </a:lnTo>
                  <a:close/>
                </a:path>
              </a:pathLst>
            </a:custGeom>
            <a:ln w="25400">
              <a:solidFill>
                <a:srgbClr val="FF0000"/>
              </a:solidFill>
            </a:ln>
          </p:spPr>
          <p:txBody>
            <a:bodyPr wrap="square" lIns="0" tIns="0" rIns="0" bIns="0" rtlCol="0"/>
            <a:lstStyle/>
            <a:p>
              <a:endParaRPr/>
            </a:p>
          </p:txBody>
        </p:sp>
        <p:sp>
          <p:nvSpPr>
            <p:cNvPr id="5" name="object 5"/>
            <p:cNvSpPr/>
            <p:nvPr/>
          </p:nvSpPr>
          <p:spPr>
            <a:xfrm>
              <a:off x="6019800" y="4648199"/>
              <a:ext cx="457200" cy="762000"/>
            </a:xfrm>
            <a:custGeom>
              <a:avLst/>
              <a:gdLst/>
              <a:ahLst/>
              <a:cxnLst/>
              <a:rect l="l" t="t" r="r" b="b"/>
              <a:pathLst>
                <a:path w="457200" h="762000">
                  <a:moveTo>
                    <a:pt x="0" y="381000"/>
                  </a:moveTo>
                  <a:lnTo>
                    <a:pt x="2478" y="324697"/>
                  </a:lnTo>
                  <a:lnTo>
                    <a:pt x="9678" y="270960"/>
                  </a:lnTo>
                  <a:lnTo>
                    <a:pt x="21246" y="220377"/>
                  </a:lnTo>
                  <a:lnTo>
                    <a:pt x="36829" y="173538"/>
                  </a:lnTo>
                  <a:lnTo>
                    <a:pt x="56072" y="131033"/>
                  </a:lnTo>
                  <a:lnTo>
                    <a:pt x="78622" y="93450"/>
                  </a:lnTo>
                  <a:lnTo>
                    <a:pt x="104125" y="61379"/>
                  </a:lnTo>
                  <a:lnTo>
                    <a:pt x="132228" y="35410"/>
                  </a:lnTo>
                  <a:lnTo>
                    <a:pt x="194819" y="4130"/>
                  </a:lnTo>
                  <a:lnTo>
                    <a:pt x="228600" y="0"/>
                  </a:lnTo>
                  <a:lnTo>
                    <a:pt x="262380" y="4130"/>
                  </a:lnTo>
                  <a:lnTo>
                    <a:pt x="294622" y="16130"/>
                  </a:lnTo>
                  <a:lnTo>
                    <a:pt x="353074" y="61379"/>
                  </a:lnTo>
                  <a:lnTo>
                    <a:pt x="378577" y="93450"/>
                  </a:lnTo>
                  <a:lnTo>
                    <a:pt x="401127" y="131033"/>
                  </a:lnTo>
                  <a:lnTo>
                    <a:pt x="420370" y="173538"/>
                  </a:lnTo>
                  <a:lnTo>
                    <a:pt x="435953" y="220377"/>
                  </a:lnTo>
                  <a:lnTo>
                    <a:pt x="447521" y="270960"/>
                  </a:lnTo>
                  <a:lnTo>
                    <a:pt x="454721" y="324697"/>
                  </a:lnTo>
                  <a:lnTo>
                    <a:pt x="457200" y="381000"/>
                  </a:lnTo>
                  <a:lnTo>
                    <a:pt x="454721" y="437302"/>
                  </a:lnTo>
                  <a:lnTo>
                    <a:pt x="447521" y="491039"/>
                  </a:lnTo>
                  <a:lnTo>
                    <a:pt x="435953" y="541622"/>
                  </a:lnTo>
                  <a:lnTo>
                    <a:pt x="420370" y="588461"/>
                  </a:lnTo>
                  <a:lnTo>
                    <a:pt x="401127" y="630966"/>
                  </a:lnTo>
                  <a:lnTo>
                    <a:pt x="378577" y="668549"/>
                  </a:lnTo>
                  <a:lnTo>
                    <a:pt x="353074" y="700620"/>
                  </a:lnTo>
                  <a:lnTo>
                    <a:pt x="324971" y="726589"/>
                  </a:lnTo>
                  <a:lnTo>
                    <a:pt x="262380" y="757869"/>
                  </a:lnTo>
                  <a:lnTo>
                    <a:pt x="228600" y="762000"/>
                  </a:lnTo>
                  <a:lnTo>
                    <a:pt x="162577" y="745869"/>
                  </a:lnTo>
                  <a:lnTo>
                    <a:pt x="104125" y="700620"/>
                  </a:lnTo>
                  <a:lnTo>
                    <a:pt x="78622" y="668549"/>
                  </a:lnTo>
                  <a:lnTo>
                    <a:pt x="56072" y="630966"/>
                  </a:lnTo>
                  <a:lnTo>
                    <a:pt x="36829" y="588461"/>
                  </a:lnTo>
                  <a:lnTo>
                    <a:pt x="21246" y="541622"/>
                  </a:lnTo>
                  <a:lnTo>
                    <a:pt x="9678" y="491039"/>
                  </a:lnTo>
                  <a:lnTo>
                    <a:pt x="2478" y="437302"/>
                  </a:lnTo>
                  <a:lnTo>
                    <a:pt x="0" y="381000"/>
                  </a:lnTo>
                  <a:close/>
                </a:path>
              </a:pathLst>
            </a:custGeom>
            <a:ln w="25400">
              <a:solidFill>
                <a:srgbClr val="FF0000"/>
              </a:solidFill>
            </a:ln>
          </p:spPr>
          <p:txBody>
            <a:bodyPr wrap="square" lIns="0" tIns="0" rIns="0" bIns="0" rtlCol="0"/>
            <a:lstStyle/>
            <a:p>
              <a:endParaRPr/>
            </a:p>
          </p:txBody>
        </p:sp>
        <p:sp>
          <p:nvSpPr>
            <p:cNvPr id="6" name="object 6"/>
            <p:cNvSpPr/>
            <p:nvPr/>
          </p:nvSpPr>
          <p:spPr>
            <a:xfrm>
              <a:off x="3733799" y="2133600"/>
              <a:ext cx="457200" cy="762000"/>
            </a:xfrm>
            <a:custGeom>
              <a:avLst/>
              <a:gdLst/>
              <a:ahLst/>
              <a:cxnLst/>
              <a:rect l="l" t="t" r="r" b="b"/>
              <a:pathLst>
                <a:path w="457200" h="762000">
                  <a:moveTo>
                    <a:pt x="0" y="381000"/>
                  </a:moveTo>
                  <a:lnTo>
                    <a:pt x="2478" y="324697"/>
                  </a:lnTo>
                  <a:lnTo>
                    <a:pt x="9678" y="270960"/>
                  </a:lnTo>
                  <a:lnTo>
                    <a:pt x="21246" y="220377"/>
                  </a:lnTo>
                  <a:lnTo>
                    <a:pt x="36829" y="173538"/>
                  </a:lnTo>
                  <a:lnTo>
                    <a:pt x="56072" y="131033"/>
                  </a:lnTo>
                  <a:lnTo>
                    <a:pt x="78622" y="93450"/>
                  </a:lnTo>
                  <a:lnTo>
                    <a:pt x="104125" y="61379"/>
                  </a:lnTo>
                  <a:lnTo>
                    <a:pt x="132228" y="35410"/>
                  </a:lnTo>
                  <a:lnTo>
                    <a:pt x="194819" y="4130"/>
                  </a:lnTo>
                  <a:lnTo>
                    <a:pt x="228600" y="0"/>
                  </a:lnTo>
                  <a:lnTo>
                    <a:pt x="294622" y="16131"/>
                  </a:lnTo>
                  <a:lnTo>
                    <a:pt x="353074" y="61383"/>
                  </a:lnTo>
                  <a:lnTo>
                    <a:pt x="378577" y="93455"/>
                  </a:lnTo>
                  <a:lnTo>
                    <a:pt x="401127" y="131038"/>
                  </a:lnTo>
                  <a:lnTo>
                    <a:pt x="420370" y="173544"/>
                  </a:lnTo>
                  <a:lnTo>
                    <a:pt x="435953" y="220382"/>
                  </a:lnTo>
                  <a:lnTo>
                    <a:pt x="447521" y="270964"/>
                  </a:lnTo>
                  <a:lnTo>
                    <a:pt x="454721" y="324700"/>
                  </a:lnTo>
                  <a:lnTo>
                    <a:pt x="457200" y="381000"/>
                  </a:lnTo>
                  <a:lnTo>
                    <a:pt x="454721" y="437302"/>
                  </a:lnTo>
                  <a:lnTo>
                    <a:pt x="447521" y="491039"/>
                  </a:lnTo>
                  <a:lnTo>
                    <a:pt x="435953" y="541622"/>
                  </a:lnTo>
                  <a:lnTo>
                    <a:pt x="420370" y="588461"/>
                  </a:lnTo>
                  <a:lnTo>
                    <a:pt x="401127" y="630966"/>
                  </a:lnTo>
                  <a:lnTo>
                    <a:pt x="378577" y="668549"/>
                  </a:lnTo>
                  <a:lnTo>
                    <a:pt x="353074" y="700620"/>
                  </a:lnTo>
                  <a:lnTo>
                    <a:pt x="324971" y="726589"/>
                  </a:lnTo>
                  <a:lnTo>
                    <a:pt x="262380" y="757869"/>
                  </a:lnTo>
                  <a:lnTo>
                    <a:pt x="228600" y="762000"/>
                  </a:lnTo>
                  <a:lnTo>
                    <a:pt x="162577" y="745869"/>
                  </a:lnTo>
                  <a:lnTo>
                    <a:pt x="104125" y="700620"/>
                  </a:lnTo>
                  <a:lnTo>
                    <a:pt x="78622" y="668549"/>
                  </a:lnTo>
                  <a:lnTo>
                    <a:pt x="56072" y="630966"/>
                  </a:lnTo>
                  <a:lnTo>
                    <a:pt x="36829" y="588461"/>
                  </a:lnTo>
                  <a:lnTo>
                    <a:pt x="21246" y="541622"/>
                  </a:lnTo>
                  <a:lnTo>
                    <a:pt x="9678" y="491039"/>
                  </a:lnTo>
                  <a:lnTo>
                    <a:pt x="2478" y="437302"/>
                  </a:lnTo>
                  <a:lnTo>
                    <a:pt x="0" y="381000"/>
                  </a:lnTo>
                  <a:close/>
                </a:path>
              </a:pathLst>
            </a:custGeom>
            <a:ln w="25400">
              <a:solidFill>
                <a:srgbClr val="FF0000"/>
              </a:solidFill>
            </a:ln>
          </p:spPr>
          <p:txBody>
            <a:bodyPr wrap="square" lIns="0" tIns="0" rIns="0" bIns="0" rtlCol="0"/>
            <a:lstStyle/>
            <a:p>
              <a:endParaRPr/>
            </a:p>
          </p:txBody>
        </p:sp>
        <p:sp>
          <p:nvSpPr>
            <p:cNvPr id="7" name="object 7"/>
            <p:cNvSpPr/>
            <p:nvPr/>
          </p:nvSpPr>
          <p:spPr>
            <a:xfrm>
              <a:off x="5791200" y="2133600"/>
              <a:ext cx="457200" cy="762000"/>
            </a:xfrm>
            <a:custGeom>
              <a:avLst/>
              <a:gdLst/>
              <a:ahLst/>
              <a:cxnLst/>
              <a:rect l="l" t="t" r="r" b="b"/>
              <a:pathLst>
                <a:path w="457200" h="762000">
                  <a:moveTo>
                    <a:pt x="0" y="381000"/>
                  </a:moveTo>
                  <a:lnTo>
                    <a:pt x="2478" y="324697"/>
                  </a:lnTo>
                  <a:lnTo>
                    <a:pt x="9678" y="270960"/>
                  </a:lnTo>
                  <a:lnTo>
                    <a:pt x="21246" y="220377"/>
                  </a:lnTo>
                  <a:lnTo>
                    <a:pt x="36829" y="173538"/>
                  </a:lnTo>
                  <a:lnTo>
                    <a:pt x="56072" y="131033"/>
                  </a:lnTo>
                  <a:lnTo>
                    <a:pt x="78622" y="93450"/>
                  </a:lnTo>
                  <a:lnTo>
                    <a:pt x="104125" y="61379"/>
                  </a:lnTo>
                  <a:lnTo>
                    <a:pt x="132228" y="35410"/>
                  </a:lnTo>
                  <a:lnTo>
                    <a:pt x="194819" y="4130"/>
                  </a:lnTo>
                  <a:lnTo>
                    <a:pt x="228600" y="0"/>
                  </a:lnTo>
                  <a:lnTo>
                    <a:pt x="294622" y="16131"/>
                  </a:lnTo>
                  <a:lnTo>
                    <a:pt x="353074" y="61383"/>
                  </a:lnTo>
                  <a:lnTo>
                    <a:pt x="378577" y="93455"/>
                  </a:lnTo>
                  <a:lnTo>
                    <a:pt x="401127" y="131038"/>
                  </a:lnTo>
                  <a:lnTo>
                    <a:pt x="420370" y="173544"/>
                  </a:lnTo>
                  <a:lnTo>
                    <a:pt x="435953" y="220382"/>
                  </a:lnTo>
                  <a:lnTo>
                    <a:pt x="447521" y="270964"/>
                  </a:lnTo>
                  <a:lnTo>
                    <a:pt x="454721" y="324700"/>
                  </a:lnTo>
                  <a:lnTo>
                    <a:pt x="457200" y="381000"/>
                  </a:lnTo>
                  <a:lnTo>
                    <a:pt x="454721" y="437302"/>
                  </a:lnTo>
                  <a:lnTo>
                    <a:pt x="447521" y="491039"/>
                  </a:lnTo>
                  <a:lnTo>
                    <a:pt x="435953" y="541622"/>
                  </a:lnTo>
                  <a:lnTo>
                    <a:pt x="420370" y="588461"/>
                  </a:lnTo>
                  <a:lnTo>
                    <a:pt x="401127" y="630966"/>
                  </a:lnTo>
                  <a:lnTo>
                    <a:pt x="378577" y="668549"/>
                  </a:lnTo>
                  <a:lnTo>
                    <a:pt x="353074" y="700620"/>
                  </a:lnTo>
                  <a:lnTo>
                    <a:pt x="324971" y="726589"/>
                  </a:lnTo>
                  <a:lnTo>
                    <a:pt x="262380" y="757869"/>
                  </a:lnTo>
                  <a:lnTo>
                    <a:pt x="228600" y="762000"/>
                  </a:lnTo>
                  <a:lnTo>
                    <a:pt x="162577" y="745869"/>
                  </a:lnTo>
                  <a:lnTo>
                    <a:pt x="104125" y="700620"/>
                  </a:lnTo>
                  <a:lnTo>
                    <a:pt x="78622" y="668549"/>
                  </a:lnTo>
                  <a:lnTo>
                    <a:pt x="56072" y="630966"/>
                  </a:lnTo>
                  <a:lnTo>
                    <a:pt x="36829" y="588461"/>
                  </a:lnTo>
                  <a:lnTo>
                    <a:pt x="21246" y="541622"/>
                  </a:lnTo>
                  <a:lnTo>
                    <a:pt x="9678" y="491039"/>
                  </a:lnTo>
                  <a:lnTo>
                    <a:pt x="2478" y="437302"/>
                  </a:lnTo>
                  <a:lnTo>
                    <a:pt x="0" y="381000"/>
                  </a:lnTo>
                  <a:close/>
                </a:path>
              </a:pathLst>
            </a:custGeom>
            <a:ln w="25400">
              <a:solidFill>
                <a:srgbClr val="FF0000"/>
              </a:solidFill>
            </a:ln>
          </p:spPr>
          <p:txBody>
            <a:bodyPr wrap="square" lIns="0" tIns="0" rIns="0" bIns="0" rtlCol="0"/>
            <a:lstStyle/>
            <a:p>
              <a:endParaRPr/>
            </a:p>
          </p:txBody>
        </p:sp>
        <p:sp>
          <p:nvSpPr>
            <p:cNvPr id="8" name="object 8"/>
            <p:cNvSpPr/>
            <p:nvPr/>
          </p:nvSpPr>
          <p:spPr>
            <a:xfrm>
              <a:off x="7467600" y="2057400"/>
              <a:ext cx="457200" cy="762000"/>
            </a:xfrm>
            <a:custGeom>
              <a:avLst/>
              <a:gdLst/>
              <a:ahLst/>
              <a:cxnLst/>
              <a:rect l="l" t="t" r="r" b="b"/>
              <a:pathLst>
                <a:path w="457200" h="762000">
                  <a:moveTo>
                    <a:pt x="0" y="381000"/>
                  </a:moveTo>
                  <a:lnTo>
                    <a:pt x="2478" y="324697"/>
                  </a:lnTo>
                  <a:lnTo>
                    <a:pt x="9678" y="270960"/>
                  </a:lnTo>
                  <a:lnTo>
                    <a:pt x="21246" y="220377"/>
                  </a:lnTo>
                  <a:lnTo>
                    <a:pt x="36829" y="173538"/>
                  </a:lnTo>
                  <a:lnTo>
                    <a:pt x="56072" y="131033"/>
                  </a:lnTo>
                  <a:lnTo>
                    <a:pt x="78622" y="93450"/>
                  </a:lnTo>
                  <a:lnTo>
                    <a:pt x="104125" y="61379"/>
                  </a:lnTo>
                  <a:lnTo>
                    <a:pt x="132228" y="35410"/>
                  </a:lnTo>
                  <a:lnTo>
                    <a:pt x="194819" y="4130"/>
                  </a:lnTo>
                  <a:lnTo>
                    <a:pt x="228600" y="0"/>
                  </a:lnTo>
                  <a:lnTo>
                    <a:pt x="294622" y="16131"/>
                  </a:lnTo>
                  <a:lnTo>
                    <a:pt x="353074" y="61383"/>
                  </a:lnTo>
                  <a:lnTo>
                    <a:pt x="378577" y="93455"/>
                  </a:lnTo>
                  <a:lnTo>
                    <a:pt x="401127" y="131038"/>
                  </a:lnTo>
                  <a:lnTo>
                    <a:pt x="420370" y="173544"/>
                  </a:lnTo>
                  <a:lnTo>
                    <a:pt x="435953" y="220382"/>
                  </a:lnTo>
                  <a:lnTo>
                    <a:pt x="447521" y="270964"/>
                  </a:lnTo>
                  <a:lnTo>
                    <a:pt x="454721" y="324700"/>
                  </a:lnTo>
                  <a:lnTo>
                    <a:pt x="457200" y="381000"/>
                  </a:lnTo>
                  <a:lnTo>
                    <a:pt x="454721" y="437302"/>
                  </a:lnTo>
                  <a:lnTo>
                    <a:pt x="447521" y="491039"/>
                  </a:lnTo>
                  <a:lnTo>
                    <a:pt x="435953" y="541622"/>
                  </a:lnTo>
                  <a:lnTo>
                    <a:pt x="420370" y="588461"/>
                  </a:lnTo>
                  <a:lnTo>
                    <a:pt x="401127" y="630966"/>
                  </a:lnTo>
                  <a:lnTo>
                    <a:pt x="378577" y="668549"/>
                  </a:lnTo>
                  <a:lnTo>
                    <a:pt x="353074" y="700620"/>
                  </a:lnTo>
                  <a:lnTo>
                    <a:pt x="324971" y="726589"/>
                  </a:lnTo>
                  <a:lnTo>
                    <a:pt x="262380" y="757869"/>
                  </a:lnTo>
                  <a:lnTo>
                    <a:pt x="228600" y="762000"/>
                  </a:lnTo>
                  <a:lnTo>
                    <a:pt x="162577" y="745869"/>
                  </a:lnTo>
                  <a:lnTo>
                    <a:pt x="104125" y="700620"/>
                  </a:lnTo>
                  <a:lnTo>
                    <a:pt x="78622" y="668549"/>
                  </a:lnTo>
                  <a:lnTo>
                    <a:pt x="56072" y="630966"/>
                  </a:lnTo>
                  <a:lnTo>
                    <a:pt x="36829" y="588461"/>
                  </a:lnTo>
                  <a:lnTo>
                    <a:pt x="21246" y="541622"/>
                  </a:lnTo>
                  <a:lnTo>
                    <a:pt x="9678" y="491039"/>
                  </a:lnTo>
                  <a:lnTo>
                    <a:pt x="2478" y="437302"/>
                  </a:lnTo>
                  <a:lnTo>
                    <a:pt x="0" y="381000"/>
                  </a:lnTo>
                  <a:close/>
                </a:path>
              </a:pathLst>
            </a:custGeom>
            <a:ln w="25400">
              <a:solidFill>
                <a:srgbClr val="FF0000"/>
              </a:solidFill>
            </a:ln>
          </p:spPr>
          <p:txBody>
            <a:bodyPr wrap="square" lIns="0" tIns="0" rIns="0" bIns="0" rtlCol="0"/>
            <a:lstStyle/>
            <a:p>
              <a:endParaRPr/>
            </a:p>
          </p:txBody>
        </p:sp>
        <p:sp>
          <p:nvSpPr>
            <p:cNvPr id="9" name="object 9"/>
            <p:cNvSpPr/>
            <p:nvPr/>
          </p:nvSpPr>
          <p:spPr>
            <a:xfrm>
              <a:off x="1981199" y="4648199"/>
              <a:ext cx="457200" cy="762000"/>
            </a:xfrm>
            <a:custGeom>
              <a:avLst/>
              <a:gdLst/>
              <a:ahLst/>
              <a:cxnLst/>
              <a:rect l="l" t="t" r="r" b="b"/>
              <a:pathLst>
                <a:path w="457200" h="762000">
                  <a:moveTo>
                    <a:pt x="0" y="381000"/>
                  </a:moveTo>
                  <a:lnTo>
                    <a:pt x="2478" y="324697"/>
                  </a:lnTo>
                  <a:lnTo>
                    <a:pt x="9678" y="270960"/>
                  </a:lnTo>
                  <a:lnTo>
                    <a:pt x="21246" y="220377"/>
                  </a:lnTo>
                  <a:lnTo>
                    <a:pt x="36829" y="173538"/>
                  </a:lnTo>
                  <a:lnTo>
                    <a:pt x="56072" y="131033"/>
                  </a:lnTo>
                  <a:lnTo>
                    <a:pt x="78622" y="93450"/>
                  </a:lnTo>
                  <a:lnTo>
                    <a:pt x="104125" y="61379"/>
                  </a:lnTo>
                  <a:lnTo>
                    <a:pt x="132228" y="35410"/>
                  </a:lnTo>
                  <a:lnTo>
                    <a:pt x="194819" y="4130"/>
                  </a:lnTo>
                  <a:lnTo>
                    <a:pt x="228600" y="0"/>
                  </a:lnTo>
                  <a:lnTo>
                    <a:pt x="262380" y="4130"/>
                  </a:lnTo>
                  <a:lnTo>
                    <a:pt x="294622" y="16130"/>
                  </a:lnTo>
                  <a:lnTo>
                    <a:pt x="353074" y="61379"/>
                  </a:lnTo>
                  <a:lnTo>
                    <a:pt x="378577" y="93450"/>
                  </a:lnTo>
                  <a:lnTo>
                    <a:pt x="401127" y="131033"/>
                  </a:lnTo>
                  <a:lnTo>
                    <a:pt x="420370" y="173538"/>
                  </a:lnTo>
                  <a:lnTo>
                    <a:pt x="435953" y="220377"/>
                  </a:lnTo>
                  <a:lnTo>
                    <a:pt x="447521" y="270960"/>
                  </a:lnTo>
                  <a:lnTo>
                    <a:pt x="454721" y="324697"/>
                  </a:lnTo>
                  <a:lnTo>
                    <a:pt x="457200" y="381000"/>
                  </a:lnTo>
                  <a:lnTo>
                    <a:pt x="454721" y="437302"/>
                  </a:lnTo>
                  <a:lnTo>
                    <a:pt x="447521" y="491039"/>
                  </a:lnTo>
                  <a:lnTo>
                    <a:pt x="435953" y="541622"/>
                  </a:lnTo>
                  <a:lnTo>
                    <a:pt x="420370" y="588461"/>
                  </a:lnTo>
                  <a:lnTo>
                    <a:pt x="401127" y="630966"/>
                  </a:lnTo>
                  <a:lnTo>
                    <a:pt x="378577" y="668549"/>
                  </a:lnTo>
                  <a:lnTo>
                    <a:pt x="353074" y="700620"/>
                  </a:lnTo>
                  <a:lnTo>
                    <a:pt x="324971" y="726589"/>
                  </a:lnTo>
                  <a:lnTo>
                    <a:pt x="262380" y="757869"/>
                  </a:lnTo>
                  <a:lnTo>
                    <a:pt x="228600" y="762000"/>
                  </a:lnTo>
                  <a:lnTo>
                    <a:pt x="162577" y="745869"/>
                  </a:lnTo>
                  <a:lnTo>
                    <a:pt x="104125" y="700620"/>
                  </a:lnTo>
                  <a:lnTo>
                    <a:pt x="78622" y="668549"/>
                  </a:lnTo>
                  <a:lnTo>
                    <a:pt x="56072" y="630966"/>
                  </a:lnTo>
                  <a:lnTo>
                    <a:pt x="36829" y="588461"/>
                  </a:lnTo>
                  <a:lnTo>
                    <a:pt x="21246" y="541622"/>
                  </a:lnTo>
                  <a:lnTo>
                    <a:pt x="9678" y="491039"/>
                  </a:lnTo>
                  <a:lnTo>
                    <a:pt x="2478" y="437302"/>
                  </a:lnTo>
                  <a:lnTo>
                    <a:pt x="0" y="381000"/>
                  </a:lnTo>
                  <a:close/>
                </a:path>
              </a:pathLst>
            </a:custGeom>
            <a:ln w="25400">
              <a:solidFill>
                <a:srgbClr val="FF0000"/>
              </a:solidFill>
            </a:ln>
          </p:spPr>
          <p:txBody>
            <a:bodyPr wrap="square" lIns="0" tIns="0" rIns="0" bIns="0" rtlCol="0"/>
            <a:lstStyle/>
            <a:p>
              <a:endParaRPr/>
            </a:p>
          </p:txBody>
        </p:sp>
        <p:sp>
          <p:nvSpPr>
            <p:cNvPr id="10" name="object 10"/>
            <p:cNvSpPr/>
            <p:nvPr/>
          </p:nvSpPr>
          <p:spPr>
            <a:xfrm>
              <a:off x="3886199" y="4648199"/>
              <a:ext cx="457200" cy="762000"/>
            </a:xfrm>
            <a:custGeom>
              <a:avLst/>
              <a:gdLst/>
              <a:ahLst/>
              <a:cxnLst/>
              <a:rect l="l" t="t" r="r" b="b"/>
              <a:pathLst>
                <a:path w="457200" h="762000">
                  <a:moveTo>
                    <a:pt x="0" y="381000"/>
                  </a:moveTo>
                  <a:lnTo>
                    <a:pt x="2478" y="324697"/>
                  </a:lnTo>
                  <a:lnTo>
                    <a:pt x="9678" y="270960"/>
                  </a:lnTo>
                  <a:lnTo>
                    <a:pt x="21246" y="220377"/>
                  </a:lnTo>
                  <a:lnTo>
                    <a:pt x="36829" y="173538"/>
                  </a:lnTo>
                  <a:lnTo>
                    <a:pt x="56072" y="131033"/>
                  </a:lnTo>
                  <a:lnTo>
                    <a:pt x="78622" y="93450"/>
                  </a:lnTo>
                  <a:lnTo>
                    <a:pt x="104125" y="61379"/>
                  </a:lnTo>
                  <a:lnTo>
                    <a:pt x="132228" y="35410"/>
                  </a:lnTo>
                  <a:lnTo>
                    <a:pt x="194819" y="4130"/>
                  </a:lnTo>
                  <a:lnTo>
                    <a:pt x="228600" y="0"/>
                  </a:lnTo>
                  <a:lnTo>
                    <a:pt x="262380" y="4130"/>
                  </a:lnTo>
                  <a:lnTo>
                    <a:pt x="294622" y="16130"/>
                  </a:lnTo>
                  <a:lnTo>
                    <a:pt x="353074" y="61379"/>
                  </a:lnTo>
                  <a:lnTo>
                    <a:pt x="378577" y="93450"/>
                  </a:lnTo>
                  <a:lnTo>
                    <a:pt x="401127" y="131033"/>
                  </a:lnTo>
                  <a:lnTo>
                    <a:pt x="420370" y="173538"/>
                  </a:lnTo>
                  <a:lnTo>
                    <a:pt x="435953" y="220377"/>
                  </a:lnTo>
                  <a:lnTo>
                    <a:pt x="447521" y="270960"/>
                  </a:lnTo>
                  <a:lnTo>
                    <a:pt x="454721" y="324697"/>
                  </a:lnTo>
                  <a:lnTo>
                    <a:pt x="457200" y="381000"/>
                  </a:lnTo>
                  <a:lnTo>
                    <a:pt x="454721" y="437302"/>
                  </a:lnTo>
                  <a:lnTo>
                    <a:pt x="447521" y="491039"/>
                  </a:lnTo>
                  <a:lnTo>
                    <a:pt x="435953" y="541622"/>
                  </a:lnTo>
                  <a:lnTo>
                    <a:pt x="420370" y="588461"/>
                  </a:lnTo>
                  <a:lnTo>
                    <a:pt x="401127" y="630966"/>
                  </a:lnTo>
                  <a:lnTo>
                    <a:pt x="378577" y="668549"/>
                  </a:lnTo>
                  <a:lnTo>
                    <a:pt x="353074" y="700620"/>
                  </a:lnTo>
                  <a:lnTo>
                    <a:pt x="324971" y="726589"/>
                  </a:lnTo>
                  <a:lnTo>
                    <a:pt x="262380" y="757869"/>
                  </a:lnTo>
                  <a:lnTo>
                    <a:pt x="228600" y="762000"/>
                  </a:lnTo>
                  <a:lnTo>
                    <a:pt x="162577" y="745869"/>
                  </a:lnTo>
                  <a:lnTo>
                    <a:pt x="104125" y="700620"/>
                  </a:lnTo>
                  <a:lnTo>
                    <a:pt x="78622" y="668549"/>
                  </a:lnTo>
                  <a:lnTo>
                    <a:pt x="56072" y="630966"/>
                  </a:lnTo>
                  <a:lnTo>
                    <a:pt x="36829" y="588461"/>
                  </a:lnTo>
                  <a:lnTo>
                    <a:pt x="21246" y="541622"/>
                  </a:lnTo>
                  <a:lnTo>
                    <a:pt x="9678" y="491039"/>
                  </a:lnTo>
                  <a:lnTo>
                    <a:pt x="2478" y="437302"/>
                  </a:lnTo>
                  <a:lnTo>
                    <a:pt x="0" y="381000"/>
                  </a:lnTo>
                  <a:close/>
                </a:path>
              </a:pathLst>
            </a:custGeom>
            <a:ln w="25400">
              <a:solidFill>
                <a:srgbClr val="FF0000"/>
              </a:solidFill>
            </a:ln>
          </p:spPr>
          <p:txBody>
            <a:bodyPr wrap="square" lIns="0" tIns="0" rIns="0" bIns="0" rtlCol="0"/>
            <a:lstStyle/>
            <a:p>
              <a:endParaRPr/>
            </a:p>
          </p:txBody>
        </p:sp>
      </p:grpSp>
      <p:sp>
        <p:nvSpPr>
          <p:cNvPr id="11" name="object 11"/>
          <p:cNvSpPr txBox="1"/>
          <p:nvPr/>
        </p:nvSpPr>
        <p:spPr>
          <a:xfrm>
            <a:off x="6234915" y="5977727"/>
            <a:ext cx="245110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Arial"/>
                <a:cs typeface="Arial"/>
              </a:rPr>
              <a:t>Source:</a:t>
            </a:r>
            <a:r>
              <a:rPr sz="1600" spc="-25" dirty="0">
                <a:latin typeface="Arial"/>
                <a:cs typeface="Arial"/>
              </a:rPr>
              <a:t> </a:t>
            </a:r>
            <a:r>
              <a:rPr sz="1600" spc="-5" dirty="0">
                <a:latin typeface="Arial"/>
                <a:cs typeface="Arial"/>
              </a:rPr>
              <a:t>Swaney et.al 2006</a:t>
            </a:r>
            <a:endParaRPr sz="1600">
              <a:latin typeface="Arial"/>
              <a:cs typeface="Arial"/>
            </a:endParaRPr>
          </a:p>
        </p:txBody>
      </p:sp>
      <p:sp>
        <p:nvSpPr>
          <p:cNvPr id="12" name="object 12"/>
          <p:cNvSpPr txBox="1"/>
          <p:nvPr/>
        </p:nvSpPr>
        <p:spPr>
          <a:xfrm>
            <a:off x="535940" y="5964428"/>
            <a:ext cx="2124710" cy="513715"/>
          </a:xfrm>
          <a:prstGeom prst="rect">
            <a:avLst/>
          </a:prstGeom>
        </p:spPr>
        <p:txBody>
          <a:bodyPr vert="horz" wrap="square" lIns="0" tIns="12700" rIns="0" bIns="0" rtlCol="0">
            <a:spAutoFit/>
          </a:bodyPr>
          <a:lstStyle/>
          <a:p>
            <a:pPr marL="12700">
              <a:lnSpc>
                <a:spcPct val="100000"/>
              </a:lnSpc>
              <a:spcBef>
                <a:spcPts val="100"/>
              </a:spcBef>
            </a:pPr>
            <a:r>
              <a:rPr sz="3200" b="1" spc="-5" dirty="0">
                <a:latin typeface="Arial"/>
                <a:cs typeface="Arial"/>
              </a:rPr>
              <a:t>Population</a:t>
            </a:r>
            <a:endParaRPr sz="3200">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49109"/>
            <a:chOff x="0" y="0"/>
            <a:chExt cx="9144000" cy="6849109"/>
          </a:xfrm>
        </p:grpSpPr>
        <p:pic>
          <p:nvPicPr>
            <p:cNvPr id="3" name="object 3"/>
            <p:cNvPicPr/>
            <p:nvPr/>
          </p:nvPicPr>
          <p:blipFill>
            <a:blip r:embed="rId3" cstate="print"/>
            <a:stretch>
              <a:fillRect/>
            </a:stretch>
          </p:blipFill>
          <p:spPr>
            <a:xfrm>
              <a:off x="0" y="0"/>
              <a:ext cx="9143196" cy="6848674"/>
            </a:xfrm>
            <a:prstGeom prst="rect">
              <a:avLst/>
            </a:prstGeom>
          </p:spPr>
        </p:pic>
        <p:pic>
          <p:nvPicPr>
            <p:cNvPr id="4" name="object 4"/>
            <p:cNvPicPr/>
            <p:nvPr/>
          </p:nvPicPr>
          <p:blipFill>
            <a:blip r:embed="rId4" cstate="print"/>
            <a:stretch>
              <a:fillRect/>
            </a:stretch>
          </p:blipFill>
          <p:spPr>
            <a:xfrm>
              <a:off x="3834898" y="101"/>
              <a:ext cx="5308923" cy="3860912"/>
            </a:xfrm>
            <a:prstGeom prst="rect">
              <a:avLst/>
            </a:prstGeom>
          </p:spPr>
        </p:pic>
        <p:sp>
          <p:nvSpPr>
            <p:cNvPr id="5" name="object 5"/>
            <p:cNvSpPr/>
            <p:nvPr/>
          </p:nvSpPr>
          <p:spPr>
            <a:xfrm>
              <a:off x="3995940" y="2492895"/>
              <a:ext cx="936625" cy="792480"/>
            </a:xfrm>
            <a:custGeom>
              <a:avLst/>
              <a:gdLst/>
              <a:ahLst/>
              <a:cxnLst/>
              <a:rect l="l" t="t" r="r" b="b"/>
              <a:pathLst>
                <a:path w="936625" h="792479">
                  <a:moveTo>
                    <a:pt x="936104" y="0"/>
                  </a:moveTo>
                  <a:lnTo>
                    <a:pt x="0" y="0"/>
                  </a:lnTo>
                  <a:lnTo>
                    <a:pt x="0" y="792086"/>
                  </a:lnTo>
                  <a:lnTo>
                    <a:pt x="936104" y="792086"/>
                  </a:lnTo>
                  <a:lnTo>
                    <a:pt x="936104" y="0"/>
                  </a:lnTo>
                  <a:close/>
                </a:path>
              </a:pathLst>
            </a:custGeom>
            <a:solidFill>
              <a:srgbClr val="FFFFFF"/>
            </a:solidFill>
          </p:spPr>
          <p:txBody>
            <a:bodyPr wrap="square" lIns="0" tIns="0" rIns="0" bIns="0" rtlCol="0"/>
            <a:lstStyle/>
            <a:p>
              <a:endParaRPr/>
            </a:p>
          </p:txBody>
        </p:sp>
        <p:pic>
          <p:nvPicPr>
            <p:cNvPr id="6" name="object 6"/>
            <p:cNvPicPr/>
            <p:nvPr/>
          </p:nvPicPr>
          <p:blipFill>
            <a:blip r:embed="rId5" cstate="print"/>
            <a:stretch>
              <a:fillRect/>
            </a:stretch>
          </p:blipFill>
          <p:spPr>
            <a:xfrm>
              <a:off x="0" y="2829218"/>
              <a:ext cx="5652120" cy="3597477"/>
            </a:xfrm>
            <a:prstGeom prst="rect">
              <a:avLst/>
            </a:prstGeom>
          </p:spPr>
        </p:pic>
        <p:sp>
          <p:nvSpPr>
            <p:cNvPr id="7" name="object 7"/>
            <p:cNvSpPr/>
            <p:nvPr/>
          </p:nvSpPr>
          <p:spPr>
            <a:xfrm>
              <a:off x="0" y="764705"/>
              <a:ext cx="3780154" cy="1224280"/>
            </a:xfrm>
            <a:custGeom>
              <a:avLst/>
              <a:gdLst/>
              <a:ahLst/>
              <a:cxnLst/>
              <a:rect l="l" t="t" r="r" b="b"/>
              <a:pathLst>
                <a:path w="3780154" h="1224280">
                  <a:moveTo>
                    <a:pt x="3779913" y="0"/>
                  </a:moveTo>
                  <a:lnTo>
                    <a:pt x="0" y="0"/>
                  </a:lnTo>
                  <a:lnTo>
                    <a:pt x="0" y="1224140"/>
                  </a:lnTo>
                  <a:lnTo>
                    <a:pt x="3779913" y="1224140"/>
                  </a:lnTo>
                  <a:lnTo>
                    <a:pt x="3779913" y="0"/>
                  </a:lnTo>
                  <a:close/>
                </a:path>
              </a:pathLst>
            </a:custGeom>
            <a:solidFill>
              <a:srgbClr val="FFFFFF"/>
            </a:solidFill>
          </p:spPr>
          <p:txBody>
            <a:bodyPr wrap="square" lIns="0" tIns="0" rIns="0" bIns="0" rtlCol="0"/>
            <a:lstStyle/>
            <a:p>
              <a:endParaRPr/>
            </a:p>
          </p:txBody>
        </p:sp>
      </p:grpSp>
      <p:sp>
        <p:nvSpPr>
          <p:cNvPr id="8" name="object 8"/>
          <p:cNvSpPr txBox="1">
            <a:spLocks noGrp="1"/>
          </p:cNvSpPr>
          <p:nvPr>
            <p:ph type="title"/>
          </p:nvPr>
        </p:nvSpPr>
        <p:spPr>
          <a:xfrm>
            <a:off x="164597" y="850483"/>
            <a:ext cx="3446779" cy="1001394"/>
          </a:xfrm>
          <a:prstGeom prst="rect">
            <a:avLst/>
          </a:prstGeom>
        </p:spPr>
        <p:txBody>
          <a:bodyPr vert="horz" wrap="square" lIns="0" tIns="13335" rIns="0" bIns="0" rtlCol="0">
            <a:spAutoFit/>
          </a:bodyPr>
          <a:lstStyle/>
          <a:p>
            <a:pPr algn="ctr">
              <a:lnSpc>
                <a:spcPts val="3840"/>
              </a:lnSpc>
              <a:spcBef>
                <a:spcPts val="105"/>
              </a:spcBef>
            </a:pPr>
            <a:r>
              <a:rPr sz="3200" spc="-10" dirty="0"/>
              <a:t>Proportion</a:t>
            </a:r>
            <a:r>
              <a:rPr sz="3200" spc="-45" dirty="0"/>
              <a:t> </a:t>
            </a:r>
            <a:r>
              <a:rPr sz="3200" dirty="0"/>
              <a:t>of</a:t>
            </a:r>
            <a:r>
              <a:rPr sz="3200" spc="-15" dirty="0"/>
              <a:t> </a:t>
            </a:r>
            <a:r>
              <a:rPr sz="3200" spc="-5" dirty="0"/>
              <a:t>land </a:t>
            </a:r>
            <a:r>
              <a:rPr sz="3200" spc="-10" dirty="0"/>
              <a:t>in</a:t>
            </a:r>
            <a:endParaRPr sz="3200"/>
          </a:p>
          <a:p>
            <a:pPr marL="1905" algn="ctr">
              <a:lnSpc>
                <a:spcPct val="100000"/>
              </a:lnSpc>
            </a:pPr>
            <a:r>
              <a:rPr sz="3200" b="1" spc="-15" dirty="0">
                <a:solidFill>
                  <a:srgbClr val="E46C0A"/>
                </a:solidFill>
                <a:latin typeface="Calibri"/>
                <a:cs typeface="Calibri"/>
              </a:rPr>
              <a:t>farms</a:t>
            </a:r>
            <a:r>
              <a:rPr sz="3200" b="1" spc="-55" dirty="0">
                <a:solidFill>
                  <a:srgbClr val="E46C0A"/>
                </a:solidFill>
                <a:latin typeface="Calibri"/>
                <a:cs typeface="Calibri"/>
              </a:rPr>
              <a:t> </a:t>
            </a:r>
            <a:r>
              <a:rPr sz="3200" spc="-5" dirty="0"/>
              <a:t>and</a:t>
            </a:r>
            <a:r>
              <a:rPr sz="3200" spc="5" dirty="0"/>
              <a:t> </a:t>
            </a:r>
            <a:r>
              <a:rPr sz="3200" b="1" spc="-25" dirty="0">
                <a:solidFill>
                  <a:srgbClr val="77933C"/>
                </a:solidFill>
                <a:latin typeface="Calibri"/>
                <a:cs typeface="Calibri"/>
              </a:rPr>
              <a:t>forest</a:t>
            </a:r>
            <a:endParaRPr sz="3200">
              <a:latin typeface="Calibri"/>
              <a:cs typeface="Calibri"/>
            </a:endParaRPr>
          </a:p>
        </p:txBody>
      </p:sp>
      <p:grpSp>
        <p:nvGrpSpPr>
          <p:cNvPr id="9" name="object 9"/>
          <p:cNvGrpSpPr/>
          <p:nvPr/>
        </p:nvGrpSpPr>
        <p:grpSpPr>
          <a:xfrm>
            <a:off x="0" y="1269492"/>
            <a:ext cx="4521835" cy="5472430"/>
            <a:chOff x="0" y="1269492"/>
            <a:chExt cx="4521835" cy="5472430"/>
          </a:xfrm>
        </p:grpSpPr>
        <p:pic>
          <p:nvPicPr>
            <p:cNvPr id="10" name="object 10"/>
            <p:cNvPicPr/>
            <p:nvPr/>
          </p:nvPicPr>
          <p:blipFill>
            <a:blip r:embed="rId6" cstate="print"/>
            <a:stretch>
              <a:fillRect/>
            </a:stretch>
          </p:blipFill>
          <p:spPr>
            <a:xfrm>
              <a:off x="588264" y="1825752"/>
              <a:ext cx="762000" cy="1432559"/>
            </a:xfrm>
            <a:prstGeom prst="rect">
              <a:avLst/>
            </a:prstGeom>
          </p:spPr>
        </p:pic>
        <p:sp>
          <p:nvSpPr>
            <p:cNvPr id="11" name="object 11"/>
            <p:cNvSpPr/>
            <p:nvPr/>
          </p:nvSpPr>
          <p:spPr>
            <a:xfrm>
              <a:off x="971599" y="1844823"/>
              <a:ext cx="0" cy="932815"/>
            </a:xfrm>
            <a:custGeom>
              <a:avLst/>
              <a:gdLst/>
              <a:ahLst/>
              <a:cxnLst/>
              <a:rect l="l" t="t" r="r" b="b"/>
              <a:pathLst>
                <a:path h="932814">
                  <a:moveTo>
                    <a:pt x="0" y="0"/>
                  </a:moveTo>
                  <a:lnTo>
                    <a:pt x="0" y="932675"/>
                  </a:lnTo>
                </a:path>
              </a:pathLst>
            </a:custGeom>
            <a:ln w="76200">
              <a:solidFill>
                <a:srgbClr val="F79646"/>
              </a:solidFill>
            </a:ln>
          </p:spPr>
          <p:txBody>
            <a:bodyPr wrap="square" lIns="0" tIns="0" rIns="0" bIns="0" rtlCol="0"/>
            <a:lstStyle/>
            <a:p>
              <a:endParaRPr/>
            </a:p>
          </p:txBody>
        </p:sp>
        <p:sp>
          <p:nvSpPr>
            <p:cNvPr id="12" name="object 12"/>
            <p:cNvSpPr/>
            <p:nvPr/>
          </p:nvSpPr>
          <p:spPr>
            <a:xfrm>
              <a:off x="838249" y="2548897"/>
              <a:ext cx="266700" cy="228600"/>
            </a:xfrm>
            <a:custGeom>
              <a:avLst/>
              <a:gdLst/>
              <a:ahLst/>
              <a:cxnLst/>
              <a:rect l="l" t="t" r="r" b="b"/>
              <a:pathLst>
                <a:path w="266700" h="228600">
                  <a:moveTo>
                    <a:pt x="266700" y="0"/>
                  </a:moveTo>
                  <a:lnTo>
                    <a:pt x="133350" y="228600"/>
                  </a:lnTo>
                  <a:lnTo>
                    <a:pt x="0" y="0"/>
                  </a:lnTo>
                </a:path>
              </a:pathLst>
            </a:custGeom>
            <a:ln w="76200">
              <a:solidFill>
                <a:srgbClr val="F79646"/>
              </a:solidFill>
            </a:ln>
          </p:spPr>
          <p:txBody>
            <a:bodyPr wrap="square" lIns="0" tIns="0" rIns="0" bIns="0" rtlCol="0"/>
            <a:lstStyle/>
            <a:p>
              <a:endParaRPr/>
            </a:p>
          </p:txBody>
        </p:sp>
        <p:pic>
          <p:nvPicPr>
            <p:cNvPr id="13" name="object 13"/>
            <p:cNvPicPr/>
            <p:nvPr/>
          </p:nvPicPr>
          <p:blipFill>
            <a:blip r:embed="rId7" cstate="print"/>
            <a:stretch>
              <a:fillRect/>
            </a:stretch>
          </p:blipFill>
          <p:spPr>
            <a:xfrm>
              <a:off x="3305555" y="1269492"/>
              <a:ext cx="1216151" cy="765047"/>
            </a:xfrm>
            <a:prstGeom prst="rect">
              <a:avLst/>
            </a:prstGeom>
          </p:spPr>
        </p:pic>
        <p:sp>
          <p:nvSpPr>
            <p:cNvPr id="14" name="object 14"/>
            <p:cNvSpPr/>
            <p:nvPr/>
          </p:nvSpPr>
          <p:spPr>
            <a:xfrm>
              <a:off x="3347863" y="1628800"/>
              <a:ext cx="716915" cy="0"/>
            </a:xfrm>
            <a:custGeom>
              <a:avLst/>
              <a:gdLst/>
              <a:ahLst/>
              <a:cxnLst/>
              <a:rect l="l" t="t" r="r" b="b"/>
              <a:pathLst>
                <a:path w="716914">
                  <a:moveTo>
                    <a:pt x="0" y="0"/>
                  </a:moveTo>
                  <a:lnTo>
                    <a:pt x="716648" y="0"/>
                  </a:lnTo>
                </a:path>
              </a:pathLst>
            </a:custGeom>
            <a:ln w="76200">
              <a:solidFill>
                <a:srgbClr val="77933C"/>
              </a:solidFill>
            </a:ln>
          </p:spPr>
          <p:txBody>
            <a:bodyPr wrap="square" lIns="0" tIns="0" rIns="0" bIns="0" rtlCol="0"/>
            <a:lstStyle/>
            <a:p>
              <a:endParaRPr/>
            </a:p>
          </p:txBody>
        </p:sp>
        <p:sp>
          <p:nvSpPr>
            <p:cNvPr id="15" name="object 15"/>
            <p:cNvSpPr/>
            <p:nvPr/>
          </p:nvSpPr>
          <p:spPr>
            <a:xfrm>
              <a:off x="3835908" y="1495436"/>
              <a:ext cx="229235" cy="266700"/>
            </a:xfrm>
            <a:custGeom>
              <a:avLst/>
              <a:gdLst/>
              <a:ahLst/>
              <a:cxnLst/>
              <a:rect l="l" t="t" r="r" b="b"/>
              <a:pathLst>
                <a:path w="229235" h="266700">
                  <a:moveTo>
                    <a:pt x="12" y="0"/>
                  </a:moveTo>
                  <a:lnTo>
                    <a:pt x="228612" y="133362"/>
                  </a:lnTo>
                  <a:lnTo>
                    <a:pt x="0" y="266700"/>
                  </a:lnTo>
                </a:path>
              </a:pathLst>
            </a:custGeom>
            <a:ln w="76200">
              <a:solidFill>
                <a:srgbClr val="77933C"/>
              </a:solidFill>
            </a:ln>
          </p:spPr>
          <p:txBody>
            <a:bodyPr wrap="square" lIns="0" tIns="0" rIns="0" bIns="0" rtlCol="0"/>
            <a:lstStyle/>
            <a:p>
              <a:endParaRPr/>
            </a:p>
          </p:txBody>
        </p:sp>
        <p:sp>
          <p:nvSpPr>
            <p:cNvPr id="16" name="object 16"/>
            <p:cNvSpPr/>
            <p:nvPr/>
          </p:nvSpPr>
          <p:spPr>
            <a:xfrm>
              <a:off x="0" y="6464363"/>
              <a:ext cx="1453515" cy="277495"/>
            </a:xfrm>
            <a:custGeom>
              <a:avLst/>
              <a:gdLst/>
              <a:ahLst/>
              <a:cxnLst/>
              <a:rect l="l" t="t" r="r" b="b"/>
              <a:pathLst>
                <a:path w="1453515" h="277495">
                  <a:moveTo>
                    <a:pt x="1452994" y="0"/>
                  </a:moveTo>
                  <a:lnTo>
                    <a:pt x="0" y="0"/>
                  </a:lnTo>
                  <a:lnTo>
                    <a:pt x="0" y="276999"/>
                  </a:lnTo>
                  <a:lnTo>
                    <a:pt x="1452994" y="276999"/>
                  </a:lnTo>
                  <a:lnTo>
                    <a:pt x="1452994" y="0"/>
                  </a:lnTo>
                  <a:close/>
                </a:path>
              </a:pathLst>
            </a:custGeom>
            <a:solidFill>
              <a:srgbClr val="FFFFFF"/>
            </a:solidFill>
          </p:spPr>
          <p:txBody>
            <a:bodyPr wrap="square" lIns="0" tIns="0" rIns="0" bIns="0" rtlCol="0"/>
            <a:lstStyle/>
            <a:p>
              <a:endParaRPr/>
            </a:p>
          </p:txBody>
        </p:sp>
      </p:grpSp>
      <p:sp>
        <p:nvSpPr>
          <p:cNvPr id="17" name="object 17"/>
          <p:cNvSpPr txBox="1"/>
          <p:nvPr/>
        </p:nvSpPr>
        <p:spPr>
          <a:xfrm>
            <a:off x="42227" y="6492816"/>
            <a:ext cx="132080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Arial"/>
                <a:cs typeface="Arial"/>
              </a:rPr>
              <a:t>Swaney</a:t>
            </a:r>
            <a:r>
              <a:rPr sz="1200" spc="-55" dirty="0">
                <a:latin typeface="Arial"/>
                <a:cs typeface="Arial"/>
              </a:rPr>
              <a:t> </a:t>
            </a:r>
            <a:r>
              <a:rPr sz="1200" dirty="0">
                <a:latin typeface="Arial"/>
                <a:cs typeface="Arial"/>
              </a:rPr>
              <a:t>et</a:t>
            </a:r>
            <a:r>
              <a:rPr sz="1200" spc="-10" dirty="0">
                <a:latin typeface="Arial"/>
                <a:cs typeface="Arial"/>
              </a:rPr>
              <a:t> </a:t>
            </a:r>
            <a:r>
              <a:rPr sz="1200" spc="-5" dirty="0">
                <a:latin typeface="Arial"/>
                <a:cs typeface="Arial"/>
              </a:rPr>
              <a:t>al.</a:t>
            </a:r>
            <a:r>
              <a:rPr sz="1200" spc="-25" dirty="0">
                <a:latin typeface="Arial"/>
                <a:cs typeface="Arial"/>
              </a:rPr>
              <a:t> </a:t>
            </a:r>
            <a:r>
              <a:rPr sz="1200" spc="-5" dirty="0">
                <a:latin typeface="Arial"/>
                <a:cs typeface="Arial"/>
              </a:rPr>
              <a:t>2012</a:t>
            </a:r>
            <a:endParaRPr sz="1200">
              <a:latin typeface="Arial"/>
              <a:cs typeface="Arial"/>
            </a:endParaRPr>
          </a:p>
        </p:txBody>
      </p:sp>
      <p:sp>
        <p:nvSpPr>
          <p:cNvPr id="18" name="object 18"/>
          <p:cNvSpPr txBox="1"/>
          <p:nvPr/>
        </p:nvSpPr>
        <p:spPr>
          <a:xfrm>
            <a:off x="7769669" y="3612456"/>
            <a:ext cx="132080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Arial"/>
                <a:cs typeface="Arial"/>
              </a:rPr>
              <a:t>Swaney</a:t>
            </a:r>
            <a:r>
              <a:rPr sz="1200" spc="-55" dirty="0">
                <a:latin typeface="Arial"/>
                <a:cs typeface="Arial"/>
              </a:rPr>
              <a:t> </a:t>
            </a:r>
            <a:r>
              <a:rPr sz="1200" dirty="0">
                <a:latin typeface="Arial"/>
                <a:cs typeface="Arial"/>
              </a:rPr>
              <a:t>et</a:t>
            </a:r>
            <a:r>
              <a:rPr sz="1200" spc="-10" dirty="0">
                <a:latin typeface="Arial"/>
                <a:cs typeface="Arial"/>
              </a:rPr>
              <a:t> </a:t>
            </a:r>
            <a:r>
              <a:rPr sz="1200" spc="-5" dirty="0">
                <a:latin typeface="Arial"/>
                <a:cs typeface="Arial"/>
              </a:rPr>
              <a:t>al.</a:t>
            </a:r>
            <a:r>
              <a:rPr sz="1200" spc="-25" dirty="0">
                <a:latin typeface="Arial"/>
                <a:cs typeface="Arial"/>
              </a:rPr>
              <a:t> </a:t>
            </a:r>
            <a:r>
              <a:rPr sz="1200" spc="-5" dirty="0">
                <a:latin typeface="Arial"/>
                <a:cs typeface="Arial"/>
              </a:rPr>
              <a:t>2006</a:t>
            </a:r>
            <a:endParaRPr sz="1200">
              <a:latin typeface="Arial"/>
              <a:cs typeface="Arial"/>
            </a:endParaRPr>
          </a:p>
        </p:txBody>
      </p:sp>
      <p:sp>
        <p:nvSpPr>
          <p:cNvPr id="19" name="object 19"/>
          <p:cNvSpPr txBox="1"/>
          <p:nvPr/>
        </p:nvSpPr>
        <p:spPr>
          <a:xfrm>
            <a:off x="6234915" y="6585729"/>
            <a:ext cx="2801620" cy="269240"/>
          </a:xfrm>
          <a:prstGeom prst="rect">
            <a:avLst/>
          </a:prstGeom>
        </p:spPr>
        <p:txBody>
          <a:bodyPr vert="horz" wrap="square" lIns="0" tIns="12065" rIns="0" bIns="0" rtlCol="0">
            <a:spAutoFit/>
          </a:bodyPr>
          <a:lstStyle/>
          <a:p>
            <a:pPr marL="12700">
              <a:lnSpc>
                <a:spcPct val="100000"/>
              </a:lnSpc>
              <a:spcBef>
                <a:spcPts val="95"/>
              </a:spcBef>
            </a:pPr>
            <a:r>
              <a:rPr sz="1600" spc="-5" dirty="0">
                <a:solidFill>
                  <a:srgbClr val="C0C0C0"/>
                </a:solidFill>
                <a:latin typeface="Arial"/>
                <a:cs typeface="Arial"/>
              </a:rPr>
              <a:t>Photo</a:t>
            </a:r>
            <a:r>
              <a:rPr sz="1600" spc="-25" dirty="0">
                <a:solidFill>
                  <a:srgbClr val="C0C0C0"/>
                </a:solidFill>
                <a:latin typeface="Arial"/>
                <a:cs typeface="Arial"/>
              </a:rPr>
              <a:t> </a:t>
            </a:r>
            <a:r>
              <a:rPr sz="1600" spc="-5" dirty="0">
                <a:solidFill>
                  <a:srgbClr val="C0C0C0"/>
                </a:solidFill>
                <a:latin typeface="Arial"/>
                <a:cs typeface="Arial"/>
              </a:rPr>
              <a:t>by</a:t>
            </a:r>
            <a:r>
              <a:rPr sz="1600" spc="5" dirty="0">
                <a:solidFill>
                  <a:srgbClr val="C0C0C0"/>
                </a:solidFill>
                <a:latin typeface="Arial"/>
                <a:cs typeface="Arial"/>
              </a:rPr>
              <a:t> </a:t>
            </a:r>
            <a:r>
              <a:rPr sz="1600" spc="-5" dirty="0">
                <a:solidFill>
                  <a:srgbClr val="C0C0C0"/>
                </a:solidFill>
                <a:latin typeface="Arial"/>
                <a:cs typeface="Arial"/>
              </a:rPr>
              <a:t>Robert</a:t>
            </a:r>
            <a:r>
              <a:rPr sz="1600" spc="5" dirty="0">
                <a:solidFill>
                  <a:srgbClr val="C0C0C0"/>
                </a:solidFill>
                <a:latin typeface="Arial"/>
                <a:cs typeface="Arial"/>
              </a:rPr>
              <a:t> </a:t>
            </a:r>
            <a:r>
              <a:rPr sz="1600" spc="-5" dirty="0">
                <a:solidFill>
                  <a:srgbClr val="C0C0C0"/>
                </a:solidFill>
                <a:latin typeface="Arial"/>
                <a:cs typeface="Arial"/>
              </a:rPr>
              <a:t>Rodriguez,</a:t>
            </a:r>
            <a:r>
              <a:rPr sz="1600" spc="-15" dirty="0">
                <a:solidFill>
                  <a:srgbClr val="C0C0C0"/>
                </a:solidFill>
                <a:latin typeface="Arial"/>
                <a:cs typeface="Arial"/>
              </a:rPr>
              <a:t> </a:t>
            </a:r>
            <a:r>
              <a:rPr sz="1600" spc="-30" dirty="0">
                <a:solidFill>
                  <a:srgbClr val="C0C0C0"/>
                </a:solidFill>
                <a:latin typeface="Arial"/>
                <a:cs typeface="Arial"/>
              </a:rPr>
              <a:t>Jr.</a:t>
            </a:r>
            <a:endParaRPr sz="1600">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0" y="0"/>
            <a:ext cx="9126429" cy="6858000"/>
          </a:xfrm>
          <a:prstGeom prst="rect">
            <a:avLst/>
          </a:prstGeom>
        </p:spPr>
      </p:pic>
      <p:sp>
        <p:nvSpPr>
          <p:cNvPr id="3" name="object 3"/>
          <p:cNvSpPr txBox="1">
            <a:spLocks noGrp="1"/>
          </p:cNvSpPr>
          <p:nvPr>
            <p:ph type="title"/>
          </p:nvPr>
        </p:nvSpPr>
        <p:spPr>
          <a:xfrm>
            <a:off x="1331645" y="188645"/>
            <a:ext cx="6480810" cy="1152525"/>
          </a:xfrm>
          <a:prstGeom prst="rect">
            <a:avLst/>
          </a:prstGeom>
          <a:solidFill>
            <a:srgbClr val="FFFFFF"/>
          </a:solidFill>
        </p:spPr>
        <p:txBody>
          <a:bodyPr vert="horz" wrap="square" lIns="0" tIns="204470" rIns="0" bIns="0" rtlCol="0">
            <a:spAutoFit/>
          </a:bodyPr>
          <a:lstStyle/>
          <a:p>
            <a:pPr marL="271145">
              <a:lnSpc>
                <a:spcPct val="100000"/>
              </a:lnSpc>
              <a:spcBef>
                <a:spcPts val="1610"/>
              </a:spcBef>
            </a:pPr>
            <a:r>
              <a:rPr sz="4400" spc="-75" dirty="0"/>
              <a:t>We</a:t>
            </a:r>
            <a:r>
              <a:rPr sz="4400" spc="-45" dirty="0"/>
              <a:t> </a:t>
            </a:r>
            <a:r>
              <a:rPr sz="4400" spc="-5" dirty="0"/>
              <a:t>all</a:t>
            </a:r>
            <a:r>
              <a:rPr sz="4400" dirty="0"/>
              <a:t> </a:t>
            </a:r>
            <a:r>
              <a:rPr sz="4400" spc="-30" dirty="0"/>
              <a:t>have</a:t>
            </a:r>
            <a:r>
              <a:rPr sz="4400" spc="-5" dirty="0"/>
              <a:t> </a:t>
            </a:r>
            <a:r>
              <a:rPr sz="4400" dirty="0"/>
              <a:t>land</a:t>
            </a:r>
            <a:r>
              <a:rPr sz="4400" spc="-15" dirty="0"/>
              <a:t> </a:t>
            </a:r>
            <a:r>
              <a:rPr sz="4400" dirty="0"/>
              <a:t>use</a:t>
            </a:r>
            <a:r>
              <a:rPr sz="4400" spc="-15" dirty="0"/>
              <a:t> </a:t>
            </a:r>
            <a:r>
              <a:rPr sz="4400" spc="-5" dirty="0"/>
              <a:t>goals</a:t>
            </a:r>
            <a:endParaRPr sz="4400"/>
          </a:p>
        </p:txBody>
      </p:sp>
      <p:sp>
        <p:nvSpPr>
          <p:cNvPr id="4" name="object 4"/>
          <p:cNvSpPr/>
          <p:nvPr/>
        </p:nvSpPr>
        <p:spPr>
          <a:xfrm>
            <a:off x="683564" y="1700809"/>
            <a:ext cx="7777480" cy="4941570"/>
          </a:xfrm>
          <a:custGeom>
            <a:avLst/>
            <a:gdLst/>
            <a:ahLst/>
            <a:cxnLst/>
            <a:rect l="l" t="t" r="r" b="b"/>
            <a:pathLst>
              <a:path w="7777480" h="4941570">
                <a:moveTo>
                  <a:pt x="7776870" y="0"/>
                </a:moveTo>
                <a:lnTo>
                  <a:pt x="0" y="0"/>
                </a:lnTo>
                <a:lnTo>
                  <a:pt x="0" y="4941163"/>
                </a:lnTo>
                <a:lnTo>
                  <a:pt x="7776870" y="4941163"/>
                </a:lnTo>
                <a:lnTo>
                  <a:pt x="7776870" y="0"/>
                </a:lnTo>
                <a:close/>
              </a:path>
            </a:pathLst>
          </a:custGeom>
          <a:solidFill>
            <a:srgbClr val="FFFFFF"/>
          </a:solidFill>
        </p:spPr>
        <p:txBody>
          <a:bodyPr wrap="square" lIns="0" tIns="0" rIns="0" bIns="0" rtlCol="0"/>
          <a:lstStyle/>
          <a:p>
            <a:endParaRPr/>
          </a:p>
        </p:txBody>
      </p:sp>
      <p:sp>
        <p:nvSpPr>
          <p:cNvPr id="5" name="object 5"/>
          <p:cNvSpPr txBox="1"/>
          <p:nvPr/>
        </p:nvSpPr>
        <p:spPr>
          <a:xfrm>
            <a:off x="762308" y="1816304"/>
            <a:ext cx="7599680" cy="4688840"/>
          </a:xfrm>
          <a:prstGeom prst="rect">
            <a:avLst/>
          </a:prstGeom>
        </p:spPr>
        <p:txBody>
          <a:bodyPr vert="horz" wrap="square" lIns="0" tIns="12065" rIns="0" bIns="0" rtlCol="0">
            <a:spAutoFit/>
          </a:bodyPr>
          <a:lstStyle/>
          <a:p>
            <a:pPr marL="12700">
              <a:lnSpc>
                <a:spcPct val="100000"/>
              </a:lnSpc>
              <a:spcBef>
                <a:spcPts val="95"/>
              </a:spcBef>
            </a:pPr>
            <a:r>
              <a:rPr sz="3400" spc="-5" dirty="0">
                <a:latin typeface="Arial"/>
                <a:cs typeface="Arial"/>
              </a:rPr>
              <a:t>-shelter</a:t>
            </a:r>
            <a:r>
              <a:rPr sz="3400" spc="-15" dirty="0">
                <a:latin typeface="Arial"/>
                <a:cs typeface="Arial"/>
              </a:rPr>
              <a:t> </a:t>
            </a:r>
            <a:r>
              <a:rPr sz="3000" spc="-5" dirty="0">
                <a:latin typeface="Arial"/>
                <a:cs typeface="Arial"/>
              </a:rPr>
              <a:t>…..home</a:t>
            </a:r>
            <a:r>
              <a:rPr sz="3000" spc="-15" dirty="0">
                <a:latin typeface="Arial"/>
                <a:cs typeface="Arial"/>
              </a:rPr>
              <a:t> </a:t>
            </a:r>
            <a:r>
              <a:rPr sz="3000" spc="-5" dirty="0">
                <a:latin typeface="Arial"/>
                <a:cs typeface="Arial"/>
              </a:rPr>
              <a:t>sites</a:t>
            </a:r>
            <a:endParaRPr sz="3000">
              <a:latin typeface="Arial"/>
              <a:cs typeface="Arial"/>
            </a:endParaRPr>
          </a:p>
          <a:p>
            <a:pPr marL="12700">
              <a:lnSpc>
                <a:spcPct val="100000"/>
              </a:lnSpc>
            </a:pPr>
            <a:r>
              <a:rPr sz="3400" spc="-5" dirty="0">
                <a:latin typeface="Arial"/>
                <a:cs typeface="Arial"/>
              </a:rPr>
              <a:t>-food</a:t>
            </a:r>
            <a:r>
              <a:rPr sz="3400" spc="-20" dirty="0">
                <a:latin typeface="Arial"/>
                <a:cs typeface="Arial"/>
              </a:rPr>
              <a:t> </a:t>
            </a:r>
            <a:r>
              <a:rPr sz="3400" spc="-5" dirty="0">
                <a:latin typeface="Arial"/>
                <a:cs typeface="Arial"/>
              </a:rPr>
              <a:t>production</a:t>
            </a:r>
            <a:r>
              <a:rPr sz="3400" spc="-15" dirty="0">
                <a:latin typeface="Arial"/>
                <a:cs typeface="Arial"/>
              </a:rPr>
              <a:t> </a:t>
            </a:r>
            <a:r>
              <a:rPr sz="3000" spc="-5" dirty="0">
                <a:latin typeface="Arial"/>
                <a:cs typeface="Arial"/>
              </a:rPr>
              <a:t>….farms</a:t>
            </a:r>
            <a:endParaRPr sz="3000">
              <a:latin typeface="Arial"/>
              <a:cs typeface="Arial"/>
            </a:endParaRPr>
          </a:p>
          <a:p>
            <a:pPr marL="12700">
              <a:lnSpc>
                <a:spcPct val="100000"/>
              </a:lnSpc>
            </a:pPr>
            <a:r>
              <a:rPr sz="3400" spc="-35" dirty="0">
                <a:latin typeface="Arial"/>
                <a:cs typeface="Arial"/>
              </a:rPr>
              <a:t>-economy,</a:t>
            </a:r>
            <a:r>
              <a:rPr sz="3400" spc="5" dirty="0">
                <a:latin typeface="Arial"/>
                <a:cs typeface="Arial"/>
              </a:rPr>
              <a:t> </a:t>
            </a:r>
            <a:r>
              <a:rPr sz="3400" spc="-5" dirty="0">
                <a:latin typeface="Arial"/>
                <a:cs typeface="Arial"/>
              </a:rPr>
              <a:t>services</a:t>
            </a:r>
            <a:r>
              <a:rPr sz="3400" spc="-10" dirty="0">
                <a:latin typeface="Arial"/>
                <a:cs typeface="Arial"/>
              </a:rPr>
              <a:t> </a:t>
            </a:r>
            <a:r>
              <a:rPr sz="3000" dirty="0">
                <a:latin typeface="Arial"/>
                <a:cs typeface="Arial"/>
              </a:rPr>
              <a:t>…businesses,</a:t>
            </a:r>
            <a:r>
              <a:rPr sz="3000" spc="-45" dirty="0">
                <a:latin typeface="Arial"/>
                <a:cs typeface="Arial"/>
              </a:rPr>
              <a:t> </a:t>
            </a:r>
            <a:r>
              <a:rPr sz="3000" spc="-5" dirty="0">
                <a:latin typeface="Arial"/>
                <a:cs typeface="Arial"/>
              </a:rPr>
              <a:t>roads</a:t>
            </a:r>
            <a:endParaRPr sz="3000">
              <a:latin typeface="Arial"/>
              <a:cs typeface="Arial"/>
            </a:endParaRPr>
          </a:p>
          <a:p>
            <a:pPr marL="12700">
              <a:lnSpc>
                <a:spcPct val="100000"/>
              </a:lnSpc>
            </a:pPr>
            <a:r>
              <a:rPr sz="3400" spc="-5" dirty="0">
                <a:latin typeface="Arial"/>
                <a:cs typeface="Arial"/>
              </a:rPr>
              <a:t>-clean</a:t>
            </a:r>
            <a:r>
              <a:rPr sz="3400" spc="-10" dirty="0">
                <a:latin typeface="Arial"/>
                <a:cs typeface="Arial"/>
              </a:rPr>
              <a:t> water</a:t>
            </a:r>
            <a:r>
              <a:rPr sz="3400" spc="10" dirty="0">
                <a:latin typeface="Arial"/>
                <a:cs typeface="Arial"/>
              </a:rPr>
              <a:t> </a:t>
            </a:r>
            <a:r>
              <a:rPr sz="3000" spc="-5" dirty="0">
                <a:latin typeface="Arial"/>
                <a:cs typeface="Arial"/>
              </a:rPr>
              <a:t>….wetlands,</a:t>
            </a:r>
            <a:r>
              <a:rPr sz="3000" spc="-20" dirty="0">
                <a:latin typeface="Arial"/>
                <a:cs typeface="Arial"/>
              </a:rPr>
              <a:t> </a:t>
            </a:r>
            <a:r>
              <a:rPr sz="3000" spc="-5" dirty="0">
                <a:latin typeface="Arial"/>
                <a:cs typeface="Arial"/>
              </a:rPr>
              <a:t>forests</a:t>
            </a:r>
            <a:endParaRPr sz="3000">
              <a:latin typeface="Arial"/>
              <a:cs typeface="Arial"/>
            </a:endParaRPr>
          </a:p>
          <a:p>
            <a:pPr marL="12700">
              <a:lnSpc>
                <a:spcPct val="100000"/>
              </a:lnSpc>
            </a:pPr>
            <a:r>
              <a:rPr sz="3400" spc="-5" dirty="0">
                <a:latin typeface="Arial"/>
                <a:cs typeface="Arial"/>
              </a:rPr>
              <a:t>-aesthetic</a:t>
            </a:r>
            <a:r>
              <a:rPr sz="3400" spc="5" dirty="0">
                <a:latin typeface="Arial"/>
                <a:cs typeface="Arial"/>
              </a:rPr>
              <a:t> </a:t>
            </a:r>
            <a:r>
              <a:rPr sz="3400" spc="-10" dirty="0">
                <a:latin typeface="Arial"/>
                <a:cs typeface="Arial"/>
              </a:rPr>
              <a:t>beauty</a:t>
            </a:r>
            <a:r>
              <a:rPr sz="3400" spc="15" dirty="0">
                <a:latin typeface="Arial"/>
                <a:cs typeface="Arial"/>
              </a:rPr>
              <a:t> </a:t>
            </a:r>
            <a:r>
              <a:rPr sz="3000" spc="-5" dirty="0">
                <a:latin typeface="Arial"/>
                <a:cs typeface="Arial"/>
              </a:rPr>
              <a:t>….gardens,</a:t>
            </a:r>
            <a:r>
              <a:rPr sz="3000" spc="5" dirty="0">
                <a:latin typeface="Arial"/>
                <a:cs typeface="Arial"/>
              </a:rPr>
              <a:t> </a:t>
            </a:r>
            <a:r>
              <a:rPr sz="3000" spc="-5" dirty="0">
                <a:latin typeface="Arial"/>
                <a:cs typeface="Arial"/>
              </a:rPr>
              <a:t>green</a:t>
            </a:r>
            <a:r>
              <a:rPr sz="3000" spc="-20" dirty="0">
                <a:latin typeface="Arial"/>
                <a:cs typeface="Arial"/>
              </a:rPr>
              <a:t> </a:t>
            </a:r>
            <a:r>
              <a:rPr sz="3000" spc="-5" dirty="0">
                <a:latin typeface="Arial"/>
                <a:cs typeface="Arial"/>
              </a:rPr>
              <a:t>space</a:t>
            </a:r>
            <a:endParaRPr sz="3000">
              <a:latin typeface="Arial"/>
              <a:cs typeface="Arial"/>
            </a:endParaRPr>
          </a:p>
          <a:p>
            <a:pPr marL="12700">
              <a:lnSpc>
                <a:spcPct val="100000"/>
              </a:lnSpc>
            </a:pPr>
            <a:r>
              <a:rPr sz="3400" spc="-5" dirty="0">
                <a:latin typeface="Arial"/>
                <a:cs typeface="Arial"/>
              </a:rPr>
              <a:t>-recreation</a:t>
            </a:r>
            <a:r>
              <a:rPr sz="3400" spc="10" dirty="0">
                <a:latin typeface="Arial"/>
                <a:cs typeface="Arial"/>
              </a:rPr>
              <a:t> </a:t>
            </a:r>
            <a:r>
              <a:rPr sz="3000" spc="-5" dirty="0">
                <a:latin typeface="Arial"/>
                <a:cs typeface="Arial"/>
              </a:rPr>
              <a:t>….rivers,</a:t>
            </a:r>
            <a:r>
              <a:rPr sz="3000" spc="5" dirty="0">
                <a:latin typeface="Arial"/>
                <a:cs typeface="Arial"/>
              </a:rPr>
              <a:t> </a:t>
            </a:r>
            <a:r>
              <a:rPr sz="3000" dirty="0">
                <a:latin typeface="Arial"/>
                <a:cs typeface="Arial"/>
              </a:rPr>
              <a:t>lawn,</a:t>
            </a:r>
            <a:r>
              <a:rPr sz="3000" spc="-25" dirty="0">
                <a:latin typeface="Arial"/>
                <a:cs typeface="Arial"/>
              </a:rPr>
              <a:t> </a:t>
            </a:r>
            <a:r>
              <a:rPr sz="3000" dirty="0">
                <a:latin typeface="Arial"/>
                <a:cs typeface="Arial"/>
              </a:rPr>
              <a:t>hiking</a:t>
            </a:r>
            <a:r>
              <a:rPr sz="3000" spc="-35" dirty="0">
                <a:latin typeface="Arial"/>
                <a:cs typeface="Arial"/>
              </a:rPr>
              <a:t> </a:t>
            </a:r>
            <a:r>
              <a:rPr sz="3000" spc="-5" dirty="0">
                <a:latin typeface="Arial"/>
                <a:cs typeface="Arial"/>
              </a:rPr>
              <a:t>trails</a:t>
            </a:r>
            <a:endParaRPr sz="3000">
              <a:latin typeface="Arial"/>
              <a:cs typeface="Arial"/>
            </a:endParaRPr>
          </a:p>
          <a:p>
            <a:pPr marL="12700">
              <a:lnSpc>
                <a:spcPct val="100000"/>
              </a:lnSpc>
            </a:pPr>
            <a:r>
              <a:rPr sz="3400" spc="-5" dirty="0">
                <a:latin typeface="Arial"/>
                <a:cs typeface="Arial"/>
              </a:rPr>
              <a:t>-flood</a:t>
            </a:r>
            <a:r>
              <a:rPr sz="3400" spc="-15" dirty="0">
                <a:latin typeface="Arial"/>
                <a:cs typeface="Arial"/>
              </a:rPr>
              <a:t> </a:t>
            </a:r>
            <a:r>
              <a:rPr sz="3400" spc="-5" dirty="0">
                <a:latin typeface="Arial"/>
                <a:cs typeface="Arial"/>
              </a:rPr>
              <a:t>prevention</a:t>
            </a:r>
            <a:r>
              <a:rPr sz="3400" spc="15" dirty="0">
                <a:latin typeface="Arial"/>
                <a:cs typeface="Arial"/>
              </a:rPr>
              <a:t> </a:t>
            </a:r>
            <a:r>
              <a:rPr sz="3000" spc="-5" dirty="0">
                <a:latin typeface="Arial"/>
                <a:cs typeface="Arial"/>
              </a:rPr>
              <a:t>….dams,</a:t>
            </a:r>
            <a:r>
              <a:rPr sz="3000" spc="-10" dirty="0">
                <a:latin typeface="Arial"/>
                <a:cs typeface="Arial"/>
              </a:rPr>
              <a:t> </a:t>
            </a:r>
            <a:r>
              <a:rPr sz="3000" spc="-5" dirty="0">
                <a:latin typeface="Arial"/>
                <a:cs typeface="Arial"/>
              </a:rPr>
              <a:t>wetlands</a:t>
            </a:r>
            <a:endParaRPr sz="3000">
              <a:latin typeface="Arial"/>
              <a:cs typeface="Arial"/>
            </a:endParaRPr>
          </a:p>
          <a:p>
            <a:pPr marL="12700">
              <a:lnSpc>
                <a:spcPct val="100000"/>
              </a:lnSpc>
            </a:pPr>
            <a:r>
              <a:rPr sz="3400" spc="-5" dirty="0">
                <a:latin typeface="Arial"/>
                <a:cs typeface="Arial"/>
              </a:rPr>
              <a:t>-protect</a:t>
            </a:r>
            <a:r>
              <a:rPr sz="3400" spc="25" dirty="0">
                <a:latin typeface="Arial"/>
                <a:cs typeface="Arial"/>
              </a:rPr>
              <a:t> </a:t>
            </a:r>
            <a:r>
              <a:rPr sz="3400" spc="-5" dirty="0">
                <a:latin typeface="Arial"/>
                <a:cs typeface="Arial"/>
              </a:rPr>
              <a:t>wildlife</a:t>
            </a:r>
            <a:r>
              <a:rPr sz="3400" spc="-25" dirty="0">
                <a:latin typeface="Arial"/>
                <a:cs typeface="Arial"/>
              </a:rPr>
              <a:t> </a:t>
            </a:r>
            <a:r>
              <a:rPr sz="3000" spc="-5" dirty="0">
                <a:latin typeface="Arial"/>
                <a:cs typeface="Arial"/>
              </a:rPr>
              <a:t>….healthy</a:t>
            </a:r>
            <a:r>
              <a:rPr sz="3000" spc="-20" dirty="0">
                <a:latin typeface="Arial"/>
                <a:cs typeface="Arial"/>
              </a:rPr>
              <a:t> </a:t>
            </a:r>
            <a:r>
              <a:rPr sz="3000" spc="-5" dirty="0">
                <a:latin typeface="Arial"/>
                <a:cs typeface="Arial"/>
              </a:rPr>
              <a:t>natural</a:t>
            </a:r>
            <a:r>
              <a:rPr sz="3000" dirty="0">
                <a:latin typeface="Arial"/>
                <a:cs typeface="Arial"/>
              </a:rPr>
              <a:t> </a:t>
            </a:r>
            <a:r>
              <a:rPr sz="3000" spc="-5" dirty="0">
                <a:latin typeface="Arial"/>
                <a:cs typeface="Arial"/>
              </a:rPr>
              <a:t>areas</a:t>
            </a:r>
            <a:endParaRPr sz="3000">
              <a:latin typeface="Arial"/>
              <a:cs typeface="Arial"/>
            </a:endParaRPr>
          </a:p>
          <a:p>
            <a:pPr marL="12700">
              <a:lnSpc>
                <a:spcPct val="100000"/>
              </a:lnSpc>
            </a:pPr>
            <a:r>
              <a:rPr sz="3400" spc="-5" dirty="0">
                <a:latin typeface="Arial"/>
                <a:cs typeface="Arial"/>
              </a:rPr>
              <a:t>-climate</a:t>
            </a:r>
            <a:r>
              <a:rPr sz="3400" spc="-25" dirty="0">
                <a:latin typeface="Arial"/>
                <a:cs typeface="Arial"/>
              </a:rPr>
              <a:t> </a:t>
            </a:r>
            <a:r>
              <a:rPr sz="3400" spc="-5" dirty="0">
                <a:latin typeface="Arial"/>
                <a:cs typeface="Arial"/>
              </a:rPr>
              <a:t>mitigation</a:t>
            </a:r>
            <a:r>
              <a:rPr sz="3400" spc="-25" dirty="0">
                <a:latin typeface="Arial"/>
                <a:cs typeface="Arial"/>
              </a:rPr>
              <a:t> </a:t>
            </a:r>
            <a:r>
              <a:rPr sz="3000" spc="-5" dirty="0">
                <a:latin typeface="Arial"/>
                <a:cs typeface="Arial"/>
              </a:rPr>
              <a:t>….forests</a:t>
            </a:r>
            <a:endParaRPr sz="3000">
              <a:latin typeface="Arial"/>
              <a:cs typeface="Arial"/>
            </a:endParaRPr>
          </a:p>
        </p:txBody>
      </p:sp>
      <p:sp>
        <p:nvSpPr>
          <p:cNvPr id="6" name="object 6"/>
          <p:cNvSpPr txBox="1"/>
          <p:nvPr/>
        </p:nvSpPr>
        <p:spPr>
          <a:xfrm>
            <a:off x="8853094" y="4689239"/>
            <a:ext cx="252095" cy="2090420"/>
          </a:xfrm>
          <a:prstGeom prst="rect">
            <a:avLst/>
          </a:prstGeom>
        </p:spPr>
        <p:txBody>
          <a:bodyPr vert="vert270" wrap="square" lIns="0" tIns="0" rIns="0" bIns="0" rtlCol="0">
            <a:spAutoFit/>
          </a:bodyPr>
          <a:lstStyle/>
          <a:p>
            <a:pPr marL="12700">
              <a:lnSpc>
                <a:spcPts val="1864"/>
              </a:lnSpc>
            </a:pPr>
            <a:r>
              <a:rPr sz="1600" spc="-5" dirty="0">
                <a:solidFill>
                  <a:srgbClr val="A7A8A7"/>
                </a:solidFill>
                <a:latin typeface="Arial"/>
                <a:cs typeface="Arial"/>
              </a:rPr>
              <a:t>Photo</a:t>
            </a:r>
            <a:r>
              <a:rPr sz="1600" spc="-30" dirty="0">
                <a:solidFill>
                  <a:srgbClr val="A7A8A7"/>
                </a:solidFill>
                <a:latin typeface="Arial"/>
                <a:cs typeface="Arial"/>
              </a:rPr>
              <a:t> </a:t>
            </a:r>
            <a:r>
              <a:rPr sz="1600" spc="-5" dirty="0">
                <a:solidFill>
                  <a:srgbClr val="A7A8A7"/>
                </a:solidFill>
                <a:latin typeface="Arial"/>
                <a:cs typeface="Arial"/>
              </a:rPr>
              <a:t>by</a:t>
            </a:r>
            <a:r>
              <a:rPr sz="1600" spc="5" dirty="0">
                <a:solidFill>
                  <a:srgbClr val="A7A8A7"/>
                </a:solidFill>
                <a:latin typeface="Arial"/>
                <a:cs typeface="Arial"/>
              </a:rPr>
              <a:t> </a:t>
            </a:r>
            <a:r>
              <a:rPr sz="1600" spc="-10" dirty="0">
                <a:solidFill>
                  <a:srgbClr val="A7A8A7"/>
                </a:solidFill>
                <a:latin typeface="Arial"/>
                <a:cs typeface="Arial"/>
              </a:rPr>
              <a:t>Jeff</a:t>
            </a:r>
            <a:r>
              <a:rPr sz="1600" spc="-95" dirty="0">
                <a:solidFill>
                  <a:srgbClr val="A7A8A7"/>
                </a:solidFill>
                <a:latin typeface="Arial"/>
                <a:cs typeface="Arial"/>
              </a:rPr>
              <a:t> </a:t>
            </a:r>
            <a:r>
              <a:rPr sz="1600" spc="-5" dirty="0">
                <a:solidFill>
                  <a:srgbClr val="A7A8A7"/>
                </a:solidFill>
                <a:latin typeface="Arial"/>
                <a:cs typeface="Arial"/>
              </a:rPr>
              <a:t>Anzevino</a:t>
            </a:r>
            <a:endParaRPr sz="1600">
              <a:latin typeface="Arial"/>
              <a:cs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18714" y="144104"/>
            <a:ext cx="4305300" cy="574040"/>
          </a:xfrm>
          <a:prstGeom prst="rect">
            <a:avLst/>
          </a:prstGeom>
        </p:spPr>
        <p:txBody>
          <a:bodyPr vert="horz" wrap="square" lIns="0" tIns="12700" rIns="0" bIns="0" rtlCol="0">
            <a:spAutoFit/>
          </a:bodyPr>
          <a:lstStyle/>
          <a:p>
            <a:pPr marL="12700">
              <a:lnSpc>
                <a:spcPct val="100000"/>
              </a:lnSpc>
              <a:spcBef>
                <a:spcPts val="100"/>
              </a:spcBef>
            </a:pPr>
            <a:r>
              <a:rPr sz="3600" spc="-10" dirty="0"/>
              <a:t>What</a:t>
            </a:r>
            <a:r>
              <a:rPr sz="3600" spc="-55" dirty="0"/>
              <a:t> </a:t>
            </a:r>
            <a:r>
              <a:rPr sz="3600" dirty="0"/>
              <a:t>did</a:t>
            </a:r>
            <a:r>
              <a:rPr sz="3600" spc="-45" dirty="0"/>
              <a:t> </a:t>
            </a:r>
            <a:r>
              <a:rPr sz="3600" spc="-15" dirty="0"/>
              <a:t>you</a:t>
            </a:r>
            <a:r>
              <a:rPr sz="3600" spc="-45" dirty="0"/>
              <a:t> </a:t>
            </a:r>
            <a:r>
              <a:rPr sz="3600" spc="-5" dirty="0"/>
              <a:t>observe?</a:t>
            </a:r>
            <a:endParaRPr sz="3600"/>
          </a:p>
        </p:txBody>
      </p:sp>
      <p:sp>
        <p:nvSpPr>
          <p:cNvPr id="3" name="object 3"/>
          <p:cNvSpPr txBox="1"/>
          <p:nvPr/>
        </p:nvSpPr>
        <p:spPr>
          <a:xfrm>
            <a:off x="499998" y="997544"/>
            <a:ext cx="8145145" cy="1122680"/>
          </a:xfrm>
          <a:prstGeom prst="rect">
            <a:avLst/>
          </a:prstGeom>
        </p:spPr>
        <p:txBody>
          <a:bodyPr vert="horz" wrap="square" lIns="0" tIns="12700" rIns="0" bIns="0" rtlCol="0">
            <a:spAutoFit/>
          </a:bodyPr>
          <a:lstStyle/>
          <a:p>
            <a:pPr marL="394970" marR="5080" indent="-382905">
              <a:lnSpc>
                <a:spcPct val="100000"/>
              </a:lnSpc>
              <a:spcBef>
                <a:spcPts val="100"/>
              </a:spcBef>
            </a:pPr>
            <a:r>
              <a:rPr sz="3600" spc="-25" dirty="0">
                <a:latin typeface="Calibri"/>
                <a:cs typeface="Calibri"/>
              </a:rPr>
              <a:t>Why</a:t>
            </a:r>
            <a:r>
              <a:rPr sz="3600" spc="-40" dirty="0">
                <a:latin typeface="Calibri"/>
                <a:cs typeface="Calibri"/>
              </a:rPr>
              <a:t> </a:t>
            </a:r>
            <a:r>
              <a:rPr sz="3600" spc="-10" dirty="0">
                <a:latin typeface="Calibri"/>
                <a:cs typeface="Calibri"/>
              </a:rPr>
              <a:t>might</a:t>
            </a:r>
            <a:r>
              <a:rPr sz="3600" spc="-5" dirty="0">
                <a:latin typeface="Calibri"/>
                <a:cs typeface="Calibri"/>
              </a:rPr>
              <a:t> </a:t>
            </a:r>
            <a:r>
              <a:rPr sz="3600" spc="-25" dirty="0">
                <a:latin typeface="Calibri"/>
                <a:cs typeface="Calibri"/>
              </a:rPr>
              <a:t>we</a:t>
            </a:r>
            <a:r>
              <a:rPr sz="3600" dirty="0">
                <a:latin typeface="Calibri"/>
                <a:cs typeface="Calibri"/>
              </a:rPr>
              <a:t> </a:t>
            </a:r>
            <a:r>
              <a:rPr sz="3600" spc="-20" dirty="0">
                <a:latin typeface="Calibri"/>
                <a:cs typeface="Calibri"/>
              </a:rPr>
              <a:t>want</a:t>
            </a:r>
            <a:r>
              <a:rPr sz="3600" spc="-10" dirty="0">
                <a:latin typeface="Calibri"/>
                <a:cs typeface="Calibri"/>
              </a:rPr>
              <a:t> </a:t>
            </a:r>
            <a:r>
              <a:rPr sz="3600" spc="-25" dirty="0">
                <a:latin typeface="Calibri"/>
                <a:cs typeface="Calibri"/>
              </a:rPr>
              <a:t>to</a:t>
            </a:r>
            <a:r>
              <a:rPr sz="3600" dirty="0">
                <a:latin typeface="Calibri"/>
                <a:cs typeface="Calibri"/>
              </a:rPr>
              <a:t> </a:t>
            </a:r>
            <a:r>
              <a:rPr sz="3600" spc="-10" dirty="0">
                <a:latin typeface="Calibri"/>
                <a:cs typeface="Calibri"/>
              </a:rPr>
              <a:t>increase</a:t>
            </a:r>
            <a:r>
              <a:rPr sz="3600" spc="-25" dirty="0">
                <a:latin typeface="Calibri"/>
                <a:cs typeface="Calibri"/>
              </a:rPr>
              <a:t> </a:t>
            </a:r>
            <a:r>
              <a:rPr sz="3600" spc="-5" dirty="0">
                <a:latin typeface="Calibri"/>
                <a:cs typeface="Calibri"/>
              </a:rPr>
              <a:t>or </a:t>
            </a:r>
            <a:r>
              <a:rPr sz="3600" spc="-10" dirty="0">
                <a:latin typeface="Calibri"/>
                <a:cs typeface="Calibri"/>
              </a:rPr>
              <a:t>decrease </a:t>
            </a:r>
            <a:r>
              <a:rPr sz="3600" spc="-800" dirty="0">
                <a:latin typeface="Calibri"/>
                <a:cs typeface="Calibri"/>
              </a:rPr>
              <a:t> </a:t>
            </a:r>
            <a:r>
              <a:rPr sz="3600" spc="-5" dirty="0">
                <a:latin typeface="Calibri"/>
                <a:cs typeface="Calibri"/>
              </a:rPr>
              <a:t>each</a:t>
            </a:r>
            <a:r>
              <a:rPr sz="3600" spc="-25" dirty="0">
                <a:latin typeface="Calibri"/>
                <a:cs typeface="Calibri"/>
              </a:rPr>
              <a:t> </a:t>
            </a:r>
            <a:r>
              <a:rPr sz="3600" spc="-5" dirty="0">
                <a:latin typeface="Calibri"/>
                <a:cs typeface="Calibri"/>
              </a:rPr>
              <a:t>of</a:t>
            </a:r>
            <a:r>
              <a:rPr sz="3600" spc="-10" dirty="0">
                <a:latin typeface="Calibri"/>
                <a:cs typeface="Calibri"/>
              </a:rPr>
              <a:t> </a:t>
            </a:r>
            <a:r>
              <a:rPr sz="3600" spc="-5" dirty="0">
                <a:latin typeface="Calibri"/>
                <a:cs typeface="Calibri"/>
              </a:rPr>
              <a:t>these</a:t>
            </a:r>
            <a:r>
              <a:rPr sz="3600" dirty="0">
                <a:latin typeface="Calibri"/>
                <a:cs typeface="Calibri"/>
              </a:rPr>
              <a:t> </a:t>
            </a:r>
            <a:r>
              <a:rPr sz="3600" spc="-10" dirty="0">
                <a:latin typeface="Calibri"/>
                <a:cs typeface="Calibri"/>
              </a:rPr>
              <a:t>components</a:t>
            </a:r>
            <a:r>
              <a:rPr sz="3600" spc="-35" dirty="0">
                <a:latin typeface="Calibri"/>
                <a:cs typeface="Calibri"/>
              </a:rPr>
              <a:t> </a:t>
            </a:r>
            <a:r>
              <a:rPr sz="3600" spc="-5" dirty="0">
                <a:latin typeface="Calibri"/>
                <a:cs typeface="Calibri"/>
              </a:rPr>
              <a:t>on</a:t>
            </a:r>
            <a:r>
              <a:rPr sz="3600" dirty="0">
                <a:latin typeface="Calibri"/>
                <a:cs typeface="Calibri"/>
              </a:rPr>
              <a:t> our</a:t>
            </a:r>
            <a:r>
              <a:rPr sz="3600" spc="-20" dirty="0">
                <a:latin typeface="Calibri"/>
                <a:cs typeface="Calibri"/>
              </a:rPr>
              <a:t> </a:t>
            </a:r>
            <a:r>
              <a:rPr sz="3600" dirty="0">
                <a:latin typeface="Calibri"/>
                <a:cs typeface="Calibri"/>
              </a:rPr>
              <a:t>land?</a:t>
            </a:r>
            <a:endParaRPr sz="3600">
              <a:latin typeface="Calibri"/>
              <a:cs typeface="Calibri"/>
            </a:endParaRPr>
          </a:p>
        </p:txBody>
      </p:sp>
      <p:graphicFrame>
        <p:nvGraphicFramePr>
          <p:cNvPr id="4" name="object 4"/>
          <p:cNvGraphicFramePr>
            <a:graphicFrameLocks noGrp="1"/>
          </p:cNvGraphicFramePr>
          <p:nvPr/>
        </p:nvGraphicFramePr>
        <p:xfrm>
          <a:off x="187200" y="2262583"/>
          <a:ext cx="8763000" cy="4314825"/>
        </p:xfrm>
        <a:graphic>
          <a:graphicData uri="http://schemas.openxmlformats.org/drawingml/2006/table">
            <a:tbl>
              <a:tblPr firstRow="1" bandRow="1">
                <a:tableStyleId>{2D5ABB26-0587-4C30-8999-92F81FD0307C}</a:tableStyleId>
              </a:tblPr>
              <a:tblGrid>
                <a:gridCol w="1823085">
                  <a:extLst>
                    <a:ext uri="{9D8B030D-6E8A-4147-A177-3AD203B41FA5}">
                      <a16:colId xmlns:a16="http://schemas.microsoft.com/office/drawing/2014/main" val="20000"/>
                    </a:ext>
                  </a:extLst>
                </a:gridCol>
                <a:gridCol w="3384550">
                  <a:extLst>
                    <a:ext uri="{9D8B030D-6E8A-4147-A177-3AD203B41FA5}">
                      <a16:colId xmlns:a16="http://schemas.microsoft.com/office/drawing/2014/main" val="20001"/>
                    </a:ext>
                  </a:extLst>
                </a:gridCol>
                <a:gridCol w="3555365">
                  <a:extLst>
                    <a:ext uri="{9D8B030D-6E8A-4147-A177-3AD203B41FA5}">
                      <a16:colId xmlns:a16="http://schemas.microsoft.com/office/drawing/2014/main" val="20002"/>
                    </a:ext>
                  </a:extLst>
                </a:gridCol>
              </a:tblGrid>
              <a:tr h="457200">
                <a:tc>
                  <a:txBody>
                    <a:bodyPr/>
                    <a:lstStyle/>
                    <a:p>
                      <a:pPr marL="516255">
                        <a:lnSpc>
                          <a:spcPct val="100000"/>
                        </a:lnSpc>
                        <a:spcBef>
                          <a:spcPts val="300"/>
                        </a:spcBef>
                      </a:pPr>
                      <a:r>
                        <a:rPr sz="2400" b="1" spc="-40" dirty="0">
                          <a:latin typeface="Arial"/>
                          <a:cs typeface="Arial"/>
                        </a:rPr>
                        <a:t>Topic</a:t>
                      </a:r>
                      <a:endParaRPr sz="2400">
                        <a:latin typeface="Arial"/>
                        <a:cs typeface="Arial"/>
                      </a:endParaRPr>
                    </a:p>
                  </a:txBody>
                  <a:tcPr marL="0" marR="0" marT="38100" marB="0">
                    <a:lnL w="381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980440">
                        <a:lnSpc>
                          <a:spcPct val="100000"/>
                        </a:lnSpc>
                        <a:spcBef>
                          <a:spcPts val="300"/>
                        </a:spcBef>
                      </a:pPr>
                      <a:r>
                        <a:rPr sz="2400" b="1" spc="-5" dirty="0">
                          <a:latin typeface="Arial"/>
                          <a:cs typeface="Arial"/>
                        </a:rPr>
                        <a:t>Increase?</a:t>
                      </a:r>
                      <a:endParaRPr sz="2400">
                        <a:latin typeface="Arial"/>
                        <a:cs typeface="Arial"/>
                      </a:endParaRPr>
                    </a:p>
                  </a:txBody>
                  <a:tcPr marL="0" marR="0" marT="38100"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1007110">
                        <a:lnSpc>
                          <a:spcPct val="100000"/>
                        </a:lnSpc>
                        <a:spcBef>
                          <a:spcPts val="300"/>
                        </a:spcBef>
                      </a:pPr>
                      <a:r>
                        <a:rPr sz="2400" b="1" spc="-5" dirty="0">
                          <a:latin typeface="Arial"/>
                          <a:cs typeface="Arial"/>
                        </a:rPr>
                        <a:t>Decrease?</a:t>
                      </a:r>
                      <a:endParaRPr sz="2400">
                        <a:latin typeface="Arial"/>
                        <a:cs typeface="Arial"/>
                      </a:endParaRPr>
                    </a:p>
                  </a:txBody>
                  <a:tcPr marL="0" marR="0" marT="38100" marB="0">
                    <a:lnL w="12700">
                      <a:solidFill>
                        <a:srgbClr val="000000"/>
                      </a:solidFill>
                      <a:prstDash val="solid"/>
                    </a:lnL>
                    <a:lnR w="28575">
                      <a:solidFill>
                        <a:srgbClr val="000000"/>
                      </a:solidFill>
                      <a:prstDash val="solid"/>
                    </a:lnR>
                    <a:lnT w="28575">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1115695">
                <a:tc>
                  <a:txBody>
                    <a:bodyPr/>
                    <a:lstStyle/>
                    <a:p>
                      <a:pPr marL="91440">
                        <a:lnSpc>
                          <a:spcPct val="100000"/>
                        </a:lnSpc>
                        <a:spcBef>
                          <a:spcPts val="305"/>
                        </a:spcBef>
                      </a:pPr>
                      <a:r>
                        <a:rPr sz="2000" dirty="0">
                          <a:latin typeface="Arial"/>
                          <a:cs typeface="Arial"/>
                        </a:rPr>
                        <a:t>Forests</a:t>
                      </a:r>
                      <a:endParaRPr sz="2000">
                        <a:latin typeface="Arial"/>
                        <a:cs typeface="Arial"/>
                      </a:endParaRPr>
                    </a:p>
                  </a:txBody>
                  <a:tcPr marL="0" marR="0" marT="38735"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29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2900">
                        <a:latin typeface="Times New Roman"/>
                        <a:cs typeface="Times New Roman"/>
                      </a:endParaRPr>
                    </a:p>
                  </a:txBody>
                  <a:tcPr marL="0" marR="0" marT="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591820">
                <a:tc>
                  <a:txBody>
                    <a:bodyPr/>
                    <a:lstStyle/>
                    <a:p>
                      <a:pPr marL="91440">
                        <a:lnSpc>
                          <a:spcPct val="100000"/>
                        </a:lnSpc>
                        <a:spcBef>
                          <a:spcPts val="305"/>
                        </a:spcBef>
                      </a:pPr>
                      <a:r>
                        <a:rPr sz="2000" dirty="0">
                          <a:latin typeface="Arial"/>
                          <a:cs typeface="Arial"/>
                        </a:rPr>
                        <a:t>Farms</a:t>
                      </a:r>
                      <a:endParaRPr sz="2000">
                        <a:latin typeface="Arial"/>
                        <a:cs typeface="Arial"/>
                      </a:endParaRPr>
                    </a:p>
                  </a:txBody>
                  <a:tcPr marL="0" marR="0" marT="38735"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29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2900">
                        <a:latin typeface="Times New Roman"/>
                        <a:cs typeface="Times New Roman"/>
                      </a:endParaRPr>
                    </a:p>
                  </a:txBody>
                  <a:tcPr marL="0" marR="0" marT="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594995">
                <a:tc>
                  <a:txBody>
                    <a:bodyPr/>
                    <a:lstStyle/>
                    <a:p>
                      <a:pPr marL="91440">
                        <a:lnSpc>
                          <a:spcPct val="100000"/>
                        </a:lnSpc>
                        <a:spcBef>
                          <a:spcPts val="305"/>
                        </a:spcBef>
                      </a:pPr>
                      <a:r>
                        <a:rPr sz="2000" dirty="0">
                          <a:latin typeface="Arial"/>
                          <a:cs typeface="Arial"/>
                        </a:rPr>
                        <a:t>Dams</a:t>
                      </a:r>
                      <a:endParaRPr sz="2000">
                        <a:latin typeface="Arial"/>
                        <a:cs typeface="Arial"/>
                      </a:endParaRPr>
                    </a:p>
                  </a:txBody>
                  <a:tcPr marL="0" marR="0" marT="38735"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29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2900">
                        <a:latin typeface="Times New Roman"/>
                        <a:cs typeface="Times New Roman"/>
                      </a:endParaRPr>
                    </a:p>
                  </a:txBody>
                  <a:tcPr marL="0" marR="0" marT="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854075">
                <a:tc>
                  <a:txBody>
                    <a:bodyPr/>
                    <a:lstStyle/>
                    <a:p>
                      <a:pPr marL="91440" marR="101600">
                        <a:lnSpc>
                          <a:spcPct val="100000"/>
                        </a:lnSpc>
                        <a:spcBef>
                          <a:spcPts val="305"/>
                        </a:spcBef>
                      </a:pPr>
                      <a:r>
                        <a:rPr sz="2000" spc="-35" dirty="0">
                          <a:latin typeface="Arial"/>
                          <a:cs typeface="Arial"/>
                        </a:rPr>
                        <a:t>W</a:t>
                      </a:r>
                      <a:r>
                        <a:rPr sz="2000" dirty="0">
                          <a:latin typeface="Arial"/>
                          <a:cs typeface="Arial"/>
                        </a:rPr>
                        <a:t>e</a:t>
                      </a:r>
                      <a:r>
                        <a:rPr sz="2000" spc="-10" dirty="0">
                          <a:latin typeface="Arial"/>
                          <a:cs typeface="Arial"/>
                        </a:rPr>
                        <a:t>t</a:t>
                      </a:r>
                      <a:r>
                        <a:rPr sz="2000" spc="-5" dirty="0">
                          <a:latin typeface="Arial"/>
                          <a:cs typeface="Arial"/>
                        </a:rPr>
                        <a:t>l</a:t>
                      </a:r>
                      <a:r>
                        <a:rPr sz="2000" dirty="0">
                          <a:latin typeface="Arial"/>
                          <a:cs typeface="Arial"/>
                        </a:rPr>
                        <a:t>and</a:t>
                      </a:r>
                      <a:r>
                        <a:rPr sz="2000" spc="5" dirty="0">
                          <a:latin typeface="Arial"/>
                          <a:cs typeface="Arial"/>
                        </a:rPr>
                        <a:t>s</a:t>
                      </a:r>
                      <a:r>
                        <a:rPr sz="2000" spc="-10" dirty="0">
                          <a:latin typeface="Arial"/>
                          <a:cs typeface="Arial"/>
                        </a:rPr>
                        <a:t>/</a:t>
                      </a:r>
                      <a:r>
                        <a:rPr sz="2000" dirty="0">
                          <a:latin typeface="Arial"/>
                          <a:cs typeface="Arial"/>
                        </a:rPr>
                        <a:t>r</a:t>
                      </a:r>
                      <a:r>
                        <a:rPr sz="2000" spc="-5" dirty="0">
                          <a:latin typeface="Arial"/>
                          <a:cs typeface="Arial"/>
                        </a:rPr>
                        <a:t>i</a:t>
                      </a:r>
                      <a:r>
                        <a:rPr sz="2000" spc="-10" dirty="0">
                          <a:latin typeface="Arial"/>
                          <a:cs typeface="Arial"/>
                        </a:rPr>
                        <a:t>v</a:t>
                      </a:r>
                      <a:r>
                        <a:rPr sz="2000" dirty="0">
                          <a:latin typeface="Arial"/>
                          <a:cs typeface="Arial"/>
                        </a:rPr>
                        <a:t>er  shoreline</a:t>
                      </a:r>
                      <a:endParaRPr sz="2000">
                        <a:latin typeface="Arial"/>
                        <a:cs typeface="Arial"/>
                      </a:endParaRPr>
                    </a:p>
                  </a:txBody>
                  <a:tcPr marL="0" marR="0" marT="38735"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29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2900">
                        <a:latin typeface="Times New Roman"/>
                        <a:cs typeface="Times New Roman"/>
                      </a:endParaRPr>
                    </a:p>
                  </a:txBody>
                  <a:tcPr marL="0" marR="0" marT="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701040">
                <a:tc>
                  <a:txBody>
                    <a:bodyPr/>
                    <a:lstStyle/>
                    <a:p>
                      <a:pPr marL="91440" marR="553085">
                        <a:lnSpc>
                          <a:spcPct val="100000"/>
                        </a:lnSpc>
                        <a:spcBef>
                          <a:spcPts val="300"/>
                        </a:spcBef>
                      </a:pPr>
                      <a:r>
                        <a:rPr sz="2000" dirty="0">
                          <a:latin typeface="Arial"/>
                          <a:cs typeface="Arial"/>
                        </a:rPr>
                        <a:t>Housing</a:t>
                      </a:r>
                      <a:r>
                        <a:rPr sz="2000" spc="-125" dirty="0">
                          <a:latin typeface="Arial"/>
                          <a:cs typeface="Arial"/>
                        </a:rPr>
                        <a:t> </a:t>
                      </a:r>
                      <a:r>
                        <a:rPr sz="2000" dirty="0">
                          <a:latin typeface="Arial"/>
                          <a:cs typeface="Arial"/>
                        </a:rPr>
                        <a:t>&amp; </a:t>
                      </a:r>
                      <a:r>
                        <a:rPr sz="2000" spc="-540" dirty="0">
                          <a:latin typeface="Arial"/>
                          <a:cs typeface="Arial"/>
                        </a:rPr>
                        <a:t> </a:t>
                      </a:r>
                      <a:r>
                        <a:rPr sz="2000" dirty="0">
                          <a:latin typeface="Arial"/>
                          <a:cs typeface="Arial"/>
                        </a:rPr>
                        <a:t>roads</a:t>
                      </a:r>
                      <a:endParaRPr sz="2000">
                        <a:latin typeface="Arial"/>
                        <a:cs typeface="Arial"/>
                      </a:endParaRPr>
                    </a:p>
                  </a:txBody>
                  <a:tcPr marL="0" marR="0" marT="38100" marB="0">
                    <a:lnL w="381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29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2900">
                        <a:latin typeface="Times New Roman"/>
                        <a:cs typeface="Times New Roman"/>
                      </a:endParaRPr>
                    </a:p>
                  </a:txBody>
                  <a:tcPr marL="0" marR="0" marT="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595755" marR="5080" indent="-1438910">
              <a:lnSpc>
                <a:spcPct val="100000"/>
              </a:lnSpc>
              <a:spcBef>
                <a:spcPts val="95"/>
              </a:spcBef>
            </a:pPr>
            <a:r>
              <a:rPr spc="-25" dirty="0"/>
              <a:t>Why</a:t>
            </a:r>
            <a:r>
              <a:rPr spc="-5" dirty="0"/>
              <a:t> </a:t>
            </a:r>
            <a:r>
              <a:rPr spc="-15" dirty="0"/>
              <a:t>might</a:t>
            </a:r>
            <a:r>
              <a:rPr spc="15" dirty="0"/>
              <a:t> </a:t>
            </a:r>
            <a:r>
              <a:rPr spc="-15" dirty="0"/>
              <a:t>we</a:t>
            </a:r>
            <a:r>
              <a:rPr dirty="0"/>
              <a:t> </a:t>
            </a:r>
            <a:r>
              <a:rPr spc="-20" dirty="0"/>
              <a:t>want</a:t>
            </a:r>
            <a:r>
              <a:rPr dirty="0"/>
              <a:t> </a:t>
            </a:r>
            <a:r>
              <a:rPr spc="-20" dirty="0"/>
              <a:t>to</a:t>
            </a:r>
            <a:r>
              <a:rPr dirty="0"/>
              <a:t> </a:t>
            </a:r>
            <a:r>
              <a:rPr spc="-10" dirty="0"/>
              <a:t>increase</a:t>
            </a:r>
            <a:r>
              <a:rPr spc="20" dirty="0"/>
              <a:t> </a:t>
            </a:r>
            <a:r>
              <a:rPr spc="-5" dirty="0"/>
              <a:t>or </a:t>
            </a:r>
            <a:r>
              <a:rPr spc="-10" dirty="0"/>
              <a:t>decrease</a:t>
            </a:r>
            <a:r>
              <a:rPr dirty="0"/>
              <a:t> each</a:t>
            </a:r>
            <a:r>
              <a:rPr spc="-5" dirty="0"/>
              <a:t> of </a:t>
            </a:r>
            <a:r>
              <a:rPr spc="-615" dirty="0"/>
              <a:t> </a:t>
            </a:r>
            <a:r>
              <a:rPr spc="-5" dirty="0"/>
              <a:t>these </a:t>
            </a:r>
            <a:r>
              <a:rPr spc="-10" dirty="0"/>
              <a:t>components</a:t>
            </a:r>
            <a:r>
              <a:rPr spc="50" dirty="0"/>
              <a:t> </a:t>
            </a:r>
            <a:r>
              <a:rPr spc="-5" dirty="0"/>
              <a:t>on</a:t>
            </a:r>
            <a:r>
              <a:rPr spc="5" dirty="0"/>
              <a:t> </a:t>
            </a:r>
            <a:r>
              <a:rPr spc="-5" dirty="0"/>
              <a:t>our</a:t>
            </a:r>
            <a:r>
              <a:rPr spc="10" dirty="0"/>
              <a:t> </a:t>
            </a:r>
            <a:r>
              <a:rPr spc="-10" dirty="0"/>
              <a:t>land?</a:t>
            </a:r>
          </a:p>
        </p:txBody>
      </p:sp>
      <p:graphicFrame>
        <p:nvGraphicFramePr>
          <p:cNvPr id="3" name="object 3"/>
          <p:cNvGraphicFramePr>
            <a:graphicFrameLocks noGrp="1"/>
          </p:cNvGraphicFramePr>
          <p:nvPr/>
        </p:nvGraphicFramePr>
        <p:xfrm>
          <a:off x="214312" y="1204912"/>
          <a:ext cx="8763000" cy="5521323"/>
        </p:xfrm>
        <a:graphic>
          <a:graphicData uri="http://schemas.openxmlformats.org/drawingml/2006/table">
            <a:tbl>
              <a:tblPr firstRow="1" bandRow="1">
                <a:tableStyleId>{2D5ABB26-0587-4C30-8999-92F81FD0307C}</a:tableStyleId>
              </a:tblPr>
              <a:tblGrid>
                <a:gridCol w="1823085">
                  <a:extLst>
                    <a:ext uri="{9D8B030D-6E8A-4147-A177-3AD203B41FA5}">
                      <a16:colId xmlns:a16="http://schemas.microsoft.com/office/drawing/2014/main" val="20000"/>
                    </a:ext>
                  </a:extLst>
                </a:gridCol>
                <a:gridCol w="3384550">
                  <a:extLst>
                    <a:ext uri="{9D8B030D-6E8A-4147-A177-3AD203B41FA5}">
                      <a16:colId xmlns:a16="http://schemas.microsoft.com/office/drawing/2014/main" val="20001"/>
                    </a:ext>
                  </a:extLst>
                </a:gridCol>
                <a:gridCol w="3555365">
                  <a:extLst>
                    <a:ext uri="{9D8B030D-6E8A-4147-A177-3AD203B41FA5}">
                      <a16:colId xmlns:a16="http://schemas.microsoft.com/office/drawing/2014/main" val="20002"/>
                    </a:ext>
                  </a:extLst>
                </a:gridCol>
              </a:tblGrid>
              <a:tr h="457200">
                <a:tc>
                  <a:txBody>
                    <a:bodyPr/>
                    <a:lstStyle/>
                    <a:p>
                      <a:pPr marL="516255">
                        <a:lnSpc>
                          <a:spcPct val="100000"/>
                        </a:lnSpc>
                        <a:spcBef>
                          <a:spcPts val="300"/>
                        </a:spcBef>
                      </a:pPr>
                      <a:r>
                        <a:rPr sz="2400" b="1" spc="-40" dirty="0">
                          <a:latin typeface="Arial"/>
                          <a:cs typeface="Arial"/>
                        </a:rPr>
                        <a:t>Topic</a:t>
                      </a:r>
                      <a:endParaRPr sz="2400">
                        <a:latin typeface="Arial"/>
                        <a:cs typeface="Arial"/>
                      </a:endParaRPr>
                    </a:p>
                  </a:txBody>
                  <a:tcPr marL="0" marR="0" marT="38100" marB="0">
                    <a:lnL w="28575">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980440">
                        <a:lnSpc>
                          <a:spcPct val="100000"/>
                        </a:lnSpc>
                        <a:spcBef>
                          <a:spcPts val="300"/>
                        </a:spcBef>
                      </a:pPr>
                      <a:r>
                        <a:rPr sz="2400" b="1" spc="-5" dirty="0">
                          <a:latin typeface="Arial"/>
                          <a:cs typeface="Arial"/>
                        </a:rPr>
                        <a:t>Increase?</a:t>
                      </a:r>
                      <a:endParaRPr sz="2400">
                        <a:latin typeface="Arial"/>
                        <a:cs typeface="Arial"/>
                      </a:endParaRPr>
                    </a:p>
                  </a:txBody>
                  <a:tcPr marL="0" marR="0" marT="38100"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1007110">
                        <a:lnSpc>
                          <a:spcPct val="100000"/>
                        </a:lnSpc>
                        <a:spcBef>
                          <a:spcPts val="300"/>
                        </a:spcBef>
                      </a:pPr>
                      <a:r>
                        <a:rPr sz="2400" b="1" spc="-5" dirty="0">
                          <a:latin typeface="Arial"/>
                          <a:cs typeface="Arial"/>
                        </a:rPr>
                        <a:t>Decrease?</a:t>
                      </a:r>
                      <a:endParaRPr sz="2400">
                        <a:latin typeface="Arial"/>
                        <a:cs typeface="Arial"/>
                      </a:endParaRPr>
                    </a:p>
                  </a:txBody>
                  <a:tcPr marL="0" marR="0" marT="38100" marB="0">
                    <a:lnL w="12700">
                      <a:solidFill>
                        <a:srgbClr val="000000"/>
                      </a:solidFill>
                      <a:prstDash val="solid"/>
                    </a:lnL>
                    <a:lnR w="28575">
                      <a:solidFill>
                        <a:srgbClr val="000000"/>
                      </a:solidFill>
                      <a:prstDash val="solid"/>
                    </a:lnR>
                    <a:lnT w="28575">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1353185">
                <a:tc>
                  <a:txBody>
                    <a:bodyPr/>
                    <a:lstStyle/>
                    <a:p>
                      <a:pPr marL="90805">
                        <a:lnSpc>
                          <a:spcPct val="100000"/>
                        </a:lnSpc>
                        <a:spcBef>
                          <a:spcPts val="305"/>
                        </a:spcBef>
                      </a:pPr>
                      <a:r>
                        <a:rPr sz="2000" dirty="0">
                          <a:latin typeface="Arial"/>
                          <a:cs typeface="Arial"/>
                        </a:rPr>
                        <a:t>Forests</a:t>
                      </a:r>
                      <a:endParaRPr sz="2000">
                        <a:latin typeface="Arial"/>
                        <a:cs typeface="Arial"/>
                      </a:endParaRPr>
                    </a:p>
                  </a:txBody>
                  <a:tcPr marL="0" marR="0" marT="38735"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72085" indent="-81280">
                        <a:lnSpc>
                          <a:spcPct val="100000"/>
                        </a:lnSpc>
                        <a:spcBef>
                          <a:spcPts val="310"/>
                        </a:spcBef>
                        <a:buSzPct val="94444"/>
                        <a:buChar char="•"/>
                        <a:tabLst>
                          <a:tab pos="172085" algn="l"/>
                        </a:tabLst>
                      </a:pPr>
                      <a:r>
                        <a:rPr sz="1800" spc="-5" dirty="0">
                          <a:latin typeface="Arial"/>
                          <a:cs typeface="Arial"/>
                        </a:rPr>
                        <a:t>Improve</a:t>
                      </a:r>
                      <a:r>
                        <a:rPr sz="1800" spc="-25" dirty="0">
                          <a:latin typeface="Arial"/>
                          <a:cs typeface="Arial"/>
                        </a:rPr>
                        <a:t> </a:t>
                      </a:r>
                      <a:r>
                        <a:rPr sz="1800" spc="-10" dirty="0">
                          <a:latin typeface="Arial"/>
                          <a:cs typeface="Arial"/>
                        </a:rPr>
                        <a:t>air</a:t>
                      </a:r>
                      <a:r>
                        <a:rPr sz="1800" spc="10" dirty="0">
                          <a:latin typeface="Arial"/>
                          <a:cs typeface="Arial"/>
                        </a:rPr>
                        <a:t> </a:t>
                      </a:r>
                      <a:r>
                        <a:rPr sz="1800" dirty="0">
                          <a:latin typeface="Arial"/>
                          <a:cs typeface="Arial"/>
                        </a:rPr>
                        <a:t>&amp;</a:t>
                      </a:r>
                      <a:r>
                        <a:rPr sz="1800" spc="-15" dirty="0">
                          <a:latin typeface="Arial"/>
                          <a:cs typeface="Arial"/>
                        </a:rPr>
                        <a:t> water</a:t>
                      </a:r>
                      <a:r>
                        <a:rPr sz="1800" spc="45" dirty="0">
                          <a:latin typeface="Arial"/>
                          <a:cs typeface="Arial"/>
                        </a:rPr>
                        <a:t> </a:t>
                      </a:r>
                      <a:r>
                        <a:rPr sz="1800" spc="-10" dirty="0">
                          <a:latin typeface="Arial"/>
                          <a:cs typeface="Arial"/>
                        </a:rPr>
                        <a:t>quality</a:t>
                      </a:r>
                      <a:endParaRPr sz="1800">
                        <a:latin typeface="Arial"/>
                        <a:cs typeface="Arial"/>
                      </a:endParaRPr>
                    </a:p>
                    <a:p>
                      <a:pPr marL="172085" indent="-81280">
                        <a:lnSpc>
                          <a:spcPct val="100000"/>
                        </a:lnSpc>
                        <a:spcBef>
                          <a:spcPts val="434"/>
                        </a:spcBef>
                        <a:buSzPct val="94444"/>
                        <a:buChar char="•"/>
                        <a:tabLst>
                          <a:tab pos="172720" algn="l"/>
                        </a:tabLst>
                      </a:pPr>
                      <a:r>
                        <a:rPr sz="1800" spc="-5" dirty="0">
                          <a:latin typeface="Arial"/>
                          <a:cs typeface="Arial"/>
                        </a:rPr>
                        <a:t>Climate</a:t>
                      </a:r>
                      <a:r>
                        <a:rPr sz="1800" spc="-15" dirty="0">
                          <a:latin typeface="Arial"/>
                          <a:cs typeface="Arial"/>
                        </a:rPr>
                        <a:t> </a:t>
                      </a:r>
                      <a:r>
                        <a:rPr sz="1800" dirty="0">
                          <a:latin typeface="Arial"/>
                          <a:cs typeface="Arial"/>
                        </a:rPr>
                        <a:t>&amp;</a:t>
                      </a:r>
                      <a:r>
                        <a:rPr sz="1800" spc="-5" dirty="0">
                          <a:latin typeface="Arial"/>
                          <a:cs typeface="Arial"/>
                        </a:rPr>
                        <a:t> </a:t>
                      </a:r>
                      <a:r>
                        <a:rPr sz="1800" spc="-10" dirty="0">
                          <a:latin typeface="Arial"/>
                          <a:cs typeface="Arial"/>
                        </a:rPr>
                        <a:t>flood mitigation</a:t>
                      </a:r>
                      <a:endParaRPr sz="1800">
                        <a:latin typeface="Arial"/>
                        <a:cs typeface="Arial"/>
                      </a:endParaRPr>
                    </a:p>
                    <a:p>
                      <a:pPr marL="172085" indent="-81280">
                        <a:lnSpc>
                          <a:spcPct val="100000"/>
                        </a:lnSpc>
                        <a:spcBef>
                          <a:spcPts val="430"/>
                        </a:spcBef>
                        <a:buSzPct val="94444"/>
                        <a:buChar char="•"/>
                        <a:tabLst>
                          <a:tab pos="172720" algn="l"/>
                        </a:tabLst>
                      </a:pPr>
                      <a:r>
                        <a:rPr sz="1800" spc="-5" dirty="0">
                          <a:latin typeface="Arial"/>
                          <a:cs typeface="Arial"/>
                        </a:rPr>
                        <a:t>Preserve</a:t>
                      </a:r>
                      <a:r>
                        <a:rPr sz="1800" spc="-20" dirty="0">
                          <a:latin typeface="Arial"/>
                          <a:cs typeface="Arial"/>
                        </a:rPr>
                        <a:t> </a:t>
                      </a:r>
                      <a:r>
                        <a:rPr sz="1800" spc="-10" dirty="0">
                          <a:latin typeface="Arial"/>
                          <a:cs typeface="Arial"/>
                        </a:rPr>
                        <a:t>habitat </a:t>
                      </a:r>
                      <a:r>
                        <a:rPr sz="1800" dirty="0">
                          <a:latin typeface="Arial"/>
                          <a:cs typeface="Arial"/>
                        </a:rPr>
                        <a:t>&amp;</a:t>
                      </a:r>
                      <a:r>
                        <a:rPr sz="1800" spc="-10" dirty="0">
                          <a:latin typeface="Arial"/>
                          <a:cs typeface="Arial"/>
                        </a:rPr>
                        <a:t> </a:t>
                      </a:r>
                      <a:r>
                        <a:rPr sz="1800" spc="-5" dirty="0">
                          <a:latin typeface="Arial"/>
                          <a:cs typeface="Arial"/>
                        </a:rPr>
                        <a:t>biodiversity</a:t>
                      </a:r>
                      <a:endParaRPr sz="1800">
                        <a:latin typeface="Arial"/>
                        <a:cs typeface="Arial"/>
                      </a:endParaRPr>
                    </a:p>
                    <a:p>
                      <a:pPr marL="172085" indent="-81280">
                        <a:lnSpc>
                          <a:spcPct val="100000"/>
                        </a:lnSpc>
                        <a:spcBef>
                          <a:spcPts val="430"/>
                        </a:spcBef>
                        <a:buSzPct val="94444"/>
                        <a:buChar char="•"/>
                        <a:tabLst>
                          <a:tab pos="172720" algn="l"/>
                        </a:tabLst>
                      </a:pPr>
                      <a:r>
                        <a:rPr sz="1800" spc="-10" dirty="0">
                          <a:latin typeface="Arial"/>
                          <a:cs typeface="Arial"/>
                        </a:rPr>
                        <a:t>Recreation,</a:t>
                      </a:r>
                      <a:r>
                        <a:rPr sz="1800" spc="-5" dirty="0">
                          <a:latin typeface="Arial"/>
                          <a:cs typeface="Arial"/>
                        </a:rPr>
                        <a:t> scenic</a:t>
                      </a:r>
                      <a:r>
                        <a:rPr sz="1800" spc="5" dirty="0">
                          <a:latin typeface="Arial"/>
                          <a:cs typeface="Arial"/>
                        </a:rPr>
                        <a:t> </a:t>
                      </a:r>
                      <a:r>
                        <a:rPr sz="1800" spc="-15" dirty="0">
                          <a:latin typeface="Arial"/>
                          <a:cs typeface="Arial"/>
                        </a:rPr>
                        <a:t>views</a:t>
                      </a:r>
                      <a:endParaRPr sz="1800">
                        <a:latin typeface="Arial"/>
                        <a:cs typeface="Arial"/>
                      </a:endParaRPr>
                    </a:p>
                  </a:txBody>
                  <a:tcPr marL="0" marR="0" marT="393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72085" indent="-81280">
                        <a:lnSpc>
                          <a:spcPct val="100000"/>
                        </a:lnSpc>
                        <a:spcBef>
                          <a:spcPts val="310"/>
                        </a:spcBef>
                        <a:buSzPct val="94444"/>
                        <a:buChar char="•"/>
                        <a:tabLst>
                          <a:tab pos="172720" algn="l"/>
                        </a:tabLst>
                      </a:pPr>
                      <a:r>
                        <a:rPr sz="1800" spc="-10" dirty="0">
                          <a:latin typeface="Arial"/>
                          <a:cs typeface="Arial"/>
                        </a:rPr>
                        <a:t>Logging </a:t>
                      </a:r>
                      <a:r>
                        <a:rPr sz="1800" spc="-5" dirty="0">
                          <a:latin typeface="Arial"/>
                          <a:cs typeface="Arial"/>
                        </a:rPr>
                        <a:t>for</a:t>
                      </a:r>
                      <a:r>
                        <a:rPr sz="1800" spc="-15" dirty="0">
                          <a:latin typeface="Arial"/>
                          <a:cs typeface="Arial"/>
                        </a:rPr>
                        <a:t> </a:t>
                      </a:r>
                      <a:r>
                        <a:rPr sz="1800" spc="-25" dirty="0">
                          <a:latin typeface="Arial"/>
                          <a:cs typeface="Arial"/>
                        </a:rPr>
                        <a:t>paper,</a:t>
                      </a:r>
                      <a:r>
                        <a:rPr sz="1800" spc="-10" dirty="0">
                          <a:latin typeface="Arial"/>
                          <a:cs typeface="Arial"/>
                        </a:rPr>
                        <a:t> </a:t>
                      </a:r>
                      <a:r>
                        <a:rPr sz="1800" spc="-20" dirty="0">
                          <a:latin typeface="Arial"/>
                          <a:cs typeface="Arial"/>
                        </a:rPr>
                        <a:t>wood</a:t>
                      </a:r>
                      <a:endParaRPr sz="1800">
                        <a:latin typeface="Arial"/>
                        <a:cs typeface="Arial"/>
                      </a:endParaRPr>
                    </a:p>
                    <a:p>
                      <a:pPr marL="91440" marR="410209">
                        <a:lnSpc>
                          <a:spcPct val="100000"/>
                        </a:lnSpc>
                        <a:spcBef>
                          <a:spcPts val="434"/>
                        </a:spcBef>
                        <a:buSzPct val="94444"/>
                        <a:buChar char="•"/>
                        <a:tabLst>
                          <a:tab pos="172720" algn="l"/>
                        </a:tabLst>
                      </a:pPr>
                      <a:r>
                        <a:rPr sz="1800" spc="-10" dirty="0">
                          <a:latin typeface="Arial"/>
                          <a:cs typeface="Arial"/>
                        </a:rPr>
                        <a:t>Clearing</a:t>
                      </a:r>
                      <a:r>
                        <a:rPr sz="1800" spc="10" dirty="0">
                          <a:latin typeface="Arial"/>
                          <a:cs typeface="Arial"/>
                        </a:rPr>
                        <a:t> </a:t>
                      </a:r>
                      <a:r>
                        <a:rPr sz="1800" spc="-5" dirty="0">
                          <a:latin typeface="Arial"/>
                          <a:cs typeface="Arial"/>
                        </a:rPr>
                        <a:t>for</a:t>
                      </a:r>
                      <a:r>
                        <a:rPr sz="1800" dirty="0">
                          <a:latin typeface="Arial"/>
                          <a:cs typeface="Arial"/>
                        </a:rPr>
                        <a:t> </a:t>
                      </a:r>
                      <a:r>
                        <a:rPr sz="1800" spc="-10" dirty="0">
                          <a:latin typeface="Arial"/>
                          <a:cs typeface="Arial"/>
                        </a:rPr>
                        <a:t>homes,</a:t>
                      </a:r>
                      <a:r>
                        <a:rPr sz="1800" spc="10" dirty="0">
                          <a:latin typeface="Arial"/>
                          <a:cs typeface="Arial"/>
                        </a:rPr>
                        <a:t> </a:t>
                      </a:r>
                      <a:r>
                        <a:rPr sz="1800" spc="-10" dirty="0">
                          <a:latin typeface="Arial"/>
                          <a:cs typeface="Arial"/>
                        </a:rPr>
                        <a:t>industrial </a:t>
                      </a:r>
                      <a:r>
                        <a:rPr sz="1800" spc="-484" dirty="0">
                          <a:latin typeface="Arial"/>
                          <a:cs typeface="Arial"/>
                        </a:rPr>
                        <a:t> </a:t>
                      </a:r>
                      <a:r>
                        <a:rPr sz="1800" spc="-10" dirty="0">
                          <a:latin typeface="Arial"/>
                          <a:cs typeface="Arial"/>
                        </a:rPr>
                        <a:t>buildings,</a:t>
                      </a:r>
                      <a:r>
                        <a:rPr sz="1800" spc="15" dirty="0">
                          <a:latin typeface="Arial"/>
                          <a:cs typeface="Arial"/>
                        </a:rPr>
                        <a:t> </a:t>
                      </a:r>
                      <a:r>
                        <a:rPr sz="1800" spc="-10" dirty="0">
                          <a:latin typeface="Arial"/>
                          <a:cs typeface="Arial"/>
                        </a:rPr>
                        <a:t>parking</a:t>
                      </a:r>
                      <a:r>
                        <a:rPr sz="1800" spc="10" dirty="0">
                          <a:latin typeface="Arial"/>
                          <a:cs typeface="Arial"/>
                        </a:rPr>
                        <a:t> </a:t>
                      </a:r>
                      <a:r>
                        <a:rPr sz="1800" spc="-5" dirty="0">
                          <a:latin typeface="Arial"/>
                          <a:cs typeface="Arial"/>
                        </a:rPr>
                        <a:t>lots</a:t>
                      </a:r>
                      <a:endParaRPr sz="1800">
                        <a:latin typeface="Arial"/>
                        <a:cs typeface="Arial"/>
                      </a:endParaRPr>
                    </a:p>
                  </a:txBody>
                  <a:tcPr marL="0" marR="0" marT="3937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1023619">
                <a:tc>
                  <a:txBody>
                    <a:bodyPr/>
                    <a:lstStyle/>
                    <a:p>
                      <a:pPr marL="90805">
                        <a:lnSpc>
                          <a:spcPct val="100000"/>
                        </a:lnSpc>
                        <a:spcBef>
                          <a:spcPts val="305"/>
                        </a:spcBef>
                      </a:pPr>
                      <a:r>
                        <a:rPr sz="2000" dirty="0">
                          <a:latin typeface="Arial"/>
                          <a:cs typeface="Arial"/>
                        </a:rPr>
                        <a:t>Farms</a:t>
                      </a:r>
                      <a:endParaRPr sz="2000">
                        <a:latin typeface="Arial"/>
                        <a:cs typeface="Arial"/>
                      </a:endParaRPr>
                    </a:p>
                  </a:txBody>
                  <a:tcPr marL="0" marR="0" marT="38735"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72085" indent="-81280">
                        <a:lnSpc>
                          <a:spcPct val="100000"/>
                        </a:lnSpc>
                        <a:spcBef>
                          <a:spcPts val="310"/>
                        </a:spcBef>
                        <a:buSzPct val="94444"/>
                        <a:buChar char="•"/>
                        <a:tabLst>
                          <a:tab pos="172085" algn="l"/>
                        </a:tabLst>
                      </a:pPr>
                      <a:r>
                        <a:rPr sz="1800" spc="-10" dirty="0">
                          <a:latin typeface="Arial"/>
                          <a:cs typeface="Arial"/>
                        </a:rPr>
                        <a:t>Food</a:t>
                      </a:r>
                      <a:r>
                        <a:rPr sz="1800" spc="-40" dirty="0">
                          <a:latin typeface="Arial"/>
                          <a:cs typeface="Arial"/>
                        </a:rPr>
                        <a:t> </a:t>
                      </a:r>
                      <a:r>
                        <a:rPr sz="1800" spc="-10" dirty="0">
                          <a:latin typeface="Arial"/>
                          <a:cs typeface="Arial"/>
                        </a:rPr>
                        <a:t>production</a:t>
                      </a:r>
                      <a:endParaRPr sz="1800">
                        <a:latin typeface="Arial"/>
                        <a:cs typeface="Arial"/>
                      </a:endParaRPr>
                    </a:p>
                    <a:p>
                      <a:pPr marL="172085" indent="-81280">
                        <a:lnSpc>
                          <a:spcPct val="100000"/>
                        </a:lnSpc>
                        <a:spcBef>
                          <a:spcPts val="434"/>
                        </a:spcBef>
                        <a:buSzPct val="94444"/>
                        <a:buChar char="•"/>
                        <a:tabLst>
                          <a:tab pos="172085" algn="l"/>
                        </a:tabLst>
                      </a:pPr>
                      <a:r>
                        <a:rPr sz="1800" spc="-5" dirty="0">
                          <a:latin typeface="Arial"/>
                          <a:cs typeface="Arial"/>
                        </a:rPr>
                        <a:t>Animal</a:t>
                      </a:r>
                      <a:r>
                        <a:rPr sz="1800" spc="-40" dirty="0">
                          <a:latin typeface="Arial"/>
                          <a:cs typeface="Arial"/>
                        </a:rPr>
                        <a:t> </a:t>
                      </a:r>
                      <a:r>
                        <a:rPr sz="1800" spc="-10" dirty="0">
                          <a:latin typeface="Arial"/>
                          <a:cs typeface="Arial"/>
                        </a:rPr>
                        <a:t>feed</a:t>
                      </a:r>
                      <a:endParaRPr sz="1800">
                        <a:latin typeface="Arial"/>
                        <a:cs typeface="Arial"/>
                      </a:endParaRPr>
                    </a:p>
                    <a:p>
                      <a:pPr marL="172085" indent="-81280">
                        <a:lnSpc>
                          <a:spcPct val="100000"/>
                        </a:lnSpc>
                        <a:spcBef>
                          <a:spcPts val="430"/>
                        </a:spcBef>
                        <a:buSzPct val="94444"/>
                        <a:buChar char="•"/>
                        <a:tabLst>
                          <a:tab pos="172085" algn="l"/>
                        </a:tabLst>
                      </a:pPr>
                      <a:r>
                        <a:rPr sz="1800" spc="-10" dirty="0">
                          <a:latin typeface="Arial"/>
                          <a:cs typeface="Arial"/>
                        </a:rPr>
                        <a:t>Biofuels</a:t>
                      </a:r>
                      <a:endParaRPr sz="1800">
                        <a:latin typeface="Arial"/>
                        <a:cs typeface="Arial"/>
                      </a:endParaRPr>
                    </a:p>
                  </a:txBody>
                  <a:tcPr marL="0" marR="0" marT="393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72085" indent="-81280">
                        <a:lnSpc>
                          <a:spcPct val="100000"/>
                        </a:lnSpc>
                        <a:spcBef>
                          <a:spcPts val="310"/>
                        </a:spcBef>
                        <a:buSzPct val="94444"/>
                        <a:buChar char="•"/>
                        <a:tabLst>
                          <a:tab pos="172720" algn="l"/>
                        </a:tabLst>
                      </a:pPr>
                      <a:r>
                        <a:rPr sz="1800" spc="-5" dirty="0">
                          <a:latin typeface="Arial"/>
                          <a:cs typeface="Arial"/>
                        </a:rPr>
                        <a:t>Economically</a:t>
                      </a:r>
                      <a:r>
                        <a:rPr sz="1800" dirty="0">
                          <a:latin typeface="Arial"/>
                          <a:cs typeface="Arial"/>
                        </a:rPr>
                        <a:t> </a:t>
                      </a:r>
                      <a:r>
                        <a:rPr sz="1800" spc="-10" dirty="0">
                          <a:latin typeface="Arial"/>
                          <a:cs typeface="Arial"/>
                        </a:rPr>
                        <a:t>not </a:t>
                      </a:r>
                      <a:r>
                        <a:rPr sz="1800" spc="-15" dirty="0">
                          <a:latin typeface="Arial"/>
                          <a:cs typeface="Arial"/>
                        </a:rPr>
                        <a:t>worth</a:t>
                      </a:r>
                      <a:r>
                        <a:rPr sz="1800" spc="15" dirty="0">
                          <a:latin typeface="Arial"/>
                          <a:cs typeface="Arial"/>
                        </a:rPr>
                        <a:t> </a:t>
                      </a:r>
                      <a:r>
                        <a:rPr sz="1800" spc="-5" dirty="0">
                          <a:latin typeface="Arial"/>
                          <a:cs typeface="Arial"/>
                        </a:rPr>
                        <a:t>it</a:t>
                      </a:r>
                      <a:endParaRPr sz="1800">
                        <a:latin typeface="Arial"/>
                        <a:cs typeface="Arial"/>
                      </a:endParaRPr>
                    </a:p>
                    <a:p>
                      <a:pPr marL="172085" indent="-81280">
                        <a:lnSpc>
                          <a:spcPct val="100000"/>
                        </a:lnSpc>
                        <a:spcBef>
                          <a:spcPts val="434"/>
                        </a:spcBef>
                        <a:buSzPct val="94444"/>
                        <a:buChar char="•"/>
                        <a:tabLst>
                          <a:tab pos="172720" algn="l"/>
                        </a:tabLst>
                      </a:pPr>
                      <a:r>
                        <a:rPr sz="1800" spc="-10" dirty="0">
                          <a:latin typeface="Arial"/>
                          <a:cs typeface="Arial"/>
                        </a:rPr>
                        <a:t>Poor</a:t>
                      </a:r>
                      <a:r>
                        <a:rPr sz="1800" spc="-45" dirty="0">
                          <a:latin typeface="Arial"/>
                          <a:cs typeface="Arial"/>
                        </a:rPr>
                        <a:t> </a:t>
                      </a:r>
                      <a:r>
                        <a:rPr sz="1800" spc="-5" dirty="0">
                          <a:latin typeface="Arial"/>
                          <a:cs typeface="Arial"/>
                        </a:rPr>
                        <a:t>soil</a:t>
                      </a:r>
                      <a:endParaRPr sz="1800">
                        <a:latin typeface="Arial"/>
                        <a:cs typeface="Arial"/>
                      </a:endParaRPr>
                    </a:p>
                  </a:txBody>
                  <a:tcPr marL="0" marR="0" marT="3937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694690">
                <a:tc>
                  <a:txBody>
                    <a:bodyPr/>
                    <a:lstStyle/>
                    <a:p>
                      <a:pPr marL="90805">
                        <a:lnSpc>
                          <a:spcPct val="100000"/>
                        </a:lnSpc>
                        <a:spcBef>
                          <a:spcPts val="305"/>
                        </a:spcBef>
                      </a:pPr>
                      <a:r>
                        <a:rPr sz="2000" dirty="0">
                          <a:latin typeface="Arial"/>
                          <a:cs typeface="Arial"/>
                        </a:rPr>
                        <a:t>Dams</a:t>
                      </a:r>
                      <a:endParaRPr sz="2000">
                        <a:latin typeface="Arial"/>
                        <a:cs typeface="Arial"/>
                      </a:endParaRPr>
                    </a:p>
                  </a:txBody>
                  <a:tcPr marL="0" marR="0" marT="38735"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72085" indent="-81280">
                        <a:lnSpc>
                          <a:spcPct val="100000"/>
                        </a:lnSpc>
                        <a:spcBef>
                          <a:spcPts val="310"/>
                        </a:spcBef>
                        <a:buSzPct val="94444"/>
                        <a:buChar char="•"/>
                        <a:tabLst>
                          <a:tab pos="172085" algn="l"/>
                        </a:tabLst>
                      </a:pPr>
                      <a:r>
                        <a:rPr sz="1800" spc="-10" dirty="0">
                          <a:latin typeface="Arial"/>
                          <a:cs typeface="Arial"/>
                        </a:rPr>
                        <a:t>Flood</a:t>
                      </a:r>
                      <a:r>
                        <a:rPr sz="1800" spc="-15" dirty="0">
                          <a:latin typeface="Arial"/>
                          <a:cs typeface="Arial"/>
                        </a:rPr>
                        <a:t> </a:t>
                      </a:r>
                      <a:r>
                        <a:rPr sz="1800" spc="-5" dirty="0">
                          <a:latin typeface="Arial"/>
                          <a:cs typeface="Arial"/>
                        </a:rPr>
                        <a:t>control, </a:t>
                      </a:r>
                      <a:r>
                        <a:rPr sz="1800" spc="-15" dirty="0">
                          <a:latin typeface="Arial"/>
                          <a:cs typeface="Arial"/>
                        </a:rPr>
                        <a:t>water</a:t>
                      </a:r>
                      <a:r>
                        <a:rPr sz="1800" spc="30" dirty="0">
                          <a:latin typeface="Arial"/>
                          <a:cs typeface="Arial"/>
                        </a:rPr>
                        <a:t> </a:t>
                      </a:r>
                      <a:r>
                        <a:rPr sz="1800" spc="-10" dirty="0">
                          <a:latin typeface="Arial"/>
                          <a:cs typeface="Arial"/>
                        </a:rPr>
                        <a:t>supply</a:t>
                      </a:r>
                      <a:endParaRPr sz="1800">
                        <a:latin typeface="Arial"/>
                        <a:cs typeface="Arial"/>
                      </a:endParaRPr>
                    </a:p>
                    <a:p>
                      <a:pPr marL="172085" indent="-81280">
                        <a:lnSpc>
                          <a:spcPct val="100000"/>
                        </a:lnSpc>
                        <a:spcBef>
                          <a:spcPts val="434"/>
                        </a:spcBef>
                        <a:buSzPct val="94444"/>
                        <a:buChar char="•"/>
                        <a:tabLst>
                          <a:tab pos="172085" algn="l"/>
                        </a:tabLst>
                      </a:pPr>
                      <a:r>
                        <a:rPr sz="1800" spc="-10" dirty="0">
                          <a:latin typeface="Arial"/>
                          <a:cs typeface="Arial"/>
                        </a:rPr>
                        <a:t>Hydroeletric</a:t>
                      </a:r>
                      <a:r>
                        <a:rPr sz="1800" spc="15" dirty="0">
                          <a:latin typeface="Arial"/>
                          <a:cs typeface="Arial"/>
                        </a:rPr>
                        <a:t> </a:t>
                      </a:r>
                      <a:r>
                        <a:rPr sz="1800" spc="-20" dirty="0">
                          <a:latin typeface="Arial"/>
                          <a:cs typeface="Arial"/>
                        </a:rPr>
                        <a:t>power</a:t>
                      </a:r>
                      <a:endParaRPr sz="1800">
                        <a:latin typeface="Arial"/>
                        <a:cs typeface="Arial"/>
                      </a:endParaRPr>
                    </a:p>
                  </a:txBody>
                  <a:tcPr marL="0" marR="0" marT="393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72085" indent="-81280">
                        <a:lnSpc>
                          <a:spcPct val="100000"/>
                        </a:lnSpc>
                        <a:spcBef>
                          <a:spcPts val="310"/>
                        </a:spcBef>
                        <a:buSzPct val="94444"/>
                        <a:buChar char="•"/>
                        <a:tabLst>
                          <a:tab pos="172720" algn="l"/>
                        </a:tabLst>
                      </a:pPr>
                      <a:r>
                        <a:rPr sz="1800" spc="-5" dirty="0">
                          <a:latin typeface="Arial"/>
                          <a:cs typeface="Arial"/>
                        </a:rPr>
                        <a:t>Preserve</a:t>
                      </a:r>
                      <a:r>
                        <a:rPr sz="1800" spc="-20" dirty="0">
                          <a:latin typeface="Arial"/>
                          <a:cs typeface="Arial"/>
                        </a:rPr>
                        <a:t> </a:t>
                      </a:r>
                      <a:r>
                        <a:rPr sz="1800" spc="-10" dirty="0">
                          <a:latin typeface="Arial"/>
                          <a:cs typeface="Arial"/>
                        </a:rPr>
                        <a:t>habitat </a:t>
                      </a:r>
                      <a:r>
                        <a:rPr sz="1800" dirty="0">
                          <a:latin typeface="Arial"/>
                          <a:cs typeface="Arial"/>
                        </a:rPr>
                        <a:t>&amp;</a:t>
                      </a:r>
                      <a:r>
                        <a:rPr sz="1800" spc="-10" dirty="0">
                          <a:latin typeface="Arial"/>
                          <a:cs typeface="Arial"/>
                        </a:rPr>
                        <a:t> </a:t>
                      </a:r>
                      <a:r>
                        <a:rPr sz="1800" spc="-5" dirty="0">
                          <a:latin typeface="Arial"/>
                          <a:cs typeface="Arial"/>
                        </a:rPr>
                        <a:t>biodiversity</a:t>
                      </a:r>
                      <a:endParaRPr sz="1800">
                        <a:latin typeface="Arial"/>
                        <a:cs typeface="Arial"/>
                      </a:endParaRPr>
                    </a:p>
                    <a:p>
                      <a:pPr marL="172085" indent="-81280">
                        <a:lnSpc>
                          <a:spcPct val="100000"/>
                        </a:lnSpc>
                        <a:spcBef>
                          <a:spcPts val="434"/>
                        </a:spcBef>
                        <a:buSzPct val="94444"/>
                        <a:buChar char="•"/>
                        <a:tabLst>
                          <a:tab pos="172720" algn="l"/>
                        </a:tabLst>
                      </a:pPr>
                      <a:r>
                        <a:rPr sz="1800" spc="-5" dirty="0">
                          <a:latin typeface="Arial"/>
                          <a:cs typeface="Arial"/>
                        </a:rPr>
                        <a:t>Preserve</a:t>
                      </a:r>
                      <a:r>
                        <a:rPr sz="1800" spc="-20" dirty="0">
                          <a:latin typeface="Arial"/>
                          <a:cs typeface="Arial"/>
                        </a:rPr>
                        <a:t> </a:t>
                      </a:r>
                      <a:r>
                        <a:rPr sz="1800" spc="-5" dirty="0">
                          <a:latin typeface="Arial"/>
                          <a:cs typeface="Arial"/>
                        </a:rPr>
                        <a:t>fishery</a:t>
                      </a:r>
                      <a:r>
                        <a:rPr sz="1800" spc="-15" dirty="0">
                          <a:latin typeface="Arial"/>
                          <a:cs typeface="Arial"/>
                        </a:rPr>
                        <a:t> </a:t>
                      </a:r>
                      <a:r>
                        <a:rPr sz="1800" spc="-10" dirty="0">
                          <a:latin typeface="Arial"/>
                          <a:cs typeface="Arial"/>
                        </a:rPr>
                        <a:t>health</a:t>
                      </a:r>
                      <a:endParaRPr sz="1800">
                        <a:latin typeface="Arial"/>
                        <a:cs typeface="Arial"/>
                      </a:endParaRPr>
                    </a:p>
                  </a:txBody>
                  <a:tcPr marL="0" marR="0" marT="3937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23619">
                <a:tc>
                  <a:txBody>
                    <a:bodyPr/>
                    <a:lstStyle/>
                    <a:p>
                      <a:pPr marL="90805" marR="101600">
                        <a:lnSpc>
                          <a:spcPct val="100000"/>
                        </a:lnSpc>
                        <a:spcBef>
                          <a:spcPts val="305"/>
                        </a:spcBef>
                      </a:pPr>
                      <a:r>
                        <a:rPr sz="2000" spc="-35" dirty="0">
                          <a:latin typeface="Arial"/>
                          <a:cs typeface="Arial"/>
                        </a:rPr>
                        <a:t>W</a:t>
                      </a:r>
                      <a:r>
                        <a:rPr sz="2000" dirty="0">
                          <a:latin typeface="Arial"/>
                          <a:cs typeface="Arial"/>
                        </a:rPr>
                        <a:t>e</a:t>
                      </a:r>
                      <a:r>
                        <a:rPr sz="2000" spc="-10" dirty="0">
                          <a:latin typeface="Arial"/>
                          <a:cs typeface="Arial"/>
                        </a:rPr>
                        <a:t>t</a:t>
                      </a:r>
                      <a:r>
                        <a:rPr sz="2000" spc="-5" dirty="0">
                          <a:latin typeface="Arial"/>
                          <a:cs typeface="Arial"/>
                        </a:rPr>
                        <a:t>l</a:t>
                      </a:r>
                      <a:r>
                        <a:rPr sz="2000" dirty="0">
                          <a:latin typeface="Arial"/>
                          <a:cs typeface="Arial"/>
                        </a:rPr>
                        <a:t>and</a:t>
                      </a:r>
                      <a:r>
                        <a:rPr sz="2000" spc="5" dirty="0">
                          <a:latin typeface="Arial"/>
                          <a:cs typeface="Arial"/>
                        </a:rPr>
                        <a:t>s</a:t>
                      </a:r>
                      <a:r>
                        <a:rPr sz="2000" spc="-10" dirty="0">
                          <a:latin typeface="Arial"/>
                          <a:cs typeface="Arial"/>
                        </a:rPr>
                        <a:t>/</a:t>
                      </a:r>
                      <a:r>
                        <a:rPr sz="2000" dirty="0">
                          <a:latin typeface="Arial"/>
                          <a:cs typeface="Arial"/>
                        </a:rPr>
                        <a:t>r</a:t>
                      </a:r>
                      <a:r>
                        <a:rPr sz="2000" spc="-5" dirty="0">
                          <a:latin typeface="Arial"/>
                          <a:cs typeface="Arial"/>
                        </a:rPr>
                        <a:t>i</a:t>
                      </a:r>
                      <a:r>
                        <a:rPr sz="2000" spc="-10" dirty="0">
                          <a:latin typeface="Arial"/>
                          <a:cs typeface="Arial"/>
                        </a:rPr>
                        <a:t>v</a:t>
                      </a:r>
                      <a:r>
                        <a:rPr sz="2000" dirty="0">
                          <a:latin typeface="Arial"/>
                          <a:cs typeface="Arial"/>
                        </a:rPr>
                        <a:t>er  shoreline</a:t>
                      </a:r>
                      <a:endParaRPr sz="2000">
                        <a:latin typeface="Arial"/>
                        <a:cs typeface="Arial"/>
                      </a:endParaRPr>
                    </a:p>
                  </a:txBody>
                  <a:tcPr marL="0" marR="0" marT="38735"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72085" indent="-81280">
                        <a:lnSpc>
                          <a:spcPct val="100000"/>
                        </a:lnSpc>
                        <a:spcBef>
                          <a:spcPts val="310"/>
                        </a:spcBef>
                        <a:buSzPct val="94444"/>
                        <a:buChar char="•"/>
                        <a:tabLst>
                          <a:tab pos="172085" algn="l"/>
                        </a:tabLst>
                      </a:pPr>
                      <a:r>
                        <a:rPr sz="1800" spc="-10" dirty="0">
                          <a:latin typeface="Arial"/>
                          <a:cs typeface="Arial"/>
                        </a:rPr>
                        <a:t>Flood</a:t>
                      </a:r>
                      <a:r>
                        <a:rPr sz="1800" dirty="0">
                          <a:latin typeface="Arial"/>
                          <a:cs typeface="Arial"/>
                        </a:rPr>
                        <a:t> </a:t>
                      </a:r>
                      <a:r>
                        <a:rPr sz="1800" spc="-10" dirty="0">
                          <a:latin typeface="Arial"/>
                          <a:cs typeface="Arial"/>
                        </a:rPr>
                        <a:t>prevention/mitigation</a:t>
                      </a:r>
                      <a:endParaRPr sz="1800">
                        <a:latin typeface="Arial"/>
                        <a:cs typeface="Arial"/>
                      </a:endParaRPr>
                    </a:p>
                    <a:p>
                      <a:pPr marL="172085" indent="-81280">
                        <a:lnSpc>
                          <a:spcPct val="100000"/>
                        </a:lnSpc>
                        <a:spcBef>
                          <a:spcPts val="430"/>
                        </a:spcBef>
                        <a:buSzPct val="94444"/>
                        <a:buChar char="•"/>
                        <a:tabLst>
                          <a:tab pos="172085" algn="l"/>
                        </a:tabLst>
                      </a:pPr>
                      <a:r>
                        <a:rPr sz="1800" spc="-5" dirty="0">
                          <a:latin typeface="Arial"/>
                          <a:cs typeface="Arial"/>
                        </a:rPr>
                        <a:t>Improve</a:t>
                      </a:r>
                      <a:r>
                        <a:rPr sz="1800" spc="-30" dirty="0">
                          <a:latin typeface="Arial"/>
                          <a:cs typeface="Arial"/>
                        </a:rPr>
                        <a:t> </a:t>
                      </a:r>
                      <a:r>
                        <a:rPr sz="1800" spc="-15" dirty="0">
                          <a:latin typeface="Arial"/>
                          <a:cs typeface="Arial"/>
                        </a:rPr>
                        <a:t>water</a:t>
                      </a:r>
                      <a:r>
                        <a:rPr sz="1800" spc="35" dirty="0">
                          <a:latin typeface="Arial"/>
                          <a:cs typeface="Arial"/>
                        </a:rPr>
                        <a:t> </a:t>
                      </a:r>
                      <a:r>
                        <a:rPr sz="1800" spc="-10" dirty="0">
                          <a:latin typeface="Arial"/>
                          <a:cs typeface="Arial"/>
                        </a:rPr>
                        <a:t>quality</a:t>
                      </a:r>
                      <a:endParaRPr sz="1800">
                        <a:latin typeface="Arial"/>
                        <a:cs typeface="Arial"/>
                      </a:endParaRPr>
                    </a:p>
                    <a:p>
                      <a:pPr marL="172085" indent="-81280">
                        <a:lnSpc>
                          <a:spcPct val="100000"/>
                        </a:lnSpc>
                        <a:spcBef>
                          <a:spcPts val="434"/>
                        </a:spcBef>
                        <a:buSzPct val="94444"/>
                        <a:buChar char="•"/>
                        <a:tabLst>
                          <a:tab pos="172085" algn="l"/>
                        </a:tabLst>
                      </a:pPr>
                      <a:r>
                        <a:rPr sz="1800" spc="-5" dirty="0">
                          <a:latin typeface="Arial"/>
                          <a:cs typeface="Arial"/>
                        </a:rPr>
                        <a:t>Preserve</a:t>
                      </a:r>
                      <a:r>
                        <a:rPr sz="1800" spc="-20" dirty="0">
                          <a:latin typeface="Arial"/>
                          <a:cs typeface="Arial"/>
                        </a:rPr>
                        <a:t> </a:t>
                      </a:r>
                      <a:r>
                        <a:rPr sz="1800" spc="-10" dirty="0">
                          <a:latin typeface="Arial"/>
                          <a:cs typeface="Arial"/>
                        </a:rPr>
                        <a:t>habitat </a:t>
                      </a:r>
                      <a:r>
                        <a:rPr sz="1800" dirty="0">
                          <a:latin typeface="Arial"/>
                          <a:cs typeface="Arial"/>
                        </a:rPr>
                        <a:t>&amp;</a:t>
                      </a:r>
                      <a:r>
                        <a:rPr sz="1800" spc="-10" dirty="0">
                          <a:latin typeface="Arial"/>
                          <a:cs typeface="Arial"/>
                        </a:rPr>
                        <a:t> </a:t>
                      </a:r>
                      <a:r>
                        <a:rPr sz="1800" spc="-5" dirty="0">
                          <a:latin typeface="Arial"/>
                          <a:cs typeface="Arial"/>
                        </a:rPr>
                        <a:t>biodiversity</a:t>
                      </a:r>
                      <a:endParaRPr sz="1800">
                        <a:latin typeface="Arial"/>
                        <a:cs typeface="Arial"/>
                      </a:endParaRPr>
                    </a:p>
                  </a:txBody>
                  <a:tcPr marL="0" marR="0" marT="393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marR="93980">
                        <a:lnSpc>
                          <a:spcPct val="100000"/>
                        </a:lnSpc>
                        <a:spcBef>
                          <a:spcPts val="310"/>
                        </a:spcBef>
                        <a:buSzPct val="94444"/>
                        <a:buChar char="•"/>
                        <a:tabLst>
                          <a:tab pos="172720" algn="l"/>
                        </a:tabLst>
                      </a:pPr>
                      <a:r>
                        <a:rPr sz="1800" spc="-10" dirty="0">
                          <a:latin typeface="Arial"/>
                          <a:cs typeface="Arial"/>
                        </a:rPr>
                        <a:t>Cheap</a:t>
                      </a:r>
                      <a:r>
                        <a:rPr sz="1800" spc="-5" dirty="0">
                          <a:latin typeface="Arial"/>
                          <a:cs typeface="Arial"/>
                        </a:rPr>
                        <a:t> </a:t>
                      </a:r>
                      <a:r>
                        <a:rPr sz="1800" spc="-10" dirty="0">
                          <a:latin typeface="Arial"/>
                          <a:cs typeface="Arial"/>
                        </a:rPr>
                        <a:t>land</a:t>
                      </a:r>
                      <a:r>
                        <a:rPr sz="1800" spc="10" dirty="0">
                          <a:latin typeface="Arial"/>
                          <a:cs typeface="Arial"/>
                        </a:rPr>
                        <a:t> </a:t>
                      </a:r>
                      <a:r>
                        <a:rPr sz="1800" spc="-5" dirty="0">
                          <a:latin typeface="Arial"/>
                          <a:cs typeface="Arial"/>
                        </a:rPr>
                        <a:t>for</a:t>
                      </a:r>
                      <a:r>
                        <a:rPr sz="1800" dirty="0">
                          <a:latin typeface="Arial"/>
                          <a:cs typeface="Arial"/>
                        </a:rPr>
                        <a:t> </a:t>
                      </a:r>
                      <a:r>
                        <a:rPr sz="1800" spc="-10" dirty="0">
                          <a:latin typeface="Arial"/>
                          <a:cs typeface="Arial"/>
                        </a:rPr>
                        <a:t>homes,</a:t>
                      </a:r>
                      <a:r>
                        <a:rPr sz="1800" spc="5" dirty="0">
                          <a:latin typeface="Arial"/>
                          <a:cs typeface="Arial"/>
                        </a:rPr>
                        <a:t> </a:t>
                      </a:r>
                      <a:r>
                        <a:rPr sz="1800" spc="-10" dirty="0">
                          <a:latin typeface="Arial"/>
                          <a:cs typeface="Arial"/>
                        </a:rPr>
                        <a:t>industrial </a:t>
                      </a:r>
                      <a:r>
                        <a:rPr sz="1800" spc="-484" dirty="0">
                          <a:latin typeface="Arial"/>
                          <a:cs typeface="Arial"/>
                        </a:rPr>
                        <a:t> </a:t>
                      </a:r>
                      <a:r>
                        <a:rPr sz="1800" spc="-10" dirty="0">
                          <a:latin typeface="Arial"/>
                          <a:cs typeface="Arial"/>
                        </a:rPr>
                        <a:t>development,</a:t>
                      </a:r>
                      <a:r>
                        <a:rPr sz="1800" spc="15" dirty="0">
                          <a:latin typeface="Arial"/>
                          <a:cs typeface="Arial"/>
                        </a:rPr>
                        <a:t> </a:t>
                      </a:r>
                      <a:r>
                        <a:rPr sz="1800" spc="-10" dirty="0">
                          <a:latin typeface="Arial"/>
                          <a:cs typeface="Arial"/>
                        </a:rPr>
                        <a:t>and</a:t>
                      </a:r>
                      <a:r>
                        <a:rPr sz="1800" spc="-5" dirty="0">
                          <a:latin typeface="Arial"/>
                          <a:cs typeface="Arial"/>
                        </a:rPr>
                        <a:t> </a:t>
                      </a:r>
                      <a:r>
                        <a:rPr sz="1800" spc="-10" dirty="0">
                          <a:latin typeface="Arial"/>
                          <a:cs typeface="Arial"/>
                        </a:rPr>
                        <a:t>farming</a:t>
                      </a:r>
                      <a:endParaRPr sz="1800">
                        <a:latin typeface="Arial"/>
                        <a:cs typeface="Arial"/>
                      </a:endParaRPr>
                    </a:p>
                  </a:txBody>
                  <a:tcPr marL="0" marR="0" marT="3937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969010">
                <a:tc>
                  <a:txBody>
                    <a:bodyPr/>
                    <a:lstStyle/>
                    <a:p>
                      <a:pPr marL="90805" marR="553085">
                        <a:lnSpc>
                          <a:spcPct val="100000"/>
                        </a:lnSpc>
                        <a:spcBef>
                          <a:spcPts val="300"/>
                        </a:spcBef>
                      </a:pPr>
                      <a:r>
                        <a:rPr sz="2000" dirty="0">
                          <a:latin typeface="Arial"/>
                          <a:cs typeface="Arial"/>
                        </a:rPr>
                        <a:t>Housing</a:t>
                      </a:r>
                      <a:r>
                        <a:rPr sz="2000" spc="-120" dirty="0">
                          <a:latin typeface="Arial"/>
                          <a:cs typeface="Arial"/>
                        </a:rPr>
                        <a:t> </a:t>
                      </a:r>
                      <a:r>
                        <a:rPr sz="2000" dirty="0">
                          <a:latin typeface="Arial"/>
                          <a:cs typeface="Arial"/>
                        </a:rPr>
                        <a:t>&amp; </a:t>
                      </a:r>
                      <a:r>
                        <a:rPr sz="2000" spc="-545" dirty="0">
                          <a:latin typeface="Arial"/>
                          <a:cs typeface="Arial"/>
                        </a:rPr>
                        <a:t> </a:t>
                      </a:r>
                      <a:r>
                        <a:rPr sz="2000" dirty="0">
                          <a:latin typeface="Arial"/>
                          <a:cs typeface="Arial"/>
                        </a:rPr>
                        <a:t>roads</a:t>
                      </a:r>
                      <a:endParaRPr sz="2000">
                        <a:latin typeface="Arial"/>
                        <a:cs typeface="Arial"/>
                      </a:endParaRPr>
                    </a:p>
                  </a:txBody>
                  <a:tcPr marL="0" marR="0" marT="3810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72085" indent="-81280">
                        <a:lnSpc>
                          <a:spcPct val="100000"/>
                        </a:lnSpc>
                        <a:spcBef>
                          <a:spcPts val="310"/>
                        </a:spcBef>
                        <a:buSzPct val="94444"/>
                        <a:buChar char="•"/>
                        <a:tabLst>
                          <a:tab pos="172085" algn="l"/>
                        </a:tabLst>
                      </a:pPr>
                      <a:r>
                        <a:rPr sz="1800" spc="-10" dirty="0">
                          <a:latin typeface="Arial"/>
                          <a:cs typeface="Arial"/>
                        </a:rPr>
                        <a:t>Local</a:t>
                      </a:r>
                      <a:r>
                        <a:rPr sz="1800" spc="-20" dirty="0">
                          <a:latin typeface="Arial"/>
                          <a:cs typeface="Arial"/>
                        </a:rPr>
                        <a:t> </a:t>
                      </a:r>
                      <a:r>
                        <a:rPr sz="1800" spc="-10" dirty="0">
                          <a:latin typeface="Arial"/>
                          <a:cs typeface="Arial"/>
                        </a:rPr>
                        <a:t>population</a:t>
                      </a:r>
                      <a:r>
                        <a:rPr sz="1800" spc="5" dirty="0">
                          <a:latin typeface="Arial"/>
                          <a:cs typeface="Arial"/>
                        </a:rPr>
                        <a:t> </a:t>
                      </a:r>
                      <a:r>
                        <a:rPr sz="1800" spc="-5" dirty="0">
                          <a:latin typeface="Arial"/>
                          <a:cs typeface="Arial"/>
                        </a:rPr>
                        <a:t>increase</a:t>
                      </a:r>
                      <a:endParaRPr sz="1800">
                        <a:latin typeface="Arial"/>
                        <a:cs typeface="Arial"/>
                      </a:endParaRPr>
                    </a:p>
                    <a:p>
                      <a:pPr marL="172085" indent="-81280">
                        <a:lnSpc>
                          <a:spcPct val="100000"/>
                        </a:lnSpc>
                        <a:spcBef>
                          <a:spcPts val="430"/>
                        </a:spcBef>
                        <a:buSzPct val="94444"/>
                        <a:buChar char="•"/>
                        <a:tabLst>
                          <a:tab pos="172085" algn="l"/>
                        </a:tabLst>
                      </a:pPr>
                      <a:r>
                        <a:rPr sz="1800" spc="-10" dirty="0">
                          <a:latin typeface="Arial"/>
                          <a:cs typeface="Arial"/>
                        </a:rPr>
                        <a:t>Sprawling</a:t>
                      </a:r>
                      <a:r>
                        <a:rPr sz="1800" spc="10" dirty="0">
                          <a:latin typeface="Arial"/>
                          <a:cs typeface="Arial"/>
                        </a:rPr>
                        <a:t> </a:t>
                      </a:r>
                      <a:r>
                        <a:rPr sz="1800" spc="-10" dirty="0">
                          <a:latin typeface="Arial"/>
                          <a:cs typeface="Arial"/>
                        </a:rPr>
                        <a:t>development</a:t>
                      </a:r>
                      <a:endParaRPr sz="1800">
                        <a:latin typeface="Arial"/>
                        <a:cs typeface="Arial"/>
                      </a:endParaRPr>
                    </a:p>
                  </a:txBody>
                  <a:tcPr marL="0" marR="0" marT="393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72085" indent="-81280">
                        <a:lnSpc>
                          <a:spcPct val="100000"/>
                        </a:lnSpc>
                        <a:spcBef>
                          <a:spcPts val="310"/>
                        </a:spcBef>
                        <a:buSzPct val="94444"/>
                        <a:buChar char="•"/>
                        <a:tabLst>
                          <a:tab pos="172720" algn="l"/>
                        </a:tabLst>
                      </a:pPr>
                      <a:r>
                        <a:rPr sz="1800" spc="-10" dirty="0">
                          <a:latin typeface="Arial"/>
                          <a:cs typeface="Arial"/>
                        </a:rPr>
                        <a:t>Population</a:t>
                      </a:r>
                      <a:r>
                        <a:rPr sz="1800" spc="-5" dirty="0">
                          <a:latin typeface="Arial"/>
                          <a:cs typeface="Arial"/>
                        </a:rPr>
                        <a:t> </a:t>
                      </a:r>
                      <a:r>
                        <a:rPr sz="1800" spc="-10" dirty="0">
                          <a:latin typeface="Arial"/>
                          <a:cs typeface="Arial"/>
                        </a:rPr>
                        <a:t>decrease</a:t>
                      </a:r>
                      <a:endParaRPr sz="1800">
                        <a:latin typeface="Arial"/>
                        <a:cs typeface="Arial"/>
                      </a:endParaRPr>
                    </a:p>
                    <a:p>
                      <a:pPr marL="91440" marR="1069340">
                        <a:lnSpc>
                          <a:spcPct val="100000"/>
                        </a:lnSpc>
                        <a:spcBef>
                          <a:spcPts val="430"/>
                        </a:spcBef>
                        <a:buSzPct val="94444"/>
                        <a:buChar char="•"/>
                        <a:tabLst>
                          <a:tab pos="172720" algn="l"/>
                        </a:tabLst>
                      </a:pPr>
                      <a:r>
                        <a:rPr sz="1800" spc="-10" dirty="0">
                          <a:latin typeface="Arial"/>
                          <a:cs typeface="Arial"/>
                        </a:rPr>
                        <a:t>Land</a:t>
                      </a:r>
                      <a:r>
                        <a:rPr sz="1800" spc="-30" dirty="0">
                          <a:latin typeface="Arial"/>
                          <a:cs typeface="Arial"/>
                        </a:rPr>
                        <a:t> </a:t>
                      </a:r>
                      <a:r>
                        <a:rPr sz="1800" spc="-5" dirty="0">
                          <a:latin typeface="Arial"/>
                          <a:cs typeface="Arial"/>
                        </a:rPr>
                        <a:t>reclamation </a:t>
                      </a:r>
                      <a:r>
                        <a:rPr sz="1800" dirty="0">
                          <a:latin typeface="Arial"/>
                          <a:cs typeface="Arial"/>
                        </a:rPr>
                        <a:t>/</a:t>
                      </a:r>
                      <a:r>
                        <a:rPr sz="1800" spc="-35" dirty="0">
                          <a:latin typeface="Arial"/>
                          <a:cs typeface="Arial"/>
                        </a:rPr>
                        <a:t> </a:t>
                      </a:r>
                      <a:r>
                        <a:rPr sz="1800" spc="-10" dirty="0">
                          <a:latin typeface="Arial"/>
                          <a:cs typeface="Arial"/>
                        </a:rPr>
                        <a:t>Re- </a:t>
                      </a:r>
                      <a:r>
                        <a:rPr sz="1800" spc="-484" dirty="0">
                          <a:latin typeface="Arial"/>
                          <a:cs typeface="Arial"/>
                        </a:rPr>
                        <a:t> </a:t>
                      </a:r>
                      <a:r>
                        <a:rPr sz="1800" spc="-10" dirty="0">
                          <a:latin typeface="Arial"/>
                          <a:cs typeface="Arial"/>
                        </a:rPr>
                        <a:t>purposing</a:t>
                      </a:r>
                      <a:endParaRPr sz="1800">
                        <a:latin typeface="Arial"/>
                        <a:cs typeface="Arial"/>
                      </a:endParaRPr>
                    </a:p>
                  </a:txBody>
                  <a:tcPr marL="0" marR="0" marT="3937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0" y="0"/>
            <a:ext cx="9144000" cy="6858000"/>
          </a:xfrm>
          <a:prstGeom prst="rect">
            <a:avLst/>
          </a:prstGeom>
        </p:spPr>
      </p:pic>
      <p:sp>
        <p:nvSpPr>
          <p:cNvPr id="3" name="object 3"/>
          <p:cNvSpPr txBox="1">
            <a:spLocks noGrp="1"/>
          </p:cNvSpPr>
          <p:nvPr>
            <p:ph type="title"/>
          </p:nvPr>
        </p:nvSpPr>
        <p:spPr>
          <a:xfrm>
            <a:off x="1403642" y="211289"/>
            <a:ext cx="5617210" cy="769620"/>
          </a:xfrm>
          <a:prstGeom prst="rect">
            <a:avLst/>
          </a:prstGeom>
          <a:solidFill>
            <a:srgbClr val="FFFFFF"/>
          </a:solidFill>
        </p:spPr>
        <p:txBody>
          <a:bodyPr vert="horz" wrap="square" lIns="0" tIns="9525" rIns="0" bIns="0" rtlCol="0">
            <a:spAutoFit/>
          </a:bodyPr>
          <a:lstStyle/>
          <a:p>
            <a:pPr marL="305435">
              <a:lnSpc>
                <a:spcPct val="100000"/>
              </a:lnSpc>
              <a:spcBef>
                <a:spcPts val="75"/>
              </a:spcBef>
            </a:pPr>
            <a:r>
              <a:rPr sz="4400" dirty="0"/>
              <a:t>How</a:t>
            </a:r>
            <a:r>
              <a:rPr sz="4400" spc="-55" dirty="0"/>
              <a:t> </a:t>
            </a:r>
            <a:r>
              <a:rPr sz="4400" dirty="0"/>
              <a:t>do</a:t>
            </a:r>
            <a:r>
              <a:rPr sz="4400" spc="-15" dirty="0"/>
              <a:t> you</a:t>
            </a:r>
            <a:r>
              <a:rPr sz="4400" spc="-35" dirty="0"/>
              <a:t> </a:t>
            </a:r>
            <a:r>
              <a:rPr sz="4400" dirty="0"/>
              <a:t>use</a:t>
            </a:r>
            <a:r>
              <a:rPr sz="4400" spc="-35" dirty="0"/>
              <a:t> </a:t>
            </a:r>
            <a:r>
              <a:rPr sz="4400" dirty="0"/>
              <a:t>land?</a:t>
            </a:r>
            <a:endParaRPr sz="4400"/>
          </a:p>
        </p:txBody>
      </p:sp>
      <p:sp>
        <p:nvSpPr>
          <p:cNvPr id="4" name="object 4"/>
          <p:cNvSpPr txBox="1"/>
          <p:nvPr/>
        </p:nvSpPr>
        <p:spPr>
          <a:xfrm>
            <a:off x="114236" y="6575277"/>
            <a:ext cx="2090420" cy="269240"/>
          </a:xfrm>
          <a:prstGeom prst="rect">
            <a:avLst/>
          </a:prstGeom>
        </p:spPr>
        <p:txBody>
          <a:bodyPr vert="horz" wrap="square" lIns="0" tIns="12065" rIns="0" bIns="0" rtlCol="0">
            <a:spAutoFit/>
          </a:bodyPr>
          <a:lstStyle/>
          <a:p>
            <a:pPr marL="12700">
              <a:lnSpc>
                <a:spcPct val="100000"/>
              </a:lnSpc>
              <a:spcBef>
                <a:spcPts val="95"/>
              </a:spcBef>
            </a:pPr>
            <a:r>
              <a:rPr sz="1600" spc="-5" dirty="0">
                <a:solidFill>
                  <a:srgbClr val="A7A8A7"/>
                </a:solidFill>
                <a:latin typeface="Arial"/>
                <a:cs typeface="Arial"/>
              </a:rPr>
              <a:t>Photo</a:t>
            </a:r>
            <a:r>
              <a:rPr sz="1600" spc="-30" dirty="0">
                <a:solidFill>
                  <a:srgbClr val="A7A8A7"/>
                </a:solidFill>
                <a:latin typeface="Arial"/>
                <a:cs typeface="Arial"/>
              </a:rPr>
              <a:t> </a:t>
            </a:r>
            <a:r>
              <a:rPr sz="1600" spc="-5" dirty="0">
                <a:solidFill>
                  <a:srgbClr val="A7A8A7"/>
                </a:solidFill>
                <a:latin typeface="Arial"/>
                <a:cs typeface="Arial"/>
              </a:rPr>
              <a:t>by</a:t>
            </a:r>
            <a:r>
              <a:rPr sz="1600" spc="5" dirty="0">
                <a:solidFill>
                  <a:srgbClr val="A7A8A7"/>
                </a:solidFill>
                <a:latin typeface="Arial"/>
                <a:cs typeface="Arial"/>
              </a:rPr>
              <a:t> </a:t>
            </a:r>
            <a:r>
              <a:rPr sz="1600" spc="-10" dirty="0">
                <a:solidFill>
                  <a:srgbClr val="A7A8A7"/>
                </a:solidFill>
                <a:latin typeface="Arial"/>
                <a:cs typeface="Arial"/>
              </a:rPr>
              <a:t>Jeff</a:t>
            </a:r>
            <a:r>
              <a:rPr sz="1600" spc="-95" dirty="0">
                <a:solidFill>
                  <a:srgbClr val="A7A8A7"/>
                </a:solidFill>
                <a:latin typeface="Arial"/>
                <a:cs typeface="Arial"/>
              </a:rPr>
              <a:t> </a:t>
            </a:r>
            <a:r>
              <a:rPr sz="1600" spc="-5" dirty="0">
                <a:solidFill>
                  <a:srgbClr val="A7A8A7"/>
                </a:solidFill>
                <a:latin typeface="Arial"/>
                <a:cs typeface="Arial"/>
              </a:rPr>
              <a:t>Anzevino</a:t>
            </a:r>
            <a:endParaRPr sz="160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0" y="0"/>
            <a:ext cx="9144000" cy="6858000"/>
          </a:xfrm>
          <a:prstGeom prst="rect">
            <a:avLst/>
          </a:prstGeom>
        </p:spPr>
      </p:pic>
      <p:sp>
        <p:nvSpPr>
          <p:cNvPr id="3" name="object 3"/>
          <p:cNvSpPr txBox="1">
            <a:spLocks noGrp="1"/>
          </p:cNvSpPr>
          <p:nvPr>
            <p:ph type="title"/>
          </p:nvPr>
        </p:nvSpPr>
        <p:spPr>
          <a:xfrm>
            <a:off x="1691678" y="211289"/>
            <a:ext cx="5617210" cy="769620"/>
          </a:xfrm>
          <a:prstGeom prst="rect">
            <a:avLst/>
          </a:prstGeom>
          <a:solidFill>
            <a:srgbClr val="FFFFFF"/>
          </a:solidFill>
        </p:spPr>
        <p:txBody>
          <a:bodyPr vert="horz" wrap="square" lIns="0" tIns="9525" rIns="0" bIns="0" rtlCol="0">
            <a:spAutoFit/>
          </a:bodyPr>
          <a:lstStyle/>
          <a:p>
            <a:pPr marL="305435">
              <a:lnSpc>
                <a:spcPct val="100000"/>
              </a:lnSpc>
              <a:spcBef>
                <a:spcPts val="75"/>
              </a:spcBef>
            </a:pPr>
            <a:r>
              <a:rPr sz="4400" dirty="0"/>
              <a:t>How</a:t>
            </a:r>
            <a:r>
              <a:rPr sz="4400" spc="-55" dirty="0"/>
              <a:t> </a:t>
            </a:r>
            <a:r>
              <a:rPr sz="4400" dirty="0"/>
              <a:t>do</a:t>
            </a:r>
            <a:r>
              <a:rPr sz="4400" spc="-15" dirty="0"/>
              <a:t> you</a:t>
            </a:r>
            <a:r>
              <a:rPr sz="4400" spc="-35" dirty="0"/>
              <a:t> </a:t>
            </a:r>
            <a:r>
              <a:rPr sz="4400" dirty="0"/>
              <a:t>use</a:t>
            </a:r>
            <a:r>
              <a:rPr sz="4400" spc="-35" dirty="0"/>
              <a:t> </a:t>
            </a:r>
            <a:r>
              <a:rPr sz="4400" dirty="0"/>
              <a:t>land?</a:t>
            </a:r>
            <a:endParaRPr sz="4400"/>
          </a:p>
        </p:txBody>
      </p:sp>
      <p:sp>
        <p:nvSpPr>
          <p:cNvPr id="4" name="object 4"/>
          <p:cNvSpPr txBox="1"/>
          <p:nvPr/>
        </p:nvSpPr>
        <p:spPr>
          <a:xfrm>
            <a:off x="114236" y="6575277"/>
            <a:ext cx="2090420" cy="269240"/>
          </a:xfrm>
          <a:prstGeom prst="rect">
            <a:avLst/>
          </a:prstGeom>
        </p:spPr>
        <p:txBody>
          <a:bodyPr vert="horz" wrap="square" lIns="0" tIns="12065" rIns="0" bIns="0" rtlCol="0">
            <a:spAutoFit/>
          </a:bodyPr>
          <a:lstStyle/>
          <a:p>
            <a:pPr marL="12700">
              <a:lnSpc>
                <a:spcPct val="100000"/>
              </a:lnSpc>
              <a:spcBef>
                <a:spcPts val="95"/>
              </a:spcBef>
            </a:pPr>
            <a:r>
              <a:rPr sz="1600" spc="-5" dirty="0">
                <a:solidFill>
                  <a:srgbClr val="A7A8A7"/>
                </a:solidFill>
                <a:latin typeface="Arial"/>
                <a:cs typeface="Arial"/>
              </a:rPr>
              <a:t>Photo</a:t>
            </a:r>
            <a:r>
              <a:rPr sz="1600" spc="-30" dirty="0">
                <a:solidFill>
                  <a:srgbClr val="A7A8A7"/>
                </a:solidFill>
                <a:latin typeface="Arial"/>
                <a:cs typeface="Arial"/>
              </a:rPr>
              <a:t> </a:t>
            </a:r>
            <a:r>
              <a:rPr sz="1600" spc="-5" dirty="0">
                <a:solidFill>
                  <a:srgbClr val="A7A8A7"/>
                </a:solidFill>
                <a:latin typeface="Arial"/>
                <a:cs typeface="Arial"/>
              </a:rPr>
              <a:t>by</a:t>
            </a:r>
            <a:r>
              <a:rPr sz="1600" spc="5" dirty="0">
                <a:solidFill>
                  <a:srgbClr val="A7A8A7"/>
                </a:solidFill>
                <a:latin typeface="Arial"/>
                <a:cs typeface="Arial"/>
              </a:rPr>
              <a:t> </a:t>
            </a:r>
            <a:r>
              <a:rPr sz="1600" spc="-10" dirty="0">
                <a:solidFill>
                  <a:srgbClr val="A7A8A7"/>
                </a:solidFill>
                <a:latin typeface="Arial"/>
                <a:cs typeface="Arial"/>
              </a:rPr>
              <a:t>Jeff</a:t>
            </a:r>
            <a:r>
              <a:rPr sz="1600" spc="-95" dirty="0">
                <a:solidFill>
                  <a:srgbClr val="A7A8A7"/>
                </a:solidFill>
                <a:latin typeface="Arial"/>
                <a:cs typeface="Arial"/>
              </a:rPr>
              <a:t> </a:t>
            </a:r>
            <a:r>
              <a:rPr sz="1600" spc="-5" dirty="0">
                <a:solidFill>
                  <a:srgbClr val="A7A8A7"/>
                </a:solidFill>
                <a:latin typeface="Arial"/>
                <a:cs typeface="Arial"/>
              </a:rPr>
              <a:t>Anzevino</a:t>
            </a:r>
            <a:endParaRPr sz="1600">
              <a:latin typeface="Arial"/>
              <a:cs typeface="Arial"/>
            </a:endParaRPr>
          </a:p>
        </p:txBody>
      </p:sp>
      <p:sp>
        <p:nvSpPr>
          <p:cNvPr id="5" name="object 5"/>
          <p:cNvSpPr txBox="1"/>
          <p:nvPr/>
        </p:nvSpPr>
        <p:spPr>
          <a:xfrm>
            <a:off x="6876262" y="3429000"/>
            <a:ext cx="1080135" cy="462280"/>
          </a:xfrm>
          <a:prstGeom prst="rect">
            <a:avLst/>
          </a:prstGeom>
          <a:solidFill>
            <a:srgbClr val="FFFFFF"/>
          </a:solidFill>
        </p:spPr>
        <p:txBody>
          <a:bodyPr vert="horz" wrap="square" lIns="0" tIns="38100" rIns="0" bIns="0" rtlCol="0">
            <a:spAutoFit/>
          </a:bodyPr>
          <a:lstStyle/>
          <a:p>
            <a:pPr marL="90805">
              <a:lnSpc>
                <a:spcPct val="100000"/>
              </a:lnSpc>
              <a:spcBef>
                <a:spcPts val="300"/>
              </a:spcBef>
            </a:pPr>
            <a:r>
              <a:rPr sz="2400" spc="-5" dirty="0">
                <a:solidFill>
                  <a:srgbClr val="1F497D"/>
                </a:solidFill>
                <a:latin typeface="Arial"/>
                <a:cs typeface="Arial"/>
              </a:rPr>
              <a:t>Home</a:t>
            </a:r>
            <a:endParaRPr sz="2400">
              <a:latin typeface="Arial"/>
              <a:cs typeface="Arial"/>
            </a:endParaRPr>
          </a:p>
        </p:txBody>
      </p:sp>
      <p:sp>
        <p:nvSpPr>
          <p:cNvPr id="6" name="object 6"/>
          <p:cNvSpPr/>
          <p:nvPr/>
        </p:nvSpPr>
        <p:spPr>
          <a:xfrm>
            <a:off x="72009" y="4581131"/>
            <a:ext cx="1764030" cy="462280"/>
          </a:xfrm>
          <a:custGeom>
            <a:avLst/>
            <a:gdLst/>
            <a:ahLst/>
            <a:cxnLst/>
            <a:rect l="l" t="t" r="r" b="b"/>
            <a:pathLst>
              <a:path w="1764030" h="462279">
                <a:moveTo>
                  <a:pt x="1763687" y="0"/>
                </a:moveTo>
                <a:lnTo>
                  <a:pt x="0" y="0"/>
                </a:lnTo>
                <a:lnTo>
                  <a:pt x="0" y="461670"/>
                </a:lnTo>
                <a:lnTo>
                  <a:pt x="1763687" y="461670"/>
                </a:lnTo>
                <a:lnTo>
                  <a:pt x="1763687" y="0"/>
                </a:lnTo>
                <a:close/>
              </a:path>
            </a:pathLst>
          </a:custGeom>
          <a:solidFill>
            <a:srgbClr val="FFFFFF"/>
          </a:solidFill>
        </p:spPr>
        <p:txBody>
          <a:bodyPr wrap="square" lIns="0" tIns="0" rIns="0" bIns="0" rtlCol="0"/>
          <a:lstStyle/>
          <a:p>
            <a:endParaRPr/>
          </a:p>
        </p:txBody>
      </p:sp>
      <p:sp>
        <p:nvSpPr>
          <p:cNvPr id="7" name="object 7"/>
          <p:cNvSpPr txBox="1"/>
          <p:nvPr/>
        </p:nvSpPr>
        <p:spPr>
          <a:xfrm>
            <a:off x="150747" y="4606527"/>
            <a:ext cx="1497965" cy="391160"/>
          </a:xfrm>
          <a:prstGeom prst="rect">
            <a:avLst/>
          </a:prstGeom>
        </p:spPr>
        <p:txBody>
          <a:bodyPr vert="horz" wrap="square" lIns="0" tIns="12700" rIns="0" bIns="0" rtlCol="0">
            <a:spAutoFit/>
          </a:bodyPr>
          <a:lstStyle/>
          <a:p>
            <a:pPr marL="12700">
              <a:lnSpc>
                <a:spcPct val="100000"/>
              </a:lnSpc>
              <a:spcBef>
                <a:spcPts val="100"/>
              </a:spcBef>
            </a:pPr>
            <a:r>
              <a:rPr sz="2400" spc="-10" dirty="0">
                <a:solidFill>
                  <a:srgbClr val="1F497D"/>
                </a:solidFill>
                <a:latin typeface="Arial"/>
                <a:cs typeface="Arial"/>
              </a:rPr>
              <a:t>Re</a:t>
            </a:r>
            <a:r>
              <a:rPr sz="2400" spc="-5" dirty="0">
                <a:solidFill>
                  <a:srgbClr val="1F497D"/>
                </a:solidFill>
                <a:latin typeface="Arial"/>
                <a:cs typeface="Arial"/>
              </a:rPr>
              <a:t>c</a:t>
            </a:r>
            <a:r>
              <a:rPr sz="2400" dirty="0">
                <a:solidFill>
                  <a:srgbClr val="1F497D"/>
                </a:solidFill>
                <a:latin typeface="Arial"/>
                <a:cs typeface="Arial"/>
              </a:rPr>
              <a:t>r</a:t>
            </a:r>
            <a:r>
              <a:rPr sz="2400" spc="-5" dirty="0">
                <a:solidFill>
                  <a:srgbClr val="1F497D"/>
                </a:solidFill>
                <a:latin typeface="Arial"/>
                <a:cs typeface="Arial"/>
              </a:rPr>
              <a:t>ea</a:t>
            </a:r>
            <a:r>
              <a:rPr sz="2400" dirty="0">
                <a:solidFill>
                  <a:srgbClr val="1F497D"/>
                </a:solidFill>
                <a:latin typeface="Arial"/>
                <a:cs typeface="Arial"/>
              </a:rPr>
              <a:t>t</a:t>
            </a:r>
            <a:r>
              <a:rPr sz="2400" spc="-10" dirty="0">
                <a:solidFill>
                  <a:srgbClr val="1F497D"/>
                </a:solidFill>
                <a:latin typeface="Arial"/>
                <a:cs typeface="Arial"/>
              </a:rPr>
              <a:t>ion</a:t>
            </a:r>
            <a:endParaRPr sz="2400">
              <a:latin typeface="Arial"/>
              <a:cs typeface="Arial"/>
            </a:endParaRPr>
          </a:p>
        </p:txBody>
      </p:sp>
      <p:sp>
        <p:nvSpPr>
          <p:cNvPr id="8" name="object 8"/>
          <p:cNvSpPr txBox="1"/>
          <p:nvPr/>
        </p:nvSpPr>
        <p:spPr>
          <a:xfrm>
            <a:off x="2627782" y="4941163"/>
            <a:ext cx="1000125" cy="462280"/>
          </a:xfrm>
          <a:prstGeom prst="rect">
            <a:avLst/>
          </a:prstGeom>
          <a:solidFill>
            <a:srgbClr val="FFFFFF"/>
          </a:solidFill>
        </p:spPr>
        <p:txBody>
          <a:bodyPr vert="horz" wrap="square" lIns="0" tIns="38100" rIns="0" bIns="0" rtlCol="0">
            <a:spAutoFit/>
          </a:bodyPr>
          <a:lstStyle/>
          <a:p>
            <a:pPr marL="91440">
              <a:lnSpc>
                <a:spcPct val="100000"/>
              </a:lnSpc>
              <a:spcBef>
                <a:spcPts val="300"/>
              </a:spcBef>
            </a:pPr>
            <a:r>
              <a:rPr sz="2400" spc="-10" dirty="0">
                <a:solidFill>
                  <a:srgbClr val="1F497D"/>
                </a:solidFill>
                <a:latin typeface="Arial"/>
                <a:cs typeface="Arial"/>
              </a:rPr>
              <a:t>Food</a:t>
            </a:r>
            <a:endParaRPr sz="2400">
              <a:latin typeface="Arial"/>
              <a:cs typeface="Arial"/>
            </a:endParaRPr>
          </a:p>
        </p:txBody>
      </p:sp>
      <p:sp>
        <p:nvSpPr>
          <p:cNvPr id="9" name="object 9"/>
          <p:cNvSpPr txBox="1"/>
          <p:nvPr/>
        </p:nvSpPr>
        <p:spPr>
          <a:xfrm>
            <a:off x="1907705" y="1772818"/>
            <a:ext cx="1144270" cy="462280"/>
          </a:xfrm>
          <a:prstGeom prst="rect">
            <a:avLst/>
          </a:prstGeom>
          <a:solidFill>
            <a:srgbClr val="FFFFFF"/>
          </a:solidFill>
        </p:spPr>
        <p:txBody>
          <a:bodyPr vert="horz" wrap="square" lIns="0" tIns="38100" rIns="0" bIns="0" rtlCol="0">
            <a:spAutoFit/>
          </a:bodyPr>
          <a:lstStyle/>
          <a:p>
            <a:pPr marL="90805">
              <a:lnSpc>
                <a:spcPct val="100000"/>
              </a:lnSpc>
              <a:spcBef>
                <a:spcPts val="300"/>
              </a:spcBef>
            </a:pPr>
            <a:r>
              <a:rPr sz="2400" spc="-20" dirty="0">
                <a:solidFill>
                  <a:srgbClr val="1F497D"/>
                </a:solidFill>
                <a:latin typeface="Arial"/>
                <a:cs typeface="Arial"/>
              </a:rPr>
              <a:t>Travel</a:t>
            </a:r>
            <a:endParaRPr sz="2400">
              <a:latin typeface="Arial"/>
              <a:cs typeface="Arial"/>
            </a:endParaRPr>
          </a:p>
        </p:txBody>
      </p:sp>
      <p:sp>
        <p:nvSpPr>
          <p:cNvPr id="10" name="object 10"/>
          <p:cNvSpPr txBox="1"/>
          <p:nvPr/>
        </p:nvSpPr>
        <p:spPr>
          <a:xfrm>
            <a:off x="6948258" y="1484782"/>
            <a:ext cx="1512570" cy="462280"/>
          </a:xfrm>
          <a:prstGeom prst="rect">
            <a:avLst/>
          </a:prstGeom>
          <a:solidFill>
            <a:srgbClr val="FFFFFF"/>
          </a:solidFill>
        </p:spPr>
        <p:txBody>
          <a:bodyPr vert="horz" wrap="square" lIns="0" tIns="38100" rIns="0" bIns="0" rtlCol="0">
            <a:spAutoFit/>
          </a:bodyPr>
          <a:lstStyle/>
          <a:p>
            <a:pPr marL="91440">
              <a:lnSpc>
                <a:spcPct val="100000"/>
              </a:lnSpc>
              <a:spcBef>
                <a:spcPts val="300"/>
              </a:spcBef>
            </a:pPr>
            <a:r>
              <a:rPr sz="2400" spc="-5" dirty="0">
                <a:solidFill>
                  <a:srgbClr val="1F497D"/>
                </a:solidFill>
                <a:latin typeface="Arial"/>
                <a:cs typeface="Arial"/>
              </a:rPr>
              <a:t>Business</a:t>
            </a:r>
            <a:endParaRPr sz="2400">
              <a:latin typeface="Arial"/>
              <a:cs typeface="Arial"/>
            </a:endParaRPr>
          </a:p>
        </p:txBody>
      </p:sp>
      <p:sp>
        <p:nvSpPr>
          <p:cNvPr id="11" name="object 11"/>
          <p:cNvSpPr txBox="1"/>
          <p:nvPr/>
        </p:nvSpPr>
        <p:spPr>
          <a:xfrm>
            <a:off x="4572000" y="6165303"/>
            <a:ext cx="2232660" cy="462280"/>
          </a:xfrm>
          <a:prstGeom prst="rect">
            <a:avLst/>
          </a:prstGeom>
          <a:solidFill>
            <a:srgbClr val="FFFFFF"/>
          </a:solidFill>
        </p:spPr>
        <p:txBody>
          <a:bodyPr vert="horz" wrap="square" lIns="0" tIns="38100" rIns="0" bIns="0" rtlCol="0">
            <a:spAutoFit/>
          </a:bodyPr>
          <a:lstStyle/>
          <a:p>
            <a:pPr marL="90805">
              <a:lnSpc>
                <a:spcPct val="100000"/>
              </a:lnSpc>
              <a:spcBef>
                <a:spcPts val="300"/>
              </a:spcBef>
            </a:pPr>
            <a:r>
              <a:rPr sz="2400" spc="-5" dirty="0">
                <a:solidFill>
                  <a:srgbClr val="1F497D"/>
                </a:solidFill>
                <a:latin typeface="Arial"/>
                <a:cs typeface="Arial"/>
              </a:rPr>
              <a:t>Wildlife</a:t>
            </a:r>
            <a:r>
              <a:rPr sz="2400" spc="-30" dirty="0">
                <a:solidFill>
                  <a:srgbClr val="1F497D"/>
                </a:solidFill>
                <a:latin typeface="Arial"/>
                <a:cs typeface="Arial"/>
              </a:rPr>
              <a:t> </a:t>
            </a:r>
            <a:r>
              <a:rPr sz="2400" spc="-5" dirty="0">
                <a:solidFill>
                  <a:srgbClr val="1F497D"/>
                </a:solidFill>
                <a:latin typeface="Arial"/>
                <a:cs typeface="Arial"/>
              </a:rPr>
              <a:t>habitat</a:t>
            </a:r>
            <a:endParaRPr sz="2400">
              <a:latin typeface="Arial"/>
              <a:cs typeface="Arial"/>
            </a:endParaRPr>
          </a:p>
        </p:txBody>
      </p:sp>
      <p:sp>
        <p:nvSpPr>
          <p:cNvPr id="12" name="object 12"/>
          <p:cNvSpPr txBox="1"/>
          <p:nvPr/>
        </p:nvSpPr>
        <p:spPr>
          <a:xfrm>
            <a:off x="3923931" y="5229199"/>
            <a:ext cx="1000125" cy="462280"/>
          </a:xfrm>
          <a:prstGeom prst="rect">
            <a:avLst/>
          </a:prstGeom>
          <a:solidFill>
            <a:srgbClr val="FFFFFF"/>
          </a:solidFill>
        </p:spPr>
        <p:txBody>
          <a:bodyPr vert="horz" wrap="square" lIns="0" tIns="38100" rIns="0" bIns="0" rtlCol="0">
            <a:spAutoFit/>
          </a:bodyPr>
          <a:lstStyle/>
          <a:p>
            <a:pPr marL="90805">
              <a:lnSpc>
                <a:spcPct val="100000"/>
              </a:lnSpc>
              <a:spcBef>
                <a:spcPts val="300"/>
              </a:spcBef>
            </a:pPr>
            <a:r>
              <a:rPr sz="2400" spc="-20" dirty="0">
                <a:solidFill>
                  <a:srgbClr val="1F497D"/>
                </a:solidFill>
                <a:latin typeface="Arial"/>
                <a:cs typeface="Arial"/>
              </a:rPr>
              <a:t>Water</a:t>
            </a:r>
            <a:endParaRPr sz="240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2600325" marR="5080" indent="-2588260">
              <a:lnSpc>
                <a:spcPct val="100000"/>
              </a:lnSpc>
              <a:spcBef>
                <a:spcPts val="95"/>
              </a:spcBef>
            </a:pPr>
            <a:r>
              <a:rPr spc="-10" dirty="0"/>
              <a:t>How</a:t>
            </a:r>
            <a:r>
              <a:rPr dirty="0"/>
              <a:t> </a:t>
            </a:r>
            <a:r>
              <a:rPr spc="-5" dirty="0"/>
              <a:t>do</a:t>
            </a:r>
            <a:r>
              <a:rPr spc="10" dirty="0"/>
              <a:t> </a:t>
            </a:r>
            <a:r>
              <a:rPr spc="-20" dirty="0"/>
              <a:t>you</a:t>
            </a:r>
            <a:r>
              <a:rPr spc="5" dirty="0"/>
              <a:t> </a:t>
            </a:r>
            <a:r>
              <a:rPr spc="-10" dirty="0"/>
              <a:t>think</a:t>
            </a:r>
            <a:r>
              <a:rPr spc="25" dirty="0"/>
              <a:t> </a:t>
            </a:r>
            <a:r>
              <a:rPr dirty="0"/>
              <a:t>each</a:t>
            </a:r>
            <a:r>
              <a:rPr spc="5" dirty="0"/>
              <a:t> </a:t>
            </a:r>
            <a:r>
              <a:rPr spc="-5" dirty="0"/>
              <a:t>of</a:t>
            </a:r>
            <a:r>
              <a:rPr spc="-15" dirty="0"/>
              <a:t> </a:t>
            </a:r>
            <a:r>
              <a:rPr spc="-5" dirty="0"/>
              <a:t>these</a:t>
            </a:r>
            <a:r>
              <a:rPr spc="20" dirty="0"/>
              <a:t> </a:t>
            </a:r>
            <a:r>
              <a:rPr spc="-10" dirty="0"/>
              <a:t>components</a:t>
            </a:r>
            <a:r>
              <a:rPr spc="30" dirty="0"/>
              <a:t> </a:t>
            </a:r>
            <a:r>
              <a:rPr spc="-5" dirty="0"/>
              <a:t>changed </a:t>
            </a:r>
            <a:r>
              <a:rPr spc="-620" dirty="0"/>
              <a:t> </a:t>
            </a:r>
            <a:r>
              <a:rPr spc="-20" dirty="0"/>
              <a:t>from</a:t>
            </a:r>
            <a:r>
              <a:rPr spc="-10" dirty="0"/>
              <a:t> 1936</a:t>
            </a:r>
            <a:r>
              <a:rPr spc="45" dirty="0"/>
              <a:t> </a:t>
            </a:r>
            <a:r>
              <a:rPr spc="-10" dirty="0"/>
              <a:t>-2009?</a:t>
            </a:r>
          </a:p>
        </p:txBody>
      </p:sp>
      <p:graphicFrame>
        <p:nvGraphicFramePr>
          <p:cNvPr id="3" name="object 3"/>
          <p:cNvGraphicFramePr>
            <a:graphicFrameLocks noGrp="1"/>
          </p:cNvGraphicFramePr>
          <p:nvPr/>
        </p:nvGraphicFramePr>
        <p:xfrm>
          <a:off x="214312" y="1204912"/>
          <a:ext cx="8763000" cy="4314825"/>
        </p:xfrm>
        <a:graphic>
          <a:graphicData uri="http://schemas.openxmlformats.org/drawingml/2006/table">
            <a:tbl>
              <a:tblPr firstRow="1" bandRow="1">
                <a:tableStyleId>{2D5ABB26-0587-4C30-8999-92F81FD0307C}</a:tableStyleId>
              </a:tblPr>
              <a:tblGrid>
                <a:gridCol w="20574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457200">
                <a:tc>
                  <a:txBody>
                    <a:bodyPr/>
                    <a:lstStyle/>
                    <a:p>
                      <a:pPr marL="633095">
                        <a:lnSpc>
                          <a:spcPct val="100000"/>
                        </a:lnSpc>
                        <a:spcBef>
                          <a:spcPts val="300"/>
                        </a:spcBef>
                      </a:pPr>
                      <a:r>
                        <a:rPr sz="2400" b="1" spc="-40" dirty="0">
                          <a:latin typeface="Arial"/>
                          <a:cs typeface="Arial"/>
                        </a:rPr>
                        <a:t>Topic</a:t>
                      </a:r>
                      <a:endParaRPr sz="2400">
                        <a:latin typeface="Arial"/>
                        <a:cs typeface="Arial"/>
                      </a:endParaRPr>
                    </a:p>
                  </a:txBody>
                  <a:tcPr marL="0" marR="0" marT="38100" marB="0">
                    <a:lnL w="28575">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1117600">
                        <a:lnSpc>
                          <a:spcPct val="100000"/>
                        </a:lnSpc>
                        <a:spcBef>
                          <a:spcPts val="300"/>
                        </a:spcBef>
                      </a:pPr>
                      <a:r>
                        <a:rPr sz="2400" b="1" spc="-5" dirty="0">
                          <a:latin typeface="Arial"/>
                          <a:cs typeface="Arial"/>
                        </a:rPr>
                        <a:t>Increase?</a:t>
                      </a:r>
                      <a:endParaRPr sz="2400">
                        <a:latin typeface="Arial"/>
                        <a:cs typeface="Arial"/>
                      </a:endParaRPr>
                    </a:p>
                  </a:txBody>
                  <a:tcPr marL="0" marR="0" marT="38100"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753110">
                        <a:lnSpc>
                          <a:spcPct val="100000"/>
                        </a:lnSpc>
                        <a:spcBef>
                          <a:spcPts val="300"/>
                        </a:spcBef>
                      </a:pPr>
                      <a:r>
                        <a:rPr sz="2400" b="1" spc="-5" dirty="0">
                          <a:latin typeface="Arial"/>
                          <a:cs typeface="Arial"/>
                        </a:rPr>
                        <a:t>Decrease?</a:t>
                      </a:r>
                      <a:endParaRPr sz="2400">
                        <a:latin typeface="Arial"/>
                        <a:cs typeface="Arial"/>
                      </a:endParaRPr>
                    </a:p>
                  </a:txBody>
                  <a:tcPr marL="0" marR="0" marT="38100" marB="0">
                    <a:lnL w="12700">
                      <a:solidFill>
                        <a:srgbClr val="000000"/>
                      </a:solidFill>
                      <a:prstDash val="solid"/>
                    </a:lnL>
                    <a:lnR w="28575">
                      <a:solidFill>
                        <a:srgbClr val="000000"/>
                      </a:solidFill>
                      <a:prstDash val="solid"/>
                    </a:lnR>
                    <a:lnT w="28575">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1115695">
                <a:tc>
                  <a:txBody>
                    <a:bodyPr/>
                    <a:lstStyle/>
                    <a:p>
                      <a:pPr marL="90805">
                        <a:lnSpc>
                          <a:spcPct val="100000"/>
                        </a:lnSpc>
                        <a:spcBef>
                          <a:spcPts val="305"/>
                        </a:spcBef>
                      </a:pPr>
                      <a:r>
                        <a:rPr sz="2000" dirty="0">
                          <a:latin typeface="Arial"/>
                          <a:cs typeface="Arial"/>
                        </a:rPr>
                        <a:t>Forests</a:t>
                      </a:r>
                      <a:endParaRPr sz="2000">
                        <a:latin typeface="Arial"/>
                        <a:cs typeface="Arial"/>
                      </a:endParaRPr>
                    </a:p>
                  </a:txBody>
                  <a:tcPr marL="0" marR="0" marT="38735"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2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2400">
                        <a:latin typeface="Times New Roman"/>
                        <a:cs typeface="Times New Roman"/>
                      </a:endParaRPr>
                    </a:p>
                  </a:txBody>
                  <a:tcPr marL="0" marR="0" marT="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591820">
                <a:tc>
                  <a:txBody>
                    <a:bodyPr/>
                    <a:lstStyle/>
                    <a:p>
                      <a:pPr marL="91440">
                        <a:lnSpc>
                          <a:spcPct val="100000"/>
                        </a:lnSpc>
                        <a:spcBef>
                          <a:spcPts val="305"/>
                        </a:spcBef>
                      </a:pPr>
                      <a:r>
                        <a:rPr sz="2000" dirty="0">
                          <a:latin typeface="Arial"/>
                          <a:cs typeface="Arial"/>
                        </a:rPr>
                        <a:t>Farms</a:t>
                      </a:r>
                      <a:endParaRPr sz="2000">
                        <a:latin typeface="Arial"/>
                        <a:cs typeface="Arial"/>
                      </a:endParaRPr>
                    </a:p>
                  </a:txBody>
                  <a:tcPr marL="0" marR="0" marT="38735"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2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2400">
                        <a:latin typeface="Times New Roman"/>
                        <a:cs typeface="Times New Roman"/>
                      </a:endParaRPr>
                    </a:p>
                  </a:txBody>
                  <a:tcPr marL="0" marR="0" marT="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594995">
                <a:tc>
                  <a:txBody>
                    <a:bodyPr/>
                    <a:lstStyle/>
                    <a:p>
                      <a:pPr marL="91440">
                        <a:lnSpc>
                          <a:spcPct val="100000"/>
                        </a:lnSpc>
                        <a:spcBef>
                          <a:spcPts val="305"/>
                        </a:spcBef>
                      </a:pPr>
                      <a:r>
                        <a:rPr sz="2000" dirty="0">
                          <a:latin typeface="Arial"/>
                          <a:cs typeface="Arial"/>
                        </a:rPr>
                        <a:t>Dams</a:t>
                      </a:r>
                      <a:endParaRPr sz="2000">
                        <a:latin typeface="Arial"/>
                        <a:cs typeface="Arial"/>
                      </a:endParaRPr>
                    </a:p>
                  </a:txBody>
                  <a:tcPr marL="0" marR="0" marT="38735"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2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2400">
                        <a:latin typeface="Times New Roman"/>
                        <a:cs typeface="Times New Roman"/>
                      </a:endParaRPr>
                    </a:p>
                  </a:txBody>
                  <a:tcPr marL="0" marR="0" marT="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854075">
                <a:tc>
                  <a:txBody>
                    <a:bodyPr/>
                    <a:lstStyle/>
                    <a:p>
                      <a:pPr marL="90805" marR="335915">
                        <a:lnSpc>
                          <a:spcPct val="100000"/>
                        </a:lnSpc>
                        <a:spcBef>
                          <a:spcPts val="305"/>
                        </a:spcBef>
                      </a:pPr>
                      <a:r>
                        <a:rPr sz="2000" spc="-35" dirty="0">
                          <a:latin typeface="Arial"/>
                          <a:cs typeface="Arial"/>
                        </a:rPr>
                        <a:t>W</a:t>
                      </a:r>
                      <a:r>
                        <a:rPr sz="2000" dirty="0">
                          <a:latin typeface="Arial"/>
                          <a:cs typeface="Arial"/>
                        </a:rPr>
                        <a:t>e</a:t>
                      </a:r>
                      <a:r>
                        <a:rPr sz="2000" spc="-10" dirty="0">
                          <a:latin typeface="Arial"/>
                          <a:cs typeface="Arial"/>
                        </a:rPr>
                        <a:t>t</a:t>
                      </a:r>
                      <a:r>
                        <a:rPr sz="2000" spc="-5" dirty="0">
                          <a:latin typeface="Arial"/>
                          <a:cs typeface="Arial"/>
                        </a:rPr>
                        <a:t>l</a:t>
                      </a:r>
                      <a:r>
                        <a:rPr sz="2000" dirty="0">
                          <a:latin typeface="Arial"/>
                          <a:cs typeface="Arial"/>
                        </a:rPr>
                        <a:t>and</a:t>
                      </a:r>
                      <a:r>
                        <a:rPr sz="2000" spc="5" dirty="0">
                          <a:latin typeface="Arial"/>
                          <a:cs typeface="Arial"/>
                        </a:rPr>
                        <a:t>s</a:t>
                      </a:r>
                      <a:r>
                        <a:rPr sz="2000" spc="-10" dirty="0">
                          <a:latin typeface="Arial"/>
                          <a:cs typeface="Arial"/>
                        </a:rPr>
                        <a:t>/</a:t>
                      </a:r>
                      <a:r>
                        <a:rPr sz="2000" dirty="0">
                          <a:latin typeface="Arial"/>
                          <a:cs typeface="Arial"/>
                        </a:rPr>
                        <a:t>r</a:t>
                      </a:r>
                      <a:r>
                        <a:rPr sz="2000" spc="-5" dirty="0">
                          <a:latin typeface="Arial"/>
                          <a:cs typeface="Arial"/>
                        </a:rPr>
                        <a:t>i</a:t>
                      </a:r>
                      <a:r>
                        <a:rPr sz="2000" spc="-10" dirty="0">
                          <a:latin typeface="Arial"/>
                          <a:cs typeface="Arial"/>
                        </a:rPr>
                        <a:t>v</a:t>
                      </a:r>
                      <a:r>
                        <a:rPr sz="2000" dirty="0">
                          <a:latin typeface="Arial"/>
                          <a:cs typeface="Arial"/>
                        </a:rPr>
                        <a:t>er  shoreline</a:t>
                      </a:r>
                      <a:endParaRPr sz="2000">
                        <a:latin typeface="Arial"/>
                        <a:cs typeface="Arial"/>
                      </a:endParaRPr>
                    </a:p>
                  </a:txBody>
                  <a:tcPr marL="0" marR="0" marT="38735"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2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2400">
                        <a:latin typeface="Times New Roman"/>
                        <a:cs typeface="Times New Roman"/>
                      </a:endParaRPr>
                    </a:p>
                  </a:txBody>
                  <a:tcPr marL="0" marR="0" marT="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701040">
                <a:tc>
                  <a:txBody>
                    <a:bodyPr/>
                    <a:lstStyle/>
                    <a:p>
                      <a:pPr marL="90805" marR="787400">
                        <a:lnSpc>
                          <a:spcPct val="100000"/>
                        </a:lnSpc>
                        <a:spcBef>
                          <a:spcPts val="305"/>
                        </a:spcBef>
                      </a:pPr>
                      <a:r>
                        <a:rPr sz="2000" dirty="0">
                          <a:latin typeface="Arial"/>
                          <a:cs typeface="Arial"/>
                        </a:rPr>
                        <a:t>Housing</a:t>
                      </a:r>
                      <a:r>
                        <a:rPr sz="2000" spc="-120" dirty="0">
                          <a:latin typeface="Arial"/>
                          <a:cs typeface="Arial"/>
                        </a:rPr>
                        <a:t> </a:t>
                      </a:r>
                      <a:r>
                        <a:rPr sz="2000" dirty="0">
                          <a:latin typeface="Arial"/>
                          <a:cs typeface="Arial"/>
                        </a:rPr>
                        <a:t>&amp; </a:t>
                      </a:r>
                      <a:r>
                        <a:rPr sz="2000" spc="-545" dirty="0">
                          <a:latin typeface="Arial"/>
                          <a:cs typeface="Arial"/>
                        </a:rPr>
                        <a:t> </a:t>
                      </a:r>
                      <a:r>
                        <a:rPr sz="2000" dirty="0">
                          <a:latin typeface="Arial"/>
                          <a:cs typeface="Arial"/>
                        </a:rPr>
                        <a:t>roads</a:t>
                      </a:r>
                      <a:endParaRPr sz="2000">
                        <a:latin typeface="Arial"/>
                        <a:cs typeface="Arial"/>
                      </a:endParaRPr>
                    </a:p>
                  </a:txBody>
                  <a:tcPr marL="0" marR="0" marT="38735"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2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2400">
                        <a:latin typeface="Times New Roman"/>
                        <a:cs typeface="Times New Roman"/>
                      </a:endParaRPr>
                    </a:p>
                  </a:txBody>
                  <a:tcPr marL="0" marR="0" marT="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63"/>
            <a:ext cx="9144000" cy="6858000"/>
            <a:chOff x="0" y="63"/>
            <a:chExt cx="9144000" cy="6858000"/>
          </a:xfrm>
        </p:grpSpPr>
        <p:pic>
          <p:nvPicPr>
            <p:cNvPr id="3" name="object 3"/>
            <p:cNvPicPr/>
            <p:nvPr/>
          </p:nvPicPr>
          <p:blipFill>
            <a:blip r:embed="rId3" cstate="print"/>
            <a:stretch>
              <a:fillRect/>
            </a:stretch>
          </p:blipFill>
          <p:spPr>
            <a:xfrm>
              <a:off x="0" y="63"/>
              <a:ext cx="9143999" cy="6857936"/>
            </a:xfrm>
            <a:prstGeom prst="rect">
              <a:avLst/>
            </a:prstGeom>
          </p:spPr>
        </p:pic>
        <p:sp>
          <p:nvSpPr>
            <p:cNvPr id="4" name="object 4"/>
            <p:cNvSpPr/>
            <p:nvPr/>
          </p:nvSpPr>
          <p:spPr>
            <a:xfrm>
              <a:off x="1187627" y="1124750"/>
              <a:ext cx="6409055" cy="2124075"/>
            </a:xfrm>
            <a:custGeom>
              <a:avLst/>
              <a:gdLst/>
              <a:ahLst/>
              <a:cxnLst/>
              <a:rect l="l" t="t" r="r" b="b"/>
              <a:pathLst>
                <a:path w="6409055" h="2124075">
                  <a:moveTo>
                    <a:pt x="6408712" y="0"/>
                  </a:moveTo>
                  <a:lnTo>
                    <a:pt x="0" y="0"/>
                  </a:lnTo>
                  <a:lnTo>
                    <a:pt x="0" y="2123655"/>
                  </a:lnTo>
                  <a:lnTo>
                    <a:pt x="6408712" y="2123655"/>
                  </a:lnTo>
                  <a:lnTo>
                    <a:pt x="6408712" y="0"/>
                  </a:lnTo>
                  <a:close/>
                </a:path>
              </a:pathLst>
            </a:custGeom>
            <a:solidFill>
              <a:srgbClr val="FFFFFF"/>
            </a:solidFill>
          </p:spPr>
          <p:txBody>
            <a:bodyPr wrap="square" lIns="0" tIns="0" rIns="0" bIns="0" rtlCol="0"/>
            <a:lstStyle/>
            <a:p>
              <a:endParaRPr/>
            </a:p>
          </p:txBody>
        </p:sp>
      </p:grpSp>
      <p:sp>
        <p:nvSpPr>
          <p:cNvPr id="5" name="object 5"/>
          <p:cNvSpPr txBox="1">
            <a:spLocks noGrp="1"/>
          </p:cNvSpPr>
          <p:nvPr>
            <p:ph type="title"/>
          </p:nvPr>
        </p:nvSpPr>
        <p:spPr>
          <a:xfrm>
            <a:off x="2232802" y="1813134"/>
            <a:ext cx="4318000" cy="696595"/>
          </a:xfrm>
          <a:prstGeom prst="rect">
            <a:avLst/>
          </a:prstGeom>
        </p:spPr>
        <p:txBody>
          <a:bodyPr vert="horz" wrap="square" lIns="0" tIns="13335" rIns="0" bIns="0" rtlCol="0">
            <a:spAutoFit/>
          </a:bodyPr>
          <a:lstStyle/>
          <a:p>
            <a:pPr marL="12700">
              <a:lnSpc>
                <a:spcPct val="100000"/>
              </a:lnSpc>
              <a:spcBef>
                <a:spcPts val="105"/>
              </a:spcBef>
            </a:pPr>
            <a:r>
              <a:rPr sz="4400" dirty="0">
                <a:latin typeface="Arial"/>
                <a:cs typeface="Arial"/>
              </a:rPr>
              <a:t>Land</a:t>
            </a:r>
            <a:r>
              <a:rPr sz="4400" spc="-45" dirty="0">
                <a:latin typeface="Arial"/>
                <a:cs typeface="Arial"/>
              </a:rPr>
              <a:t> </a:t>
            </a:r>
            <a:r>
              <a:rPr sz="4400" dirty="0">
                <a:latin typeface="Arial"/>
                <a:cs typeface="Arial"/>
              </a:rPr>
              <a:t>Use</a:t>
            </a:r>
            <a:r>
              <a:rPr sz="4400" spc="-285" dirty="0">
                <a:latin typeface="Arial"/>
                <a:cs typeface="Arial"/>
              </a:rPr>
              <a:t> </a:t>
            </a:r>
            <a:r>
              <a:rPr sz="4400" dirty="0">
                <a:latin typeface="Arial"/>
                <a:cs typeface="Arial"/>
              </a:rPr>
              <a:t>Activity</a:t>
            </a:r>
            <a:endParaRPr sz="440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0" y="12"/>
            <a:ext cx="9143911" cy="6857986"/>
          </a:xfrm>
          <a:prstGeom prst="rect">
            <a:avLst/>
          </a:prstGeom>
        </p:spPr>
      </p:pic>
      <p:sp>
        <p:nvSpPr>
          <p:cNvPr id="3" name="object 3"/>
          <p:cNvSpPr txBox="1"/>
          <p:nvPr/>
        </p:nvSpPr>
        <p:spPr>
          <a:xfrm>
            <a:off x="1905000" y="6248400"/>
            <a:ext cx="5181600" cy="609600"/>
          </a:xfrm>
          <a:prstGeom prst="rect">
            <a:avLst/>
          </a:prstGeom>
          <a:solidFill>
            <a:srgbClr val="4F81BD"/>
          </a:solidFill>
          <a:ln w="25400">
            <a:solidFill>
              <a:srgbClr val="385D8A"/>
            </a:solidFill>
          </a:ln>
        </p:spPr>
        <p:txBody>
          <a:bodyPr vert="horz" wrap="square" lIns="0" tIns="7620" rIns="0" bIns="0" rtlCol="0">
            <a:spAutoFit/>
          </a:bodyPr>
          <a:lstStyle/>
          <a:p>
            <a:pPr marL="395605" marR="603250">
              <a:lnSpc>
                <a:spcPts val="2160"/>
              </a:lnSpc>
              <a:spcBef>
                <a:spcPts val="60"/>
              </a:spcBef>
            </a:pPr>
            <a:r>
              <a:rPr sz="1800" dirty="0">
                <a:latin typeface="Calibri"/>
                <a:cs typeface="Calibri"/>
              </a:rPr>
              <a:t>1936:</a:t>
            </a:r>
            <a:r>
              <a:rPr sz="1800" spc="-5" dirty="0">
                <a:latin typeface="Calibri"/>
                <a:cs typeface="Calibri"/>
              </a:rPr>
              <a:t> Rt</a:t>
            </a:r>
            <a:r>
              <a:rPr sz="1800" spc="5" dirty="0">
                <a:latin typeface="Calibri"/>
                <a:cs typeface="Calibri"/>
              </a:rPr>
              <a:t> </a:t>
            </a:r>
            <a:r>
              <a:rPr sz="1800" dirty="0">
                <a:latin typeface="Calibri"/>
                <a:cs typeface="Calibri"/>
              </a:rPr>
              <a:t>9, </a:t>
            </a:r>
            <a:r>
              <a:rPr sz="1800" spc="-10" dirty="0">
                <a:latin typeface="Calibri"/>
                <a:cs typeface="Calibri"/>
              </a:rPr>
              <a:t>site</a:t>
            </a:r>
            <a:r>
              <a:rPr sz="1800" spc="5" dirty="0">
                <a:latin typeface="Calibri"/>
                <a:cs typeface="Calibri"/>
              </a:rPr>
              <a:t> </a:t>
            </a:r>
            <a:r>
              <a:rPr sz="1800" spc="-5" dirty="0">
                <a:latin typeface="Calibri"/>
                <a:cs typeface="Calibri"/>
              </a:rPr>
              <a:t>of</a:t>
            </a:r>
            <a:r>
              <a:rPr sz="1800" spc="10" dirty="0">
                <a:latin typeface="Calibri"/>
                <a:cs typeface="Calibri"/>
              </a:rPr>
              <a:t> </a:t>
            </a:r>
            <a:r>
              <a:rPr sz="1800" spc="-10" dirty="0">
                <a:latin typeface="Calibri"/>
                <a:cs typeface="Calibri"/>
              </a:rPr>
              <a:t>current</a:t>
            </a:r>
            <a:r>
              <a:rPr sz="1800" spc="5" dirty="0">
                <a:latin typeface="Calibri"/>
                <a:cs typeface="Calibri"/>
              </a:rPr>
              <a:t> </a:t>
            </a:r>
            <a:r>
              <a:rPr sz="1800" spc="-5" dirty="0">
                <a:latin typeface="Calibri"/>
                <a:cs typeface="Calibri"/>
              </a:rPr>
              <a:t>Galleria</a:t>
            </a:r>
            <a:r>
              <a:rPr sz="1800" spc="5" dirty="0">
                <a:latin typeface="Calibri"/>
                <a:cs typeface="Calibri"/>
              </a:rPr>
              <a:t> </a:t>
            </a:r>
            <a:r>
              <a:rPr sz="1800" spc="-5" dirty="0">
                <a:latin typeface="Calibri"/>
                <a:cs typeface="Calibri"/>
              </a:rPr>
              <a:t>mall,</a:t>
            </a:r>
            <a:r>
              <a:rPr sz="1800" spc="5" dirty="0">
                <a:latin typeface="Calibri"/>
                <a:cs typeface="Calibri"/>
              </a:rPr>
              <a:t> </a:t>
            </a:r>
            <a:r>
              <a:rPr sz="1800" spc="-5" dirty="0">
                <a:latin typeface="Calibri"/>
                <a:cs typeface="Calibri"/>
              </a:rPr>
              <a:t>small </a:t>
            </a:r>
            <a:r>
              <a:rPr sz="1800" spc="-395" dirty="0">
                <a:latin typeface="Calibri"/>
                <a:cs typeface="Calibri"/>
              </a:rPr>
              <a:t> </a:t>
            </a:r>
            <a:r>
              <a:rPr sz="1800" dirty="0">
                <a:latin typeface="Calibri"/>
                <a:cs typeface="Calibri"/>
              </a:rPr>
              <a:t>quarry</a:t>
            </a:r>
            <a:r>
              <a:rPr sz="1800" spc="-20" dirty="0">
                <a:latin typeface="Calibri"/>
                <a:cs typeface="Calibri"/>
              </a:rPr>
              <a:t> </a:t>
            </a:r>
            <a:r>
              <a:rPr sz="1800" spc="-5" dirty="0">
                <a:latin typeface="Calibri"/>
                <a:cs typeface="Calibri"/>
              </a:rPr>
              <a:t>visible</a:t>
            </a:r>
            <a:r>
              <a:rPr sz="1800" spc="15" dirty="0">
                <a:latin typeface="Calibri"/>
                <a:cs typeface="Calibri"/>
              </a:rPr>
              <a:t> </a:t>
            </a:r>
            <a:r>
              <a:rPr sz="1800" spc="-10" dirty="0">
                <a:latin typeface="Calibri"/>
                <a:cs typeface="Calibri"/>
              </a:rPr>
              <a:t>next</a:t>
            </a:r>
            <a:r>
              <a:rPr sz="1800" spc="-5" dirty="0">
                <a:latin typeface="Calibri"/>
                <a:cs typeface="Calibri"/>
              </a:rPr>
              <a:t> </a:t>
            </a:r>
            <a:r>
              <a:rPr sz="1800" spc="-10" dirty="0">
                <a:latin typeface="Calibri"/>
                <a:cs typeface="Calibri"/>
              </a:rPr>
              <a:t>to</a:t>
            </a:r>
            <a:r>
              <a:rPr sz="1800" spc="-5" dirty="0">
                <a:latin typeface="Calibri"/>
                <a:cs typeface="Calibri"/>
              </a:rPr>
              <a:t> river</a:t>
            </a:r>
            <a:endParaRPr sz="1800">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0" y="0"/>
            <a:ext cx="9143949" cy="6858000"/>
          </a:xfrm>
          <a:prstGeom prst="rect">
            <a:avLst/>
          </a:prstGeom>
        </p:spPr>
      </p:pic>
      <p:sp>
        <p:nvSpPr>
          <p:cNvPr id="3" name="object 3"/>
          <p:cNvSpPr txBox="1"/>
          <p:nvPr/>
        </p:nvSpPr>
        <p:spPr>
          <a:xfrm>
            <a:off x="1981200" y="6248400"/>
            <a:ext cx="5181600" cy="609600"/>
          </a:xfrm>
          <a:prstGeom prst="rect">
            <a:avLst/>
          </a:prstGeom>
          <a:solidFill>
            <a:srgbClr val="4F81BD"/>
          </a:solidFill>
          <a:ln w="25400">
            <a:solidFill>
              <a:srgbClr val="385D8A"/>
            </a:solidFill>
          </a:ln>
        </p:spPr>
        <p:txBody>
          <a:bodyPr vert="horz" wrap="square" lIns="0" tIns="7620" rIns="0" bIns="0" rtlCol="0">
            <a:spAutoFit/>
          </a:bodyPr>
          <a:lstStyle/>
          <a:p>
            <a:pPr marL="90805" marR="53975">
              <a:lnSpc>
                <a:spcPts val="2160"/>
              </a:lnSpc>
              <a:spcBef>
                <a:spcPts val="60"/>
              </a:spcBef>
            </a:pPr>
            <a:r>
              <a:rPr sz="1800" dirty="0">
                <a:latin typeface="Calibri"/>
                <a:cs typeface="Calibri"/>
              </a:rPr>
              <a:t>2004: </a:t>
            </a:r>
            <a:r>
              <a:rPr sz="1800" spc="-15" dirty="0">
                <a:latin typeface="Calibri"/>
                <a:cs typeface="Calibri"/>
              </a:rPr>
              <a:t>Poughkeepsie</a:t>
            </a:r>
            <a:r>
              <a:rPr sz="1800" spc="15" dirty="0">
                <a:latin typeface="Calibri"/>
                <a:cs typeface="Calibri"/>
              </a:rPr>
              <a:t> </a:t>
            </a:r>
            <a:r>
              <a:rPr sz="1800" spc="-5" dirty="0">
                <a:latin typeface="Calibri"/>
                <a:cs typeface="Calibri"/>
              </a:rPr>
              <a:t>Galleria</a:t>
            </a:r>
            <a:r>
              <a:rPr sz="1800" spc="15" dirty="0">
                <a:latin typeface="Calibri"/>
                <a:cs typeface="Calibri"/>
              </a:rPr>
              <a:t> </a:t>
            </a:r>
            <a:r>
              <a:rPr sz="1800" spc="-5" dirty="0">
                <a:latin typeface="Calibri"/>
                <a:cs typeface="Calibri"/>
              </a:rPr>
              <a:t>on</a:t>
            </a:r>
            <a:r>
              <a:rPr sz="1800" spc="15" dirty="0">
                <a:latin typeface="Calibri"/>
                <a:cs typeface="Calibri"/>
              </a:rPr>
              <a:t> </a:t>
            </a:r>
            <a:r>
              <a:rPr sz="1800" spc="-5" dirty="0">
                <a:latin typeface="Calibri"/>
                <a:cs typeface="Calibri"/>
              </a:rPr>
              <a:t>right</a:t>
            </a:r>
            <a:r>
              <a:rPr sz="1800" dirty="0">
                <a:latin typeface="Calibri"/>
                <a:cs typeface="Calibri"/>
              </a:rPr>
              <a:t> hand</a:t>
            </a:r>
            <a:r>
              <a:rPr sz="1800" spc="15" dirty="0">
                <a:latin typeface="Calibri"/>
                <a:cs typeface="Calibri"/>
              </a:rPr>
              <a:t> </a:t>
            </a:r>
            <a:r>
              <a:rPr sz="1800" spc="-5" dirty="0">
                <a:latin typeface="Calibri"/>
                <a:cs typeface="Calibri"/>
              </a:rPr>
              <a:t>side,</a:t>
            </a:r>
            <a:r>
              <a:rPr sz="1800" spc="5" dirty="0">
                <a:latin typeface="Calibri"/>
                <a:cs typeface="Calibri"/>
              </a:rPr>
              <a:t> </a:t>
            </a:r>
            <a:r>
              <a:rPr sz="1800" spc="-15" dirty="0">
                <a:latin typeface="Calibri"/>
                <a:cs typeface="Calibri"/>
              </a:rPr>
              <a:t>gravel </a:t>
            </a:r>
            <a:r>
              <a:rPr sz="1800" spc="-390" dirty="0">
                <a:latin typeface="Calibri"/>
                <a:cs typeface="Calibri"/>
              </a:rPr>
              <a:t> </a:t>
            </a:r>
            <a:r>
              <a:rPr sz="1800" dirty="0">
                <a:latin typeface="Calibri"/>
                <a:cs typeface="Calibri"/>
              </a:rPr>
              <a:t>quarry</a:t>
            </a:r>
            <a:r>
              <a:rPr sz="1800" spc="-20" dirty="0">
                <a:latin typeface="Calibri"/>
                <a:cs typeface="Calibri"/>
              </a:rPr>
              <a:t> </a:t>
            </a:r>
            <a:r>
              <a:rPr sz="1800" spc="-10" dirty="0">
                <a:latin typeface="Calibri"/>
                <a:cs typeface="Calibri"/>
              </a:rPr>
              <a:t>next</a:t>
            </a:r>
            <a:r>
              <a:rPr sz="1800" spc="5" dirty="0">
                <a:latin typeface="Calibri"/>
                <a:cs typeface="Calibri"/>
              </a:rPr>
              <a:t> </a:t>
            </a:r>
            <a:r>
              <a:rPr sz="1800" spc="-10" dirty="0">
                <a:latin typeface="Calibri"/>
                <a:cs typeface="Calibri"/>
              </a:rPr>
              <a:t>to</a:t>
            </a:r>
            <a:r>
              <a:rPr sz="1800" dirty="0">
                <a:latin typeface="Calibri"/>
                <a:cs typeface="Calibri"/>
              </a:rPr>
              <a:t> </a:t>
            </a:r>
            <a:r>
              <a:rPr sz="1800" spc="-5" dirty="0">
                <a:latin typeface="Calibri"/>
                <a:cs typeface="Calibri"/>
              </a:rPr>
              <a:t>river</a:t>
            </a:r>
            <a:endParaRPr sz="1800">
              <a:latin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0" y="0"/>
            <a:ext cx="9140174" cy="6858000"/>
          </a:xfrm>
          <a:prstGeom prst="rect">
            <a:avLst/>
          </a:prstGeom>
        </p:spPr>
      </p:pic>
      <p:sp>
        <p:nvSpPr>
          <p:cNvPr id="3" name="object 3"/>
          <p:cNvSpPr txBox="1"/>
          <p:nvPr/>
        </p:nvSpPr>
        <p:spPr>
          <a:xfrm>
            <a:off x="1981200" y="6248400"/>
            <a:ext cx="5181600" cy="609600"/>
          </a:xfrm>
          <a:prstGeom prst="rect">
            <a:avLst/>
          </a:prstGeom>
          <a:solidFill>
            <a:srgbClr val="4F81BD"/>
          </a:solidFill>
          <a:ln w="25400">
            <a:solidFill>
              <a:srgbClr val="385D8A"/>
            </a:solidFill>
          </a:ln>
        </p:spPr>
        <p:txBody>
          <a:bodyPr vert="horz" wrap="square" lIns="0" tIns="7620" rIns="0" bIns="0" rtlCol="0">
            <a:spAutoFit/>
          </a:bodyPr>
          <a:lstStyle/>
          <a:p>
            <a:pPr marL="90805" marR="54610">
              <a:lnSpc>
                <a:spcPts val="2160"/>
              </a:lnSpc>
              <a:spcBef>
                <a:spcPts val="60"/>
              </a:spcBef>
            </a:pPr>
            <a:r>
              <a:rPr sz="1800" dirty="0">
                <a:latin typeface="Calibri"/>
                <a:cs typeface="Calibri"/>
              </a:rPr>
              <a:t>2009:</a:t>
            </a:r>
            <a:r>
              <a:rPr sz="1800" spc="-5" dirty="0">
                <a:latin typeface="Calibri"/>
                <a:cs typeface="Calibri"/>
              </a:rPr>
              <a:t> </a:t>
            </a:r>
            <a:r>
              <a:rPr sz="1800" spc="-15" dirty="0">
                <a:latin typeface="Calibri"/>
                <a:cs typeface="Calibri"/>
              </a:rPr>
              <a:t>Poughkeepsie</a:t>
            </a:r>
            <a:r>
              <a:rPr sz="1800" spc="15" dirty="0">
                <a:latin typeface="Calibri"/>
                <a:cs typeface="Calibri"/>
              </a:rPr>
              <a:t> </a:t>
            </a:r>
            <a:r>
              <a:rPr sz="1800" spc="-5" dirty="0">
                <a:latin typeface="Calibri"/>
                <a:cs typeface="Calibri"/>
              </a:rPr>
              <a:t>Galleria</a:t>
            </a:r>
            <a:r>
              <a:rPr sz="1800" spc="15" dirty="0">
                <a:latin typeface="Calibri"/>
                <a:cs typeface="Calibri"/>
              </a:rPr>
              <a:t> </a:t>
            </a:r>
            <a:r>
              <a:rPr sz="1800" spc="-5" dirty="0">
                <a:latin typeface="Calibri"/>
                <a:cs typeface="Calibri"/>
              </a:rPr>
              <a:t>on</a:t>
            </a:r>
            <a:r>
              <a:rPr sz="1800" spc="15" dirty="0">
                <a:latin typeface="Calibri"/>
                <a:cs typeface="Calibri"/>
              </a:rPr>
              <a:t> </a:t>
            </a:r>
            <a:r>
              <a:rPr sz="1800" spc="-5" dirty="0">
                <a:latin typeface="Calibri"/>
                <a:cs typeface="Calibri"/>
              </a:rPr>
              <a:t>right</a:t>
            </a:r>
            <a:r>
              <a:rPr sz="1800" dirty="0">
                <a:latin typeface="Calibri"/>
                <a:cs typeface="Calibri"/>
              </a:rPr>
              <a:t> hand</a:t>
            </a:r>
            <a:r>
              <a:rPr sz="1800" spc="15" dirty="0">
                <a:latin typeface="Calibri"/>
                <a:cs typeface="Calibri"/>
              </a:rPr>
              <a:t> </a:t>
            </a:r>
            <a:r>
              <a:rPr sz="1800" spc="-5" dirty="0">
                <a:latin typeface="Calibri"/>
                <a:cs typeface="Calibri"/>
              </a:rPr>
              <a:t>side,</a:t>
            </a:r>
            <a:r>
              <a:rPr sz="1800" spc="5" dirty="0">
                <a:latin typeface="Calibri"/>
                <a:cs typeface="Calibri"/>
              </a:rPr>
              <a:t> </a:t>
            </a:r>
            <a:r>
              <a:rPr sz="1800" spc="-15" dirty="0">
                <a:latin typeface="Calibri"/>
                <a:cs typeface="Calibri"/>
              </a:rPr>
              <a:t>gravel </a:t>
            </a:r>
            <a:r>
              <a:rPr sz="1800" spc="-390" dirty="0">
                <a:latin typeface="Calibri"/>
                <a:cs typeface="Calibri"/>
              </a:rPr>
              <a:t> </a:t>
            </a:r>
            <a:r>
              <a:rPr sz="1800" dirty="0">
                <a:latin typeface="Calibri"/>
                <a:cs typeface="Calibri"/>
              </a:rPr>
              <a:t>quarry</a:t>
            </a:r>
            <a:r>
              <a:rPr sz="1800" spc="-20" dirty="0">
                <a:latin typeface="Calibri"/>
                <a:cs typeface="Calibri"/>
              </a:rPr>
              <a:t> </a:t>
            </a:r>
            <a:r>
              <a:rPr sz="1800" spc="-10" dirty="0">
                <a:latin typeface="Calibri"/>
                <a:cs typeface="Calibri"/>
              </a:rPr>
              <a:t>next</a:t>
            </a:r>
            <a:r>
              <a:rPr sz="1800" spc="5" dirty="0">
                <a:latin typeface="Calibri"/>
                <a:cs typeface="Calibri"/>
              </a:rPr>
              <a:t> </a:t>
            </a:r>
            <a:r>
              <a:rPr sz="1800" spc="-10" dirty="0">
                <a:latin typeface="Calibri"/>
                <a:cs typeface="Calibri"/>
              </a:rPr>
              <a:t>to</a:t>
            </a:r>
            <a:r>
              <a:rPr sz="1800" dirty="0">
                <a:latin typeface="Calibri"/>
                <a:cs typeface="Calibri"/>
              </a:rPr>
              <a:t> </a:t>
            </a:r>
            <a:r>
              <a:rPr sz="1800" spc="-5" dirty="0">
                <a:latin typeface="Calibri"/>
                <a:cs typeface="Calibri"/>
              </a:rPr>
              <a:t>river</a:t>
            </a:r>
            <a:endParaRPr sz="1800">
              <a:latin typeface="Calibri"/>
              <a:cs typeface="Calibri"/>
            </a:endParaRPr>
          </a:p>
        </p:txBody>
      </p:sp>
      <p:sp>
        <p:nvSpPr>
          <p:cNvPr id="4" name="object 4"/>
          <p:cNvSpPr/>
          <p:nvPr/>
        </p:nvSpPr>
        <p:spPr>
          <a:xfrm>
            <a:off x="467537" y="0"/>
            <a:ext cx="7200900" cy="5157470"/>
          </a:xfrm>
          <a:custGeom>
            <a:avLst/>
            <a:gdLst/>
            <a:ahLst/>
            <a:cxnLst/>
            <a:rect l="l" t="t" r="r" b="b"/>
            <a:pathLst>
              <a:path w="7200900" h="5157470">
                <a:moveTo>
                  <a:pt x="6336715" y="1844827"/>
                </a:moveTo>
                <a:lnTo>
                  <a:pt x="7200811" y="1844827"/>
                </a:lnTo>
                <a:lnTo>
                  <a:pt x="7200811" y="2780931"/>
                </a:lnTo>
                <a:lnTo>
                  <a:pt x="6336715" y="2780931"/>
                </a:lnTo>
                <a:lnTo>
                  <a:pt x="6336715" y="1844827"/>
                </a:lnTo>
                <a:close/>
              </a:path>
              <a:path w="7200900" h="5157470">
                <a:moveTo>
                  <a:pt x="3096348" y="0"/>
                </a:moveTo>
                <a:lnTo>
                  <a:pt x="3096348" y="1313383"/>
                </a:lnTo>
                <a:lnTo>
                  <a:pt x="1944217" y="1313383"/>
                </a:lnTo>
                <a:lnTo>
                  <a:pt x="1944217" y="0"/>
                </a:lnTo>
              </a:path>
              <a:path w="7200900" h="5157470">
                <a:moveTo>
                  <a:pt x="2520289" y="1484782"/>
                </a:moveTo>
                <a:lnTo>
                  <a:pt x="3744429" y="1484782"/>
                </a:lnTo>
                <a:lnTo>
                  <a:pt x="3744429" y="2492895"/>
                </a:lnTo>
                <a:lnTo>
                  <a:pt x="2520289" y="2492895"/>
                </a:lnTo>
                <a:lnTo>
                  <a:pt x="2520289" y="1484782"/>
                </a:lnTo>
                <a:close/>
              </a:path>
              <a:path w="7200900" h="5157470">
                <a:moveTo>
                  <a:pt x="3312375" y="4149077"/>
                </a:moveTo>
                <a:lnTo>
                  <a:pt x="4536516" y="4149077"/>
                </a:lnTo>
                <a:lnTo>
                  <a:pt x="4536516" y="5157190"/>
                </a:lnTo>
                <a:lnTo>
                  <a:pt x="3312375" y="5157190"/>
                </a:lnTo>
                <a:lnTo>
                  <a:pt x="3312375" y="4149077"/>
                </a:lnTo>
                <a:close/>
              </a:path>
              <a:path w="7200900" h="5157470">
                <a:moveTo>
                  <a:pt x="6552730" y="1196746"/>
                </a:moveTo>
                <a:lnTo>
                  <a:pt x="6904380" y="1196746"/>
                </a:lnTo>
                <a:lnTo>
                  <a:pt x="6904380" y="1548396"/>
                </a:lnTo>
                <a:lnTo>
                  <a:pt x="6552730" y="1548396"/>
                </a:lnTo>
                <a:lnTo>
                  <a:pt x="6552730" y="1196746"/>
                </a:lnTo>
                <a:close/>
              </a:path>
              <a:path w="7200900" h="5157470">
                <a:moveTo>
                  <a:pt x="4680521" y="2420886"/>
                </a:moveTo>
                <a:lnTo>
                  <a:pt x="5112575" y="2420886"/>
                </a:lnTo>
                <a:lnTo>
                  <a:pt x="5112575" y="2844545"/>
                </a:lnTo>
                <a:lnTo>
                  <a:pt x="4680521" y="2844545"/>
                </a:lnTo>
                <a:lnTo>
                  <a:pt x="4680521" y="2420886"/>
                </a:lnTo>
                <a:close/>
              </a:path>
              <a:path w="7200900" h="5157470">
                <a:moveTo>
                  <a:pt x="0" y="3140964"/>
                </a:moveTo>
                <a:lnTo>
                  <a:pt x="576059" y="3140964"/>
                </a:lnTo>
                <a:lnTo>
                  <a:pt x="576059" y="5085181"/>
                </a:lnTo>
                <a:lnTo>
                  <a:pt x="0" y="5085181"/>
                </a:lnTo>
                <a:lnTo>
                  <a:pt x="0" y="3140964"/>
                </a:lnTo>
                <a:close/>
              </a:path>
            </a:pathLst>
          </a:custGeom>
          <a:ln w="38100">
            <a:solidFill>
              <a:srgbClr val="FFFF00"/>
            </a:solidFill>
          </a:ln>
        </p:spPr>
        <p:txBody>
          <a:bodyPr wrap="square" lIns="0" tIns="0" rIns="0" bIns="0" rtlCol="0"/>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0" y="0"/>
            <a:ext cx="9143999" cy="6858000"/>
          </a:xfrm>
          <a:prstGeom prst="rect">
            <a:avLst/>
          </a:prstGeom>
        </p:spPr>
      </p:pic>
      <p:sp>
        <p:nvSpPr>
          <p:cNvPr id="3" name="object 3"/>
          <p:cNvSpPr txBox="1"/>
          <p:nvPr/>
        </p:nvSpPr>
        <p:spPr>
          <a:xfrm>
            <a:off x="1371600" y="6248400"/>
            <a:ext cx="4114800" cy="457200"/>
          </a:xfrm>
          <a:prstGeom prst="rect">
            <a:avLst/>
          </a:prstGeom>
          <a:solidFill>
            <a:srgbClr val="4F81BD"/>
          </a:solidFill>
          <a:ln w="25400">
            <a:solidFill>
              <a:srgbClr val="385D8A"/>
            </a:solidFill>
          </a:ln>
        </p:spPr>
        <p:txBody>
          <a:bodyPr vert="horz" wrap="square" lIns="0" tIns="30480" rIns="0" bIns="0" rtlCol="0">
            <a:spAutoFit/>
          </a:bodyPr>
          <a:lstStyle/>
          <a:p>
            <a:pPr marL="123189">
              <a:lnSpc>
                <a:spcPct val="100000"/>
              </a:lnSpc>
              <a:spcBef>
                <a:spcPts val="240"/>
              </a:spcBef>
            </a:pPr>
            <a:r>
              <a:rPr sz="1800" dirty="0">
                <a:latin typeface="Calibri"/>
                <a:cs typeface="Calibri"/>
              </a:rPr>
              <a:t>1936:</a:t>
            </a:r>
            <a:r>
              <a:rPr sz="1800" spc="-10" dirty="0">
                <a:latin typeface="Calibri"/>
                <a:cs typeface="Calibri"/>
              </a:rPr>
              <a:t> </a:t>
            </a:r>
            <a:r>
              <a:rPr sz="1800" spc="-5" dirty="0">
                <a:latin typeface="Calibri"/>
                <a:cs typeface="Calibri"/>
              </a:rPr>
              <a:t>Rt</a:t>
            </a:r>
            <a:r>
              <a:rPr sz="1800" dirty="0">
                <a:latin typeface="Calibri"/>
                <a:cs typeface="Calibri"/>
              </a:rPr>
              <a:t> 9</a:t>
            </a:r>
            <a:r>
              <a:rPr sz="1800" spc="-5" dirty="0">
                <a:latin typeface="Calibri"/>
                <a:cs typeface="Calibri"/>
              </a:rPr>
              <a:t> south of</a:t>
            </a:r>
            <a:r>
              <a:rPr sz="1800" spc="10" dirty="0">
                <a:latin typeface="Calibri"/>
                <a:cs typeface="Calibri"/>
              </a:rPr>
              <a:t> </a:t>
            </a:r>
            <a:r>
              <a:rPr sz="1800" spc="-15" dirty="0">
                <a:latin typeface="Calibri"/>
                <a:cs typeface="Calibri"/>
              </a:rPr>
              <a:t>Poughkeepsie</a:t>
            </a:r>
            <a:endParaRPr sz="1800">
              <a:latin typeface="Calibri"/>
              <a:cs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1819</Words>
  <Application>Microsoft Macintosh PowerPoint</Application>
  <PresentationFormat>On-screen Show (4:3)</PresentationFormat>
  <Paragraphs>198</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Georgia</vt:lpstr>
      <vt:lpstr>Symbol</vt:lpstr>
      <vt:lpstr>Times New Roman</vt:lpstr>
      <vt:lpstr>Office Theme</vt:lpstr>
      <vt:lpstr>The Hudson Valley: A social-ecological system</vt:lpstr>
      <vt:lpstr>How do you use land?</vt:lpstr>
      <vt:lpstr>How do you use land?</vt:lpstr>
      <vt:lpstr>How do you think each of these components changed  from 1936 -2009?</vt:lpstr>
      <vt:lpstr>Land Use Activity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Proportion of land in farms and forest</vt:lpstr>
      <vt:lpstr>We all have land use goals</vt:lpstr>
      <vt:lpstr>What did you observe?</vt:lpstr>
      <vt:lpstr>Why might we want to increase or decrease each of  these components on our land?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has the Hudson River watershed changed since the arrival of Europeans?</dc:title>
  <dc:creator>harrisc;Kali Bird</dc:creator>
  <cp:lastModifiedBy>Laurel Cardellichio</cp:lastModifiedBy>
  <cp:revision>3</cp:revision>
  <dcterms:created xsi:type="dcterms:W3CDTF">2021-06-14T13:09:30Z</dcterms:created>
  <dcterms:modified xsi:type="dcterms:W3CDTF">2021-06-14T13:11:28Z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2013-07-01T00:00:00Z</vt:filetime>
  </property>
  <property fmtid="{D5CDD505-2E9C-101B-9397-08002B2CF9AE}" pid="3" name="Creator">
    <vt:lpwstr>Acrobat PDFMaker 9.1 for PowerPoint</vt:lpwstr>
  </property>
  <property fmtid="{D5CDD505-2E9C-101B-9397-08002B2CF9AE}" pid="4" name="LastSaved">
    <vt:filetime>2021-06-14T00:00:00Z</vt:filetime>
  </property>
</Properties>
</file>