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60" r:id="rId3"/>
    <p:sldId id="261" r:id="rId4"/>
    <p:sldId id="262" r:id="rId5"/>
    <p:sldId id="263" r:id="rId6"/>
    <p:sldId id="264" r:id="rId7"/>
    <p:sldId id="265" r:id="rId8"/>
    <p:sldId id="365" r:id="rId9"/>
    <p:sldId id="366" r:id="rId10"/>
    <p:sldId id="367" r:id="rId11"/>
    <p:sldId id="368" r:id="rId12"/>
    <p:sldId id="369" r:id="rId13"/>
    <p:sldId id="370" r:id="rId14"/>
    <p:sldId id="371" r:id="rId15"/>
    <p:sldId id="372" r:id="rId16"/>
    <p:sldId id="373" r:id="rId17"/>
    <p:sldId id="374" r:id="rId18"/>
    <p:sldId id="375" r:id="rId19"/>
    <p:sldId id="376" r:id="rId20"/>
    <p:sldId id="363" r:id="rId21"/>
    <p:sldId id="322" r:id="rId22"/>
    <p:sldId id="364" r:id="rId23"/>
    <p:sldId id="317" r:id="rId2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1pPr>
    <a:lvl2pPr marL="4572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2pPr>
    <a:lvl3pPr marL="9144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3pPr>
    <a:lvl4pPr marL="13716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4pPr>
    <a:lvl5pPr marL="18288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666666"/>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63" autoAdjust="0"/>
    <p:restoredTop sz="86380" autoAdjust="0"/>
  </p:normalViewPr>
  <p:slideViewPr>
    <p:cSldViewPr>
      <p:cViewPr>
        <p:scale>
          <a:sx n="71" d="100"/>
          <a:sy n="71" d="100"/>
        </p:scale>
        <p:origin x="-1524" y="-72"/>
      </p:cViewPr>
      <p:guideLst>
        <p:guide orient="horz" pos="2160"/>
        <p:guide pos="2880"/>
      </p:guideLst>
    </p:cSldViewPr>
  </p:slideViewPr>
  <p:outlineViewPr>
    <p:cViewPr>
      <p:scale>
        <a:sx n="33" d="100"/>
        <a:sy n="33" d="100"/>
      </p:scale>
      <p:origin x="0" y="37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3270"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C031B5EF-40B2-4073-891A-09E976F0DD25}" type="datetimeFigureOut">
              <a:rPr lang="en-US"/>
              <a:pPr>
                <a:defRPr/>
              </a:pPr>
              <a:t>6/26/2015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1B20104B-4043-42DA-9CEC-0270C16C213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72" charset="-128"/>
        <a:cs typeface="ＭＳ Ｐゴシック" pitchFamily="-72"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Whether</a:t>
            </a:r>
            <a:r>
              <a:rPr lang="en-US" baseline="0" dirty="0" smtClean="0"/>
              <a:t> we think about it or not, we all benefit from and use land for a variety of purposes. The next few lessons explore some of those purposes, how land has been used in our area historically, and what types of impacts these uses have had.</a:t>
            </a:r>
          </a:p>
          <a:p>
            <a:endParaRPr lang="en-US" baseline="0" dirty="0" smtClean="0"/>
          </a:p>
          <a:p>
            <a:endParaRPr lang="en-US" baseline="0" dirty="0" smtClean="0"/>
          </a:p>
          <a:p>
            <a:r>
              <a:rPr lang="en-US" i="1" dirty="0" smtClean="0"/>
              <a:t>Computer Generated Image (top) by Markley Boyer, Photograph by Robert Clark</a:t>
            </a:r>
            <a:r>
              <a:rPr lang="en-US" i="1" baseline="0" dirty="0" smtClean="0"/>
              <a:t>. Originally published in National Geographic magazine.</a:t>
            </a:r>
            <a:endParaRPr lang="en-US" i="1" dirty="0"/>
          </a:p>
        </p:txBody>
      </p:sp>
      <p:sp>
        <p:nvSpPr>
          <p:cNvPr id="4" name="Slide Number Placeholder 3"/>
          <p:cNvSpPr>
            <a:spLocks noGrp="1"/>
          </p:cNvSpPr>
          <p:nvPr>
            <p:ph type="sldNum" sz="quarter" idx="10"/>
          </p:nvPr>
        </p:nvSpPr>
        <p:spPr/>
        <p:txBody>
          <a:bodyPr/>
          <a:lstStyle/>
          <a:p>
            <a:pPr>
              <a:defRPr/>
            </a:pPr>
            <a:fld id="{1B20104B-4043-42DA-9CEC-0270C16C2134}"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we see the spatial distribution of farmland</a:t>
            </a:r>
            <a:r>
              <a:rPr lang="en-US" baseline="0" dirty="0" smtClean="0"/>
              <a:t> in our watershed (lower left image, upper right grey outline; lower left grey outline denotes Delaware watershed) &amp; forest cover (upper right) through time.</a:t>
            </a:r>
          </a:p>
          <a:p>
            <a:endParaRPr lang="en-US" baseline="0" dirty="0" smtClean="0"/>
          </a:p>
          <a:p>
            <a:r>
              <a:rPr lang="en-US" dirty="0" smtClean="0"/>
              <a:t>Between 1850 (1</a:t>
            </a:r>
            <a:r>
              <a:rPr lang="en-US" baseline="30000" dirty="0" smtClean="0"/>
              <a:t>st</a:t>
            </a:r>
            <a:r>
              <a:rPr lang="en-US" dirty="0" smtClean="0"/>
              <a:t> panel) and 1880 (2</a:t>
            </a:r>
            <a:r>
              <a:rPr lang="en-US" baseline="30000" dirty="0" smtClean="0"/>
              <a:t>nd panel</a:t>
            </a:r>
            <a:r>
              <a:rPr lang="en-US" dirty="0" smtClean="0"/>
              <a:t>) farmland was still increasing. But today (3</a:t>
            </a:r>
            <a:r>
              <a:rPr lang="en-US" baseline="30000" dirty="0" smtClean="0"/>
              <a:t>rd</a:t>
            </a:r>
            <a:r>
              <a:rPr lang="en-US" baseline="0" dirty="0" smtClean="0"/>
              <a:t> panel)</a:t>
            </a:r>
            <a:r>
              <a:rPr lang="en-US" dirty="0" smtClean="0"/>
              <a:t>, very little land is used for</a:t>
            </a:r>
            <a:r>
              <a:rPr lang="en-US" baseline="0" dirty="0" smtClean="0"/>
              <a:t> farming. Much of it has been replaced by young forests.</a:t>
            </a:r>
          </a:p>
          <a:p>
            <a:endParaRPr lang="en-US" baseline="0" dirty="0" smtClean="0"/>
          </a:p>
          <a:p>
            <a:endParaRPr lang="en-US" baseline="0" dirty="0" smtClean="0"/>
          </a:p>
          <a:p>
            <a:r>
              <a:rPr lang="en-US" sz="1200" kern="1200" dirty="0" smtClean="0">
                <a:solidFill>
                  <a:schemeClr val="tx1"/>
                </a:solidFill>
                <a:latin typeface="+mn-lt"/>
                <a:ea typeface="ＭＳ Ｐゴシック" pitchFamily="-72" charset="-128"/>
                <a:cs typeface="ＭＳ Ｐゴシック" pitchFamily="-72" charset="-128"/>
              </a:rPr>
              <a:t>Image is reproduction of Figure 3 from:</a:t>
            </a:r>
          </a:p>
          <a:p>
            <a:r>
              <a:rPr lang="en-US" sz="1200" i="1" kern="1200" dirty="0" smtClean="0">
                <a:solidFill>
                  <a:schemeClr val="tx1"/>
                </a:solidFill>
                <a:latin typeface="+mn-lt"/>
                <a:ea typeface="ＭＳ Ｐゴシック" pitchFamily="-72" charset="-128"/>
                <a:cs typeface="ＭＳ Ｐゴシック" pitchFamily="-72" charset="-128"/>
              </a:rPr>
              <a:t>Historical changes in the food and water supply systems of the New York City Metropolitan Area. </a:t>
            </a:r>
            <a:r>
              <a:rPr lang="en-US" sz="1200" kern="1200" dirty="0" err="1" smtClean="0">
                <a:solidFill>
                  <a:schemeClr val="tx1"/>
                </a:solidFill>
                <a:latin typeface="+mn-lt"/>
                <a:ea typeface="ＭＳ Ｐゴシック" pitchFamily="-72" charset="-128"/>
                <a:cs typeface="ＭＳ Ｐゴシック" pitchFamily="-72" charset="-128"/>
              </a:rPr>
              <a:t>Swaney</a:t>
            </a:r>
            <a:r>
              <a:rPr lang="en-US" sz="1200" kern="1200" dirty="0" smtClean="0">
                <a:solidFill>
                  <a:schemeClr val="tx1"/>
                </a:solidFill>
                <a:latin typeface="+mn-lt"/>
                <a:ea typeface="ＭＳ Ｐゴシック" pitchFamily="-72" charset="-128"/>
                <a:cs typeface="ＭＳ Ｐゴシック" pitchFamily="-72" charset="-128"/>
              </a:rPr>
              <a:t>, Dennis P.; Santoro, Renee L.; </a:t>
            </a:r>
            <a:r>
              <a:rPr lang="en-US" sz="1200" kern="1200" dirty="0" err="1" smtClean="0">
                <a:solidFill>
                  <a:schemeClr val="tx1"/>
                </a:solidFill>
                <a:latin typeface="+mn-lt"/>
                <a:ea typeface="ＭＳ Ｐゴシック" pitchFamily="-72" charset="-128"/>
                <a:cs typeface="ＭＳ Ｐゴシック" pitchFamily="-72" charset="-128"/>
              </a:rPr>
              <a:t>Howarth</a:t>
            </a:r>
            <a:r>
              <a:rPr lang="en-US" sz="1200" kern="1200" dirty="0" smtClean="0">
                <a:solidFill>
                  <a:schemeClr val="tx1"/>
                </a:solidFill>
                <a:latin typeface="+mn-lt"/>
                <a:ea typeface="ＭＳ Ｐゴシック" pitchFamily="-72" charset="-128"/>
                <a:cs typeface="ＭＳ Ｐゴシック" pitchFamily="-72" charset="-128"/>
              </a:rPr>
              <a:t>, Robert W.; et al. REGIONAL ENVIRONMENTAL CHANGE Volume: 12 Issue: 2 Special Issue: SI Pages: 363-380 DOI: 10.1007/s10113-011-0266-1 Published: JUN 2012 </a:t>
            </a:r>
            <a:endParaRPr lang="en-US" baseline="0" dirty="0" smtClean="0"/>
          </a:p>
        </p:txBody>
      </p:sp>
      <p:sp>
        <p:nvSpPr>
          <p:cNvPr id="4" name="Slide Number Placeholder 3"/>
          <p:cNvSpPr>
            <a:spLocks noGrp="1"/>
          </p:cNvSpPr>
          <p:nvPr>
            <p:ph type="sldNum" sz="quarter" idx="10"/>
          </p:nvPr>
        </p:nvSpPr>
        <p:spPr/>
        <p:txBody>
          <a:bodyPr/>
          <a:lstStyle/>
          <a:p>
            <a:pPr>
              <a:defRPr/>
            </a:pPr>
            <a:fld id="{1B20104B-4043-42DA-9CEC-0270C16C2134}" type="slidenum">
              <a:rPr lang="en-US" smtClean="0"/>
              <a:pPr>
                <a:defRPr/>
              </a:pPr>
              <a:t>22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dirty="0" smtClean="0">
                <a:latin typeface="Helvetica Neue" charset="0"/>
                <a:sym typeface="Helvetica Neue" charset="0"/>
              </a:rPr>
              <a:t>We all</a:t>
            </a:r>
            <a:r>
              <a:rPr lang="en-US" sz="1200" b="0" baseline="0" dirty="0" smtClean="0">
                <a:latin typeface="Helvetica Neue" charset="0"/>
                <a:sym typeface="Helvetica Neue" charset="0"/>
              </a:rPr>
              <a:t> use our land in lots of ways for many different purposes. Our land provides our shelter, food, water, business needs and recreation. </a:t>
            </a:r>
            <a:endParaRPr lang="en-US" sz="1200" b="0" dirty="0" smtClean="0">
              <a:latin typeface="Helvetica Neue" charset="0"/>
              <a:sym typeface="Helvetica Neue" charset="0"/>
            </a:endParaRPr>
          </a:p>
          <a:p>
            <a:pPr eaLnBrk="1" hangingPunct="1"/>
            <a:endParaRPr lang="en-US" sz="1200" b="0" baseline="0" dirty="0" smtClean="0">
              <a:latin typeface="Helvetica Neue" charset="0"/>
              <a:sym typeface="Helvetica Neue" charset="0"/>
            </a:endParaRPr>
          </a:p>
          <a:p>
            <a:pPr eaLnBrk="1" hangingPunct="1"/>
            <a:r>
              <a:rPr lang="en-US" sz="1200" b="0" baseline="0" dirty="0" smtClean="0">
                <a:latin typeface="Helvetica Neue" charset="0"/>
                <a:sym typeface="Helvetica Neue" charset="0"/>
              </a:rPr>
              <a:t>**Encourage students to remember that we ‘use’ even undeveloped land, such as forested areas: Forests cool our communities, sequester CO2 and therefore affect the global climate, filter &amp; clean our water supplies, provide wildlife habitat, and mitigate floods by taking up a lot of water through transpiration.</a:t>
            </a:r>
            <a:endParaRPr lang="en-US" sz="1200" b="0" dirty="0" smtClean="0">
              <a:latin typeface="Helvetica Neue" charset="0"/>
              <a:sym typeface="Helvetica Neue" charset="0"/>
            </a:endParaRPr>
          </a:p>
          <a:p>
            <a:endParaRPr lang="en-US" dirty="0"/>
          </a:p>
        </p:txBody>
      </p:sp>
      <p:sp>
        <p:nvSpPr>
          <p:cNvPr id="4" name="Slide Number Placeholder 3"/>
          <p:cNvSpPr>
            <a:spLocks noGrp="1"/>
          </p:cNvSpPr>
          <p:nvPr>
            <p:ph type="sldNum" sz="quarter" idx="10"/>
          </p:nvPr>
        </p:nvSpPr>
        <p:spPr/>
        <p:txBody>
          <a:bodyPr/>
          <a:lstStyle/>
          <a:p>
            <a:pPr>
              <a:defRPr/>
            </a:pPr>
            <a:fld id="{1B20104B-4043-42DA-9CEC-0270C16C2134}" type="slidenum">
              <a:rPr lang="en-US" smtClean="0"/>
              <a:pPr>
                <a:defRPr/>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ＭＳ Ｐゴシック" pitchFamily="-72" charset="-128"/>
                <a:cs typeface="ＭＳ Ｐゴシック" pitchFamily="-72" charset="-128"/>
              </a:rPr>
              <a:t>1936 photos:</a:t>
            </a:r>
          </a:p>
          <a:p>
            <a:r>
              <a:rPr lang="en-US" sz="1200" kern="1200" dirty="0" smtClean="0">
                <a:solidFill>
                  <a:schemeClr val="tx1"/>
                </a:solidFill>
                <a:latin typeface="+mn-lt"/>
                <a:ea typeface="ＭＳ Ｐゴシック" pitchFamily="-72" charset="-128"/>
                <a:cs typeface="ＭＳ Ｐゴシック" pitchFamily="-72" charset="-128"/>
              </a:rPr>
              <a:t>Aerial Photographic Survey of </a:t>
            </a:r>
            <a:r>
              <a:rPr lang="en-US" sz="1200" kern="1200" dirty="0" err="1" smtClean="0">
                <a:solidFill>
                  <a:schemeClr val="tx1"/>
                </a:solidFill>
                <a:latin typeface="+mn-lt"/>
                <a:ea typeface="ＭＳ Ｐゴシック" pitchFamily="-72" charset="-128"/>
                <a:cs typeface="ＭＳ Ｐゴシック" pitchFamily="-72" charset="-128"/>
              </a:rPr>
              <a:t>Dutchess</a:t>
            </a:r>
            <a:r>
              <a:rPr lang="en-US" sz="1200" kern="1200" dirty="0" smtClean="0">
                <a:solidFill>
                  <a:schemeClr val="tx1"/>
                </a:solidFill>
                <a:latin typeface="+mn-lt"/>
                <a:ea typeface="ＭＳ Ｐゴシック" pitchFamily="-72" charset="-128"/>
                <a:cs typeface="ＭＳ Ｐゴシック" pitchFamily="-72" charset="-128"/>
              </a:rPr>
              <a:t> County New York - Made for </a:t>
            </a:r>
            <a:r>
              <a:rPr lang="en-US" sz="1200" kern="1200" dirty="0" err="1" smtClean="0">
                <a:solidFill>
                  <a:schemeClr val="tx1"/>
                </a:solidFill>
                <a:latin typeface="+mn-lt"/>
                <a:ea typeface="ＭＳ Ｐゴシック" pitchFamily="-72" charset="-128"/>
                <a:cs typeface="ＭＳ Ｐゴシック" pitchFamily="-72" charset="-128"/>
              </a:rPr>
              <a:t>Dutchess</a:t>
            </a:r>
            <a:r>
              <a:rPr lang="en-US" sz="1200" kern="1200" dirty="0" smtClean="0">
                <a:solidFill>
                  <a:schemeClr val="tx1"/>
                </a:solidFill>
                <a:latin typeface="+mn-lt"/>
                <a:ea typeface="ＭＳ Ｐゴシック" pitchFamily="-72" charset="-128"/>
                <a:cs typeface="ＭＳ Ｐゴシック" pitchFamily="-72" charset="-128"/>
              </a:rPr>
              <a:t> County Planning Board by Fairchild Aerial Surveys In, New York - Flown Spring 1936 - Scale 1 in = 1000 ft. Scanned by </a:t>
            </a:r>
            <a:r>
              <a:rPr lang="en-US" sz="1200" kern="1200" dirty="0" err="1" smtClean="0">
                <a:solidFill>
                  <a:schemeClr val="tx1"/>
                </a:solidFill>
                <a:latin typeface="+mn-lt"/>
                <a:ea typeface="ＭＳ Ｐゴシック" pitchFamily="-72" charset="-128"/>
                <a:cs typeface="ＭＳ Ｐゴシック" pitchFamily="-72" charset="-128"/>
              </a:rPr>
              <a:t>Dutchess</a:t>
            </a:r>
            <a:r>
              <a:rPr lang="en-US" sz="1200" kern="1200" dirty="0" smtClean="0">
                <a:solidFill>
                  <a:schemeClr val="tx1"/>
                </a:solidFill>
                <a:latin typeface="+mn-lt"/>
                <a:ea typeface="ＭＳ Ｐゴシック" pitchFamily="-72" charset="-128"/>
                <a:cs typeface="ＭＳ Ｐゴシック" pitchFamily="-72" charset="-128"/>
              </a:rPr>
              <a:t> County Real Property Tax Service Agency, 2004.</a:t>
            </a:r>
          </a:p>
          <a:p>
            <a:endParaRPr lang="en-US" dirty="0"/>
          </a:p>
        </p:txBody>
      </p:sp>
      <p:sp>
        <p:nvSpPr>
          <p:cNvPr id="4" name="Slide Number Placeholder 3"/>
          <p:cNvSpPr>
            <a:spLocks noGrp="1"/>
          </p:cNvSpPr>
          <p:nvPr>
            <p:ph type="sldNum" sz="quarter" idx="10"/>
          </p:nvPr>
        </p:nvSpPr>
        <p:spPr/>
        <p:txBody>
          <a:bodyPr/>
          <a:lstStyle/>
          <a:p>
            <a:pPr>
              <a:defRPr/>
            </a:pPr>
            <a:fld id="{1B20104B-4043-42DA-9CEC-0270C16C2134}"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ＭＳ Ｐゴシック" pitchFamily="-72" charset="-128"/>
                <a:cs typeface="ＭＳ Ｐゴシック" pitchFamily="-72" charset="-128"/>
              </a:rPr>
              <a:t>2004 photos:</a:t>
            </a:r>
          </a:p>
          <a:p>
            <a:r>
              <a:rPr lang="en-US" sz="1200" kern="1200" dirty="0" err="1" smtClean="0">
                <a:solidFill>
                  <a:schemeClr val="tx1"/>
                </a:solidFill>
                <a:latin typeface="+mn-lt"/>
                <a:ea typeface="ＭＳ Ｐゴシック" pitchFamily="-72" charset="-128"/>
                <a:cs typeface="ＭＳ Ｐゴシック" pitchFamily="-72" charset="-128"/>
              </a:rPr>
              <a:t>Dutchess</a:t>
            </a:r>
            <a:r>
              <a:rPr lang="en-US" sz="1200" kern="1200" dirty="0" smtClean="0">
                <a:solidFill>
                  <a:schemeClr val="tx1"/>
                </a:solidFill>
                <a:latin typeface="+mn-lt"/>
                <a:ea typeface="ＭＳ Ｐゴシック" pitchFamily="-72" charset="-128"/>
                <a:cs typeface="ＭＳ Ｐゴシック" pitchFamily="-72" charset="-128"/>
              </a:rPr>
              <a:t> County 12-inch Resolution Natural Color </a:t>
            </a:r>
            <a:r>
              <a:rPr lang="en-US" sz="1200" kern="1200" dirty="0" err="1" smtClean="0">
                <a:solidFill>
                  <a:schemeClr val="tx1"/>
                </a:solidFill>
                <a:latin typeface="+mn-lt"/>
                <a:ea typeface="ＭＳ Ｐゴシック" pitchFamily="-72" charset="-128"/>
                <a:cs typeface="ＭＳ Ｐゴシック" pitchFamily="-72" charset="-128"/>
              </a:rPr>
              <a:t>Orthoimagery</a:t>
            </a:r>
            <a:r>
              <a:rPr lang="en-US" sz="1200" kern="1200" dirty="0" smtClean="0">
                <a:solidFill>
                  <a:schemeClr val="tx1"/>
                </a:solidFill>
                <a:latin typeface="+mn-lt"/>
                <a:ea typeface="ＭＳ Ｐゴシック" pitchFamily="-72" charset="-128"/>
                <a:cs typeface="ＭＳ Ｐゴシック" pitchFamily="-72" charset="-128"/>
              </a:rPr>
              <a:t>. NYS Digital </a:t>
            </a:r>
            <a:r>
              <a:rPr lang="en-US" sz="1200" kern="1200" dirty="0" err="1" smtClean="0">
                <a:solidFill>
                  <a:schemeClr val="tx1"/>
                </a:solidFill>
                <a:latin typeface="+mn-lt"/>
                <a:ea typeface="ＭＳ Ｐゴシック" pitchFamily="-72" charset="-128"/>
                <a:cs typeface="ＭＳ Ｐゴシック" pitchFamily="-72" charset="-128"/>
              </a:rPr>
              <a:t>Orthoimagery</a:t>
            </a:r>
            <a:r>
              <a:rPr lang="en-US" sz="1200" kern="1200" dirty="0" smtClean="0">
                <a:solidFill>
                  <a:schemeClr val="tx1"/>
                </a:solidFill>
                <a:latin typeface="+mn-lt"/>
                <a:ea typeface="ＭＳ Ｐゴシック" pitchFamily="-72" charset="-128"/>
                <a:cs typeface="ＭＳ Ｐゴシック" pitchFamily="-72" charset="-128"/>
              </a:rPr>
              <a:t> Program (NYSDOP), Spring 2004.</a:t>
            </a:r>
          </a:p>
          <a:p>
            <a:endParaRPr lang="en-US" dirty="0"/>
          </a:p>
        </p:txBody>
      </p:sp>
      <p:sp>
        <p:nvSpPr>
          <p:cNvPr id="4" name="Slide Number Placeholder 3"/>
          <p:cNvSpPr>
            <a:spLocks noGrp="1"/>
          </p:cNvSpPr>
          <p:nvPr>
            <p:ph type="sldNum" sz="quarter" idx="10"/>
          </p:nvPr>
        </p:nvSpPr>
        <p:spPr/>
        <p:txBody>
          <a:bodyPr/>
          <a:lstStyle/>
          <a:p>
            <a:pPr>
              <a:defRPr/>
            </a:pPr>
            <a:fld id="{1B20104B-4043-42DA-9CEC-0270C16C2134}"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ＭＳ Ｐゴシック" pitchFamily="-72" charset="-128"/>
                <a:cs typeface="ＭＳ Ｐゴシック" pitchFamily="-72" charset="-128"/>
              </a:rPr>
              <a:t>~75 years</a:t>
            </a:r>
            <a:r>
              <a:rPr lang="en-US" sz="1200" kern="1200" baseline="0" dirty="0" smtClean="0">
                <a:solidFill>
                  <a:schemeClr val="tx1"/>
                </a:solidFill>
                <a:latin typeface="+mn-lt"/>
                <a:ea typeface="ＭＳ Ｐゴシック" pitchFamily="-72" charset="-128"/>
                <a:cs typeface="ＭＳ Ｐゴシック" pitchFamily="-72" charset="-128"/>
              </a:rPr>
              <a:t> ago:  Primarily farmland. </a:t>
            </a:r>
            <a:endParaRPr lang="en-US" sz="1200" kern="1200" dirty="0" smtClean="0">
              <a:solidFill>
                <a:schemeClr val="tx1"/>
              </a:solidFill>
              <a:latin typeface="+mn-lt"/>
              <a:ea typeface="ＭＳ Ｐゴシック" pitchFamily="-72" charset="-128"/>
              <a:cs typeface="ＭＳ Ｐゴシック" pitchFamily="-72" charset="-128"/>
            </a:endParaRPr>
          </a:p>
          <a:p>
            <a:endParaRPr lang="en-US" sz="1200" kern="1200" dirty="0" smtClean="0">
              <a:solidFill>
                <a:schemeClr val="tx1"/>
              </a:solidFill>
              <a:latin typeface="+mn-lt"/>
              <a:ea typeface="ＭＳ Ｐゴシック" pitchFamily="-72" charset="-128"/>
              <a:cs typeface="ＭＳ Ｐゴシック" pitchFamily="-72" charset="-128"/>
            </a:endParaRPr>
          </a:p>
          <a:p>
            <a:r>
              <a:rPr lang="en-US" sz="1200" kern="1200" dirty="0" smtClean="0">
                <a:solidFill>
                  <a:schemeClr val="tx1"/>
                </a:solidFill>
                <a:latin typeface="+mn-lt"/>
                <a:ea typeface="ＭＳ Ｐゴシック" pitchFamily="-72" charset="-128"/>
                <a:cs typeface="ＭＳ Ｐゴシック" pitchFamily="-72" charset="-128"/>
              </a:rPr>
              <a:t>1936 photos:</a:t>
            </a:r>
          </a:p>
          <a:p>
            <a:r>
              <a:rPr lang="en-US" sz="1200" kern="1200" dirty="0" smtClean="0">
                <a:solidFill>
                  <a:schemeClr val="tx1"/>
                </a:solidFill>
                <a:latin typeface="+mn-lt"/>
                <a:ea typeface="ＭＳ Ｐゴシック" pitchFamily="-72" charset="-128"/>
                <a:cs typeface="ＭＳ Ｐゴシック" pitchFamily="-72" charset="-128"/>
              </a:rPr>
              <a:t>Aerial Photographic Survey of </a:t>
            </a:r>
            <a:r>
              <a:rPr lang="en-US" sz="1200" kern="1200" dirty="0" err="1" smtClean="0">
                <a:solidFill>
                  <a:schemeClr val="tx1"/>
                </a:solidFill>
                <a:latin typeface="+mn-lt"/>
                <a:ea typeface="ＭＳ Ｐゴシック" pitchFamily="-72" charset="-128"/>
                <a:cs typeface="ＭＳ Ｐゴシック" pitchFamily="-72" charset="-128"/>
              </a:rPr>
              <a:t>Dutchess</a:t>
            </a:r>
            <a:r>
              <a:rPr lang="en-US" sz="1200" kern="1200" dirty="0" smtClean="0">
                <a:solidFill>
                  <a:schemeClr val="tx1"/>
                </a:solidFill>
                <a:latin typeface="+mn-lt"/>
                <a:ea typeface="ＭＳ Ｐゴシック" pitchFamily="-72" charset="-128"/>
                <a:cs typeface="ＭＳ Ｐゴシック" pitchFamily="-72" charset="-128"/>
              </a:rPr>
              <a:t> County New York - Made for </a:t>
            </a:r>
            <a:r>
              <a:rPr lang="en-US" sz="1200" kern="1200" dirty="0" err="1" smtClean="0">
                <a:solidFill>
                  <a:schemeClr val="tx1"/>
                </a:solidFill>
                <a:latin typeface="+mn-lt"/>
                <a:ea typeface="ＭＳ Ｐゴシック" pitchFamily="-72" charset="-128"/>
                <a:cs typeface="ＭＳ Ｐゴシック" pitchFamily="-72" charset="-128"/>
              </a:rPr>
              <a:t>Dutchess</a:t>
            </a:r>
            <a:r>
              <a:rPr lang="en-US" sz="1200" kern="1200" dirty="0" smtClean="0">
                <a:solidFill>
                  <a:schemeClr val="tx1"/>
                </a:solidFill>
                <a:latin typeface="+mn-lt"/>
                <a:ea typeface="ＭＳ Ｐゴシック" pitchFamily="-72" charset="-128"/>
                <a:cs typeface="ＭＳ Ｐゴシック" pitchFamily="-72" charset="-128"/>
              </a:rPr>
              <a:t> County Planning Board by Fairchild Aerial Surveys In, New York - Flown Spring 1936 - Scale 1 in = 1000 ft. Scanned by </a:t>
            </a:r>
            <a:r>
              <a:rPr lang="en-US" sz="1200" kern="1200" dirty="0" err="1" smtClean="0">
                <a:solidFill>
                  <a:schemeClr val="tx1"/>
                </a:solidFill>
                <a:latin typeface="+mn-lt"/>
                <a:ea typeface="ＭＳ Ｐゴシック" pitchFamily="-72" charset="-128"/>
                <a:cs typeface="ＭＳ Ｐゴシック" pitchFamily="-72" charset="-128"/>
              </a:rPr>
              <a:t>Dutchess</a:t>
            </a:r>
            <a:r>
              <a:rPr lang="en-US" sz="1200" kern="1200" dirty="0" smtClean="0">
                <a:solidFill>
                  <a:schemeClr val="tx1"/>
                </a:solidFill>
                <a:latin typeface="+mn-lt"/>
                <a:ea typeface="ＭＳ Ｐゴシック" pitchFamily="-72" charset="-128"/>
                <a:cs typeface="ＭＳ Ｐゴシック" pitchFamily="-72" charset="-128"/>
              </a:rPr>
              <a:t> County Real Property Tax Service Agency, 2004.</a:t>
            </a:r>
          </a:p>
          <a:p>
            <a:endParaRPr lang="en-US" dirty="0"/>
          </a:p>
        </p:txBody>
      </p:sp>
      <p:sp>
        <p:nvSpPr>
          <p:cNvPr id="4" name="Slide Number Placeholder 3"/>
          <p:cNvSpPr>
            <a:spLocks noGrp="1"/>
          </p:cNvSpPr>
          <p:nvPr>
            <p:ph type="sldNum" sz="quarter" idx="10"/>
          </p:nvPr>
        </p:nvSpPr>
        <p:spPr/>
        <p:txBody>
          <a:bodyPr/>
          <a:lstStyle/>
          <a:p>
            <a:pPr>
              <a:defRPr/>
            </a:pPr>
            <a:fld id="{1B20104B-4043-42DA-9CEC-0270C16C2134}"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ＭＳ Ｐゴシック" pitchFamily="-72" charset="-128"/>
                <a:cs typeface="ＭＳ Ｐゴシック" pitchFamily="-72" charset="-128"/>
              </a:rPr>
              <a:t>--Top of the quarry is not visible in 1936 photo. The quarry exists but was much smaller. The quarry is even larger now than it was in the 2004 photo (next).  </a:t>
            </a:r>
          </a:p>
          <a:p>
            <a:r>
              <a:rPr lang="en-US" sz="1200" kern="1200" baseline="0" dirty="0" smtClean="0">
                <a:solidFill>
                  <a:schemeClr val="tx1"/>
                </a:solidFill>
                <a:latin typeface="+mn-lt"/>
                <a:ea typeface="ＭＳ Ｐゴシック" pitchFamily="-72" charset="-128"/>
                <a:cs typeface="ＭＳ Ｐゴシック" pitchFamily="-72" charset="-128"/>
              </a:rPr>
              <a:t>--Golf course built on old farms and further fragments already fragmented forest. </a:t>
            </a:r>
          </a:p>
          <a:p>
            <a:r>
              <a:rPr lang="en-US" sz="1200" kern="1200" baseline="0" dirty="0" smtClean="0">
                <a:solidFill>
                  <a:schemeClr val="tx1"/>
                </a:solidFill>
                <a:latin typeface="+mn-lt"/>
                <a:ea typeface="ＭＳ Ｐゴシック" pitchFamily="-72" charset="-128"/>
                <a:cs typeface="ＭＳ Ｐゴシック" pitchFamily="-72" charset="-128"/>
              </a:rPr>
              <a:t>–Neighborhoods built on old farms. The small, triangular-shaped forest in the center of the 1936 photo was clearly sold as a lot and developed for housing. </a:t>
            </a:r>
          </a:p>
          <a:p>
            <a:r>
              <a:rPr lang="en-US" sz="1200" kern="1200" baseline="0" dirty="0" smtClean="0">
                <a:solidFill>
                  <a:schemeClr val="tx1"/>
                </a:solidFill>
                <a:latin typeface="+mn-lt"/>
                <a:ea typeface="ＭＳ Ｐゴシック" pitchFamily="-72" charset="-128"/>
                <a:cs typeface="ＭＳ Ｐゴシック" pitchFamily="-72" charset="-128"/>
              </a:rPr>
              <a:t>**Compare the location of forests in the prior photo to this one: Note that most present-day forested land is new growth on old agricultural land.**</a:t>
            </a:r>
            <a:endParaRPr lang="en-US" sz="1200" kern="1200" dirty="0" smtClean="0">
              <a:solidFill>
                <a:schemeClr val="tx1"/>
              </a:solidFill>
              <a:latin typeface="+mn-lt"/>
              <a:ea typeface="ＭＳ Ｐゴシック" pitchFamily="-72" charset="-128"/>
              <a:cs typeface="ＭＳ Ｐゴシック" pitchFamily="-72" charset="-128"/>
            </a:endParaRPr>
          </a:p>
          <a:p>
            <a:endParaRPr lang="en-US" sz="1200" kern="1200" dirty="0" smtClean="0">
              <a:solidFill>
                <a:schemeClr val="tx1"/>
              </a:solidFill>
              <a:latin typeface="+mn-lt"/>
              <a:ea typeface="ＭＳ Ｐゴシック" pitchFamily="-72" charset="-128"/>
              <a:cs typeface="ＭＳ Ｐゴシック" pitchFamily="-72" charset="-128"/>
            </a:endParaRPr>
          </a:p>
          <a:p>
            <a:endParaRPr lang="en-US" sz="1200" kern="1200" dirty="0" smtClean="0">
              <a:solidFill>
                <a:schemeClr val="tx1"/>
              </a:solidFill>
              <a:latin typeface="+mn-lt"/>
              <a:ea typeface="ＭＳ Ｐゴシック" pitchFamily="-72" charset="-128"/>
              <a:cs typeface="ＭＳ Ｐゴシック" pitchFamily="-72" charset="-128"/>
            </a:endParaRPr>
          </a:p>
          <a:p>
            <a:r>
              <a:rPr lang="en-US" sz="1200" kern="1200" dirty="0" smtClean="0">
                <a:solidFill>
                  <a:schemeClr val="tx1"/>
                </a:solidFill>
                <a:latin typeface="+mn-lt"/>
                <a:ea typeface="ＭＳ Ｐゴシック" pitchFamily="-72" charset="-128"/>
                <a:cs typeface="ＭＳ Ｐゴシック" pitchFamily="-72" charset="-128"/>
              </a:rPr>
              <a:t>2004 photos:</a:t>
            </a:r>
          </a:p>
          <a:p>
            <a:r>
              <a:rPr lang="en-US" sz="1200" kern="1200" dirty="0" err="1" smtClean="0">
                <a:solidFill>
                  <a:schemeClr val="tx1"/>
                </a:solidFill>
                <a:latin typeface="+mn-lt"/>
                <a:ea typeface="ＭＳ Ｐゴシック" pitchFamily="-72" charset="-128"/>
                <a:cs typeface="ＭＳ Ｐゴシック" pitchFamily="-72" charset="-128"/>
              </a:rPr>
              <a:t>Dutchess</a:t>
            </a:r>
            <a:r>
              <a:rPr lang="en-US" sz="1200" kern="1200" dirty="0" smtClean="0">
                <a:solidFill>
                  <a:schemeClr val="tx1"/>
                </a:solidFill>
                <a:latin typeface="+mn-lt"/>
                <a:ea typeface="ＭＳ Ｐゴシック" pitchFamily="-72" charset="-128"/>
                <a:cs typeface="ＭＳ Ｐゴシック" pitchFamily="-72" charset="-128"/>
              </a:rPr>
              <a:t> County 12-inch Resolution Natural Color </a:t>
            </a:r>
            <a:r>
              <a:rPr lang="en-US" sz="1200" kern="1200" dirty="0" err="1" smtClean="0">
                <a:solidFill>
                  <a:schemeClr val="tx1"/>
                </a:solidFill>
                <a:latin typeface="+mn-lt"/>
                <a:ea typeface="ＭＳ Ｐゴシック" pitchFamily="-72" charset="-128"/>
                <a:cs typeface="ＭＳ Ｐゴシック" pitchFamily="-72" charset="-128"/>
              </a:rPr>
              <a:t>Orthoimagery</a:t>
            </a:r>
            <a:r>
              <a:rPr lang="en-US" sz="1200" kern="1200" dirty="0" smtClean="0">
                <a:solidFill>
                  <a:schemeClr val="tx1"/>
                </a:solidFill>
                <a:latin typeface="+mn-lt"/>
                <a:ea typeface="ＭＳ Ｐゴシック" pitchFamily="-72" charset="-128"/>
                <a:cs typeface="ＭＳ Ｐゴシック" pitchFamily="-72" charset="-128"/>
              </a:rPr>
              <a:t>. NYS Digital </a:t>
            </a:r>
            <a:r>
              <a:rPr lang="en-US" sz="1200" kern="1200" dirty="0" err="1" smtClean="0">
                <a:solidFill>
                  <a:schemeClr val="tx1"/>
                </a:solidFill>
                <a:latin typeface="+mn-lt"/>
                <a:ea typeface="ＭＳ Ｐゴシック" pitchFamily="-72" charset="-128"/>
                <a:cs typeface="ＭＳ Ｐゴシック" pitchFamily="-72" charset="-128"/>
              </a:rPr>
              <a:t>Orthoimagery</a:t>
            </a:r>
            <a:r>
              <a:rPr lang="en-US" sz="1200" kern="1200" dirty="0" smtClean="0">
                <a:solidFill>
                  <a:schemeClr val="tx1"/>
                </a:solidFill>
                <a:latin typeface="+mn-lt"/>
                <a:ea typeface="ＭＳ Ｐゴシック" pitchFamily="-72" charset="-128"/>
                <a:cs typeface="ＭＳ Ｐゴシック" pitchFamily="-72" charset="-128"/>
              </a:rPr>
              <a:t> Program (NYSDOP), Spring 2004.</a:t>
            </a:r>
          </a:p>
          <a:p>
            <a:endParaRPr lang="en-US" dirty="0"/>
          </a:p>
        </p:txBody>
      </p:sp>
      <p:sp>
        <p:nvSpPr>
          <p:cNvPr id="4" name="Slide Number Placeholder 3"/>
          <p:cNvSpPr>
            <a:spLocks noGrp="1"/>
          </p:cNvSpPr>
          <p:nvPr>
            <p:ph type="sldNum" sz="quarter" idx="10"/>
          </p:nvPr>
        </p:nvSpPr>
        <p:spPr/>
        <p:txBody>
          <a:bodyPr/>
          <a:lstStyle/>
          <a:p>
            <a:pPr>
              <a:defRPr/>
            </a:pPr>
            <a:fld id="{1B20104B-4043-42DA-9CEC-0270C16C2134}"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ＭＳ Ｐゴシック" pitchFamily="-72" charset="-128"/>
                <a:cs typeface="ＭＳ Ｐゴシック" pitchFamily="-72" charset="-128"/>
              </a:rPr>
              <a:t>1936 photos:</a:t>
            </a:r>
          </a:p>
          <a:p>
            <a:r>
              <a:rPr lang="en-US" sz="1200" kern="1200" dirty="0" smtClean="0">
                <a:solidFill>
                  <a:schemeClr val="tx1"/>
                </a:solidFill>
                <a:latin typeface="+mn-lt"/>
                <a:ea typeface="ＭＳ Ｐゴシック" pitchFamily="-72" charset="-128"/>
                <a:cs typeface="ＭＳ Ｐゴシック" pitchFamily="-72" charset="-128"/>
              </a:rPr>
              <a:t>Aerial Photographic Survey of </a:t>
            </a:r>
            <a:r>
              <a:rPr lang="en-US" sz="1200" kern="1200" dirty="0" err="1" smtClean="0">
                <a:solidFill>
                  <a:schemeClr val="tx1"/>
                </a:solidFill>
                <a:latin typeface="+mn-lt"/>
                <a:ea typeface="ＭＳ Ｐゴシック" pitchFamily="-72" charset="-128"/>
                <a:cs typeface="ＭＳ Ｐゴシック" pitchFamily="-72" charset="-128"/>
              </a:rPr>
              <a:t>Dutchess</a:t>
            </a:r>
            <a:r>
              <a:rPr lang="en-US" sz="1200" kern="1200" dirty="0" smtClean="0">
                <a:solidFill>
                  <a:schemeClr val="tx1"/>
                </a:solidFill>
                <a:latin typeface="+mn-lt"/>
                <a:ea typeface="ＭＳ Ｐゴシック" pitchFamily="-72" charset="-128"/>
                <a:cs typeface="ＭＳ Ｐゴシック" pitchFamily="-72" charset="-128"/>
              </a:rPr>
              <a:t> County New York - Made for </a:t>
            </a:r>
            <a:r>
              <a:rPr lang="en-US" sz="1200" kern="1200" dirty="0" err="1" smtClean="0">
                <a:solidFill>
                  <a:schemeClr val="tx1"/>
                </a:solidFill>
                <a:latin typeface="+mn-lt"/>
                <a:ea typeface="ＭＳ Ｐゴシック" pitchFamily="-72" charset="-128"/>
                <a:cs typeface="ＭＳ Ｐゴシック" pitchFamily="-72" charset="-128"/>
              </a:rPr>
              <a:t>Dutchess</a:t>
            </a:r>
            <a:r>
              <a:rPr lang="en-US" sz="1200" kern="1200" dirty="0" smtClean="0">
                <a:solidFill>
                  <a:schemeClr val="tx1"/>
                </a:solidFill>
                <a:latin typeface="+mn-lt"/>
                <a:ea typeface="ＭＳ Ｐゴシック" pitchFamily="-72" charset="-128"/>
                <a:cs typeface="ＭＳ Ｐゴシック" pitchFamily="-72" charset="-128"/>
              </a:rPr>
              <a:t> County Planning Board by Fairchild Aerial Surveys In, New York - Flown Spring 1936 - Scale 1 in = 1000 ft. Scanned by </a:t>
            </a:r>
            <a:r>
              <a:rPr lang="en-US" sz="1200" kern="1200" dirty="0" err="1" smtClean="0">
                <a:solidFill>
                  <a:schemeClr val="tx1"/>
                </a:solidFill>
                <a:latin typeface="+mn-lt"/>
                <a:ea typeface="ＭＳ Ｐゴシック" pitchFamily="-72" charset="-128"/>
                <a:cs typeface="ＭＳ Ｐゴシック" pitchFamily="-72" charset="-128"/>
              </a:rPr>
              <a:t>Dutchess</a:t>
            </a:r>
            <a:r>
              <a:rPr lang="en-US" sz="1200" kern="1200" dirty="0" smtClean="0">
                <a:solidFill>
                  <a:schemeClr val="tx1"/>
                </a:solidFill>
                <a:latin typeface="+mn-lt"/>
                <a:ea typeface="ＭＳ Ｐゴシック" pitchFamily="-72" charset="-128"/>
                <a:cs typeface="ＭＳ Ｐゴシック" pitchFamily="-72" charset="-128"/>
              </a:rPr>
              <a:t> County Real Property Tax Service Agency, 2004.</a:t>
            </a:r>
          </a:p>
          <a:p>
            <a:endParaRPr lang="en-US" dirty="0"/>
          </a:p>
        </p:txBody>
      </p:sp>
      <p:sp>
        <p:nvSpPr>
          <p:cNvPr id="4" name="Slide Number Placeholder 3"/>
          <p:cNvSpPr>
            <a:spLocks noGrp="1"/>
          </p:cNvSpPr>
          <p:nvPr>
            <p:ph type="sldNum" sz="quarter" idx="10"/>
          </p:nvPr>
        </p:nvSpPr>
        <p:spPr/>
        <p:txBody>
          <a:bodyPr/>
          <a:lstStyle/>
          <a:p>
            <a:pPr>
              <a:defRPr/>
            </a:pPr>
            <a:fld id="{1B20104B-4043-42DA-9CEC-0270C16C2134}"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ＭＳ Ｐゴシック" pitchFamily="-72" charset="-128"/>
                <a:cs typeface="ＭＳ Ｐゴシック" pitchFamily="-72" charset="-128"/>
              </a:rPr>
              <a:t>2004 photos:</a:t>
            </a:r>
          </a:p>
          <a:p>
            <a:r>
              <a:rPr lang="en-US" sz="1200" kern="1200" dirty="0" err="1" smtClean="0">
                <a:solidFill>
                  <a:schemeClr val="tx1"/>
                </a:solidFill>
                <a:latin typeface="+mn-lt"/>
                <a:ea typeface="ＭＳ Ｐゴシック" pitchFamily="-72" charset="-128"/>
                <a:cs typeface="ＭＳ Ｐゴシック" pitchFamily="-72" charset="-128"/>
              </a:rPr>
              <a:t>Dutchess</a:t>
            </a:r>
            <a:r>
              <a:rPr lang="en-US" sz="1200" kern="1200" dirty="0" smtClean="0">
                <a:solidFill>
                  <a:schemeClr val="tx1"/>
                </a:solidFill>
                <a:latin typeface="+mn-lt"/>
                <a:ea typeface="ＭＳ Ｐゴシック" pitchFamily="-72" charset="-128"/>
                <a:cs typeface="ＭＳ Ｐゴシック" pitchFamily="-72" charset="-128"/>
              </a:rPr>
              <a:t> County 12-inch Resolution Natural Color </a:t>
            </a:r>
            <a:r>
              <a:rPr lang="en-US" sz="1200" kern="1200" dirty="0" err="1" smtClean="0">
                <a:solidFill>
                  <a:schemeClr val="tx1"/>
                </a:solidFill>
                <a:latin typeface="+mn-lt"/>
                <a:ea typeface="ＭＳ Ｐゴシック" pitchFamily="-72" charset="-128"/>
                <a:cs typeface="ＭＳ Ｐゴシック" pitchFamily="-72" charset="-128"/>
              </a:rPr>
              <a:t>Orthoimagery</a:t>
            </a:r>
            <a:r>
              <a:rPr lang="en-US" sz="1200" kern="1200" dirty="0" smtClean="0">
                <a:solidFill>
                  <a:schemeClr val="tx1"/>
                </a:solidFill>
                <a:latin typeface="+mn-lt"/>
                <a:ea typeface="ＭＳ Ｐゴシック" pitchFamily="-72" charset="-128"/>
                <a:cs typeface="ＭＳ Ｐゴシック" pitchFamily="-72" charset="-128"/>
              </a:rPr>
              <a:t>. NYS Digital </a:t>
            </a:r>
            <a:r>
              <a:rPr lang="en-US" sz="1200" kern="1200" dirty="0" err="1" smtClean="0">
                <a:solidFill>
                  <a:schemeClr val="tx1"/>
                </a:solidFill>
                <a:latin typeface="+mn-lt"/>
                <a:ea typeface="ＭＳ Ｐゴシック" pitchFamily="-72" charset="-128"/>
                <a:cs typeface="ＭＳ Ｐゴシック" pitchFamily="-72" charset="-128"/>
              </a:rPr>
              <a:t>Orthoimagery</a:t>
            </a:r>
            <a:r>
              <a:rPr lang="en-US" sz="1200" kern="1200" dirty="0" smtClean="0">
                <a:solidFill>
                  <a:schemeClr val="tx1"/>
                </a:solidFill>
                <a:latin typeface="+mn-lt"/>
                <a:ea typeface="ＭＳ Ｐゴシック" pitchFamily="-72" charset="-128"/>
                <a:cs typeface="ＭＳ Ｐゴシック" pitchFamily="-72" charset="-128"/>
              </a:rPr>
              <a:t> Program (NYSDOP), Spring 2004.</a:t>
            </a:r>
          </a:p>
          <a:p>
            <a:endParaRPr lang="en-US" dirty="0"/>
          </a:p>
        </p:txBody>
      </p:sp>
      <p:sp>
        <p:nvSpPr>
          <p:cNvPr id="4" name="Slide Number Placeholder 3"/>
          <p:cNvSpPr>
            <a:spLocks noGrp="1"/>
          </p:cNvSpPr>
          <p:nvPr>
            <p:ph type="sldNum" sz="quarter" idx="10"/>
          </p:nvPr>
        </p:nvSpPr>
        <p:spPr/>
        <p:txBody>
          <a:bodyPr/>
          <a:lstStyle/>
          <a:p>
            <a:pPr>
              <a:defRPr/>
            </a:pPr>
            <a:fld id="{1B20104B-4043-42DA-9CEC-0270C16C2134}"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--Discuss which land use components you saw increase or decrease</a:t>
            </a:r>
            <a:r>
              <a:rPr lang="en-US" baseline="0" dirty="0" smtClean="0"/>
              <a:t> in the aerial photos</a:t>
            </a:r>
            <a:r>
              <a:rPr lang="en-US" dirty="0" smtClean="0"/>
              <a:t>.</a:t>
            </a:r>
            <a:r>
              <a:rPr lang="en-US" baseline="0" dirty="0" smtClean="0"/>
              <a:t> </a:t>
            </a:r>
          </a:p>
          <a:p>
            <a:pPr eaLnBrk="1" hangingPunct="1">
              <a:spcBef>
                <a:spcPct val="0"/>
              </a:spcBef>
            </a:pPr>
            <a:r>
              <a:rPr lang="en-US" baseline="0" dirty="0" smtClean="0"/>
              <a:t>--</a:t>
            </a:r>
            <a:r>
              <a:rPr lang="en-US" dirty="0" smtClean="0"/>
              <a:t>Have students discuss in groups </a:t>
            </a:r>
            <a:r>
              <a:rPr lang="en-US" u="none" dirty="0" smtClean="0"/>
              <a:t>reasons</a:t>
            </a:r>
            <a:r>
              <a:rPr lang="en-US" dirty="0" smtClean="0"/>
              <a:t> they might</a:t>
            </a:r>
            <a:r>
              <a:rPr lang="en-US" baseline="0" dirty="0" smtClean="0"/>
              <a:t> have seen increases or decreases in these components when observing the aerial photos.   </a:t>
            </a:r>
          </a:p>
          <a:p>
            <a:pPr eaLnBrk="1" hangingPunct="1">
              <a:spcBef>
                <a:spcPct val="0"/>
              </a:spcBef>
            </a:pPr>
            <a:endParaRPr lang="en-US" baseline="0" dirty="0" smtClean="0"/>
          </a:p>
          <a:p>
            <a:pPr eaLnBrk="1" hangingPunct="1">
              <a:spcBef>
                <a:spcPct val="0"/>
              </a:spcBef>
            </a:pPr>
            <a:endParaRPr lang="en-US"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B07BF5-1B79-46DF-A9B8-D7A32BFED8E9}" type="slidenum">
              <a:rPr lang="en-US">
                <a:ea typeface="ＭＳ Ｐゴシック" pitchFamily="-72" charset="-128"/>
                <a:cs typeface="ＭＳ Ｐゴシック" pitchFamily="-72" charset="-128"/>
              </a:rPr>
              <a:pPr fontAlgn="base">
                <a:spcBef>
                  <a:spcPct val="0"/>
                </a:spcBef>
                <a:spcAft>
                  <a:spcPct val="0"/>
                </a:spcAft>
                <a:defRPr/>
              </a:pPr>
              <a:t>20</a:t>
            </a:fld>
            <a:endParaRPr lang="en-US">
              <a:ea typeface="ＭＳ Ｐゴシック" pitchFamily="-72" charset="-128"/>
              <a:cs typeface="ＭＳ Ｐゴシック" pitchFamily="-72"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p:spPr>
        <p:txBody>
          <a:bodyPr/>
          <a:lstStyle/>
          <a:p>
            <a:r>
              <a:rPr lang="en-US" dirty="0" err="1" smtClean="0"/>
              <a:t>Dutchess</a:t>
            </a:r>
            <a:r>
              <a:rPr lang="en-US" dirty="0" smtClean="0"/>
              <a:t> County is circled,</a:t>
            </a:r>
            <a:r>
              <a:rPr lang="en-US" baseline="0" dirty="0" smtClean="0"/>
              <a:t> where population density increased ~10-fold over the last 200 years. This means that where there used to be 20 people living within one km</a:t>
            </a:r>
            <a:r>
              <a:rPr lang="en-US" sz="1200" baseline="30000" dirty="0" smtClean="0"/>
              <a:t>2</a:t>
            </a:r>
            <a:r>
              <a:rPr lang="en-US" baseline="0" dirty="0" smtClean="0"/>
              <a:t> area, there are now 200 people living in that same area.</a:t>
            </a:r>
            <a:endParaRPr lang="en-US" dirty="0" smtClean="0"/>
          </a:p>
        </p:txBody>
      </p:sp>
      <p:sp>
        <p:nvSpPr>
          <p:cNvPr id="155652" name="Slide Number Placeholder 3"/>
          <p:cNvSpPr>
            <a:spLocks noGrp="1"/>
          </p:cNvSpPr>
          <p:nvPr>
            <p:ph type="sldNum" sz="quarter" idx="5"/>
          </p:nvPr>
        </p:nvSpPr>
        <p:spPr>
          <a:noFill/>
        </p:spPr>
        <p:txBody>
          <a:bodyPr/>
          <a:lstStyle/>
          <a:p>
            <a:fld id="{4ABA0F38-643F-4283-95CA-AB36925E67AF}" type="slidenum">
              <a:rPr lang="en-US" smtClean="0"/>
              <a:pPr/>
              <a:t>21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58D943C-6A5C-4228-B22B-75146BE063D6}" type="datetimeFigureOut">
              <a:rPr lang="en-US"/>
              <a:pPr>
                <a:defRPr/>
              </a:pPr>
              <a:t>6/26/2015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F50585B-F2F4-4EEF-859F-734279DE500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2AEB627-A3B8-4FDB-A762-91BD9D937C2E}" type="datetimeFigureOut">
              <a:rPr lang="en-US"/>
              <a:pPr>
                <a:defRPr/>
              </a:pPr>
              <a:t>6/26/2015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A14D91-854B-4A54-852B-53553DA12DA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4CF3142-2668-45BE-8141-BD417C5A42C6}" type="datetimeFigureOut">
              <a:rPr lang="en-US"/>
              <a:pPr>
                <a:defRPr/>
              </a:pPr>
              <a:t>6/26/2015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767E18-0802-4BE3-BA9C-D5C96BD6EFD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b="0"/>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C694E0-6BB4-451C-A24F-8188E8D92AA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150EEBF-FF16-4545-99B6-75EC37CC2C3F}" type="datetimeFigureOut">
              <a:rPr lang="en-US"/>
              <a:pPr>
                <a:defRPr/>
              </a:pPr>
              <a:t>6/26/2015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0BC21C-7637-44F1-B978-EEF08187418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B0C7DCF-FD97-414E-855B-04BAE3E9D9CE}" type="datetimeFigureOut">
              <a:rPr lang="en-US"/>
              <a:pPr>
                <a:defRPr/>
              </a:pPr>
              <a:t>6/26/2015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2C6AA0-DE16-45B4-B36F-5EDEA9417F1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B5330C3-D2C6-4C80-A96F-73BB2B931436}" type="datetimeFigureOut">
              <a:rPr lang="en-US"/>
              <a:pPr>
                <a:defRPr/>
              </a:pPr>
              <a:t>6/26/2015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C249134-DD14-4A80-BA79-DB3B9BBA0A4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EA7ADBE-A849-4A5D-9CF4-FC369C2E1AB7}" type="datetimeFigureOut">
              <a:rPr lang="en-US"/>
              <a:pPr>
                <a:defRPr/>
              </a:pPr>
              <a:t>6/26/2015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555C256-19E3-405A-AF85-4C72859F95F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696FD57-7266-421B-B121-AED0CCF21F22}" type="datetimeFigureOut">
              <a:rPr lang="en-US"/>
              <a:pPr>
                <a:defRPr/>
              </a:pPr>
              <a:t>6/26/2015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D574B61-D65F-4F6A-9940-C8ACB41309D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16AFB01-DEBF-48FE-97AF-A433A29532EC}" type="datetimeFigureOut">
              <a:rPr lang="en-US"/>
              <a:pPr>
                <a:defRPr/>
              </a:pPr>
              <a:t>6/26/2015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15CA983-1A84-4382-BD1D-B7741463DA3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C5AACE5-299D-4027-B546-FFB1878DED87}" type="datetimeFigureOut">
              <a:rPr lang="en-US"/>
              <a:pPr>
                <a:defRPr/>
              </a:pPr>
              <a:t>6/26/2015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76A46A8-7F75-4974-846D-55F8A20C417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FDD529A-36FA-442F-8E92-17EC84E66C26}" type="datetimeFigureOut">
              <a:rPr lang="en-US"/>
              <a:pPr>
                <a:defRPr/>
              </a:pPr>
              <a:t>6/26/2015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9BCC342-3C4E-480B-B664-D89472FAA9B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403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403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B51BA0E7-B169-491A-8ADB-F8ABC422EBBD}" type="datetimeFigureOut">
              <a:rPr lang="en-US"/>
              <a:pPr>
                <a:defRPr/>
              </a:pPr>
              <a:t>6/26/2015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A2D8D435-46CF-4BD8-A323-E3285621B94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61" r:id="rId12"/>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72" charset="-128"/>
          <a:cs typeface="ＭＳ Ｐゴシック" pitchFamily="-72" charset="-128"/>
        </a:defRPr>
      </a:lvl1pPr>
      <a:lvl2pPr algn="ctr"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2pPr>
      <a:lvl3pPr algn="ctr"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3pPr>
      <a:lvl4pPr algn="ctr"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4pPr>
      <a:lvl5pPr algn="ctr"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5pPr>
      <a:lvl6pPr marL="4572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6pPr>
      <a:lvl7pPr marL="9144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7pPr>
      <a:lvl8pPr marL="13716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8pPr>
      <a:lvl9pPr marL="18288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9pPr>
    </p:titleStyle>
    <p:bodyStyle>
      <a:lvl1pPr marL="342900" indent="-342900" algn="l" rtl="0" eaLnBrk="0" fontAlgn="base" hangingPunct="0">
        <a:spcBef>
          <a:spcPct val="20000"/>
        </a:spcBef>
        <a:spcAft>
          <a:spcPct val="0"/>
        </a:spcAft>
        <a:buFont typeface="Arial" pitchFamily="-72" charset="0"/>
        <a:buChar char="•"/>
        <a:defRPr sz="3200" kern="1200">
          <a:solidFill>
            <a:schemeClr val="tx1"/>
          </a:solidFill>
          <a:latin typeface="+mn-lt"/>
          <a:ea typeface="ＭＳ Ｐゴシック" pitchFamily="-72" charset="-128"/>
          <a:cs typeface="ＭＳ Ｐゴシック" pitchFamily="-72" charset="-128"/>
        </a:defRPr>
      </a:lvl1pPr>
      <a:lvl2pPr marL="742950" indent="-285750" algn="l" rtl="0" eaLnBrk="0" fontAlgn="base" hangingPunct="0">
        <a:spcBef>
          <a:spcPct val="20000"/>
        </a:spcBef>
        <a:spcAft>
          <a:spcPct val="0"/>
        </a:spcAft>
        <a:buFont typeface="Arial" pitchFamily="-72" charset="0"/>
        <a:buChar char="–"/>
        <a:defRPr sz="2800" kern="1200">
          <a:solidFill>
            <a:schemeClr val="tx1"/>
          </a:solidFill>
          <a:latin typeface="+mn-lt"/>
          <a:ea typeface="ＭＳ Ｐゴシック" pitchFamily="-72" charset="-128"/>
          <a:cs typeface="+mn-cs"/>
        </a:defRPr>
      </a:lvl2pPr>
      <a:lvl3pPr marL="1143000" indent="-228600" algn="l" rtl="0" eaLnBrk="0" fontAlgn="base" hangingPunct="0">
        <a:spcBef>
          <a:spcPct val="20000"/>
        </a:spcBef>
        <a:spcAft>
          <a:spcPct val="0"/>
        </a:spcAft>
        <a:buFont typeface="Arial" pitchFamily="-72" charset="0"/>
        <a:buChar char="•"/>
        <a:defRPr sz="2400" kern="1200">
          <a:solidFill>
            <a:schemeClr val="tx1"/>
          </a:solidFill>
          <a:latin typeface="+mn-lt"/>
          <a:ea typeface="ＭＳ Ｐゴシック" pitchFamily="-72" charset="-128"/>
          <a:cs typeface="+mn-cs"/>
        </a:defRPr>
      </a:lvl3pPr>
      <a:lvl4pPr marL="1600200" indent="-228600" algn="l" rtl="0" eaLnBrk="0" fontAlgn="base" hangingPunct="0">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4pPr>
      <a:lvl5pPr marL="2057400" indent="-228600" algn="l" rtl="0" eaLnBrk="0" fontAlgn="base" hangingPunct="0">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wmf"/></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ctrTitle"/>
          </p:nvPr>
        </p:nvSpPr>
        <p:spPr>
          <a:xfrm>
            <a:off x="762000" y="228600"/>
            <a:ext cx="7772400" cy="914400"/>
          </a:xfrm>
        </p:spPr>
        <p:txBody>
          <a:bodyPr rtlCol="0">
            <a:normAutofit/>
          </a:bodyPr>
          <a:lstStyle/>
          <a:p>
            <a:pPr eaLnBrk="1" fontAlgn="auto" hangingPunct="1">
              <a:spcAft>
                <a:spcPts val="0"/>
              </a:spcAft>
              <a:defRPr/>
            </a:pPr>
            <a:r>
              <a:rPr lang="en-US" sz="3200" dirty="0" smtClean="0">
                <a:ea typeface="+mj-ea"/>
                <a:cs typeface="+mj-cs"/>
              </a:rPr>
              <a:t>The Hudson Valley: A social-ecological system</a:t>
            </a:r>
          </a:p>
        </p:txBody>
      </p:sp>
      <p:sp>
        <p:nvSpPr>
          <p:cNvPr id="79875" name="Rectangle 3"/>
          <p:cNvSpPr>
            <a:spLocks noGrp="1" noChangeArrowheads="1"/>
          </p:cNvSpPr>
          <p:nvPr>
            <p:ph type="subTitle" idx="1"/>
          </p:nvPr>
        </p:nvSpPr>
        <p:spPr>
          <a:xfrm>
            <a:off x="1447800" y="6248400"/>
            <a:ext cx="6400800" cy="381000"/>
          </a:xfrm>
        </p:spPr>
        <p:txBody>
          <a:bodyPr rtlCol="0">
            <a:normAutofit/>
          </a:bodyPr>
          <a:lstStyle/>
          <a:p>
            <a:pPr eaLnBrk="1" fontAlgn="auto" hangingPunct="1">
              <a:spcAft>
                <a:spcPts val="0"/>
              </a:spcAft>
              <a:buFont typeface="Arial" pitchFamily="34" charset="0"/>
              <a:buNone/>
              <a:defRPr/>
            </a:pPr>
            <a:r>
              <a:rPr lang="en-US" sz="1200" smtClean="0">
                <a:ea typeface="+mn-ea"/>
                <a:cs typeface="+mn-cs"/>
              </a:rPr>
              <a:t>Manhattan Island in 1609 and 2009; Mannahatta Project</a:t>
            </a:r>
          </a:p>
        </p:txBody>
      </p:sp>
      <p:pic>
        <p:nvPicPr>
          <p:cNvPr id="15363" name="Picture 4" descr="mannahatta.jpg"/>
          <p:cNvPicPr>
            <a:picLocks noChangeAspect="1"/>
          </p:cNvPicPr>
          <p:nvPr/>
        </p:nvPicPr>
        <p:blipFill>
          <a:blip r:embed="rId3" cstate="print"/>
          <a:srcRect/>
          <a:stretch>
            <a:fillRect/>
          </a:stretch>
        </p:blipFill>
        <p:spPr bwMode="auto">
          <a:xfrm>
            <a:off x="1115616" y="1256580"/>
            <a:ext cx="6962155" cy="49807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p:cNvPicPr>
            <a:picLocks noGrp="1" noChangeAspect="1" noChangeArrowheads="1"/>
          </p:cNvPicPr>
          <p:nvPr>
            <p:ph idx="1"/>
          </p:nvPr>
        </p:nvPicPr>
        <p:blipFill>
          <a:blip r:embed="rId2" cstate="email"/>
          <a:srcRect/>
          <a:stretch>
            <a:fillRect/>
          </a:stretch>
        </p:blipFill>
        <p:spPr bwMode="auto">
          <a:xfrm>
            <a:off x="-152400" y="0"/>
            <a:ext cx="5725551" cy="6858000"/>
          </a:xfrm>
          <a:prstGeom prst="rect">
            <a:avLst/>
          </a:prstGeom>
          <a:solidFill>
            <a:srgbClr val="FFFF00"/>
          </a:solidFill>
          <a:ln w="9525">
            <a:noFill/>
            <a:miter lim="800000"/>
            <a:headEnd/>
            <a:tailEnd/>
          </a:ln>
          <a:effectLst/>
        </p:spPr>
      </p:pic>
      <p:sp>
        <p:nvSpPr>
          <p:cNvPr id="5" name="TextBox 4"/>
          <p:cNvSpPr txBox="1"/>
          <p:nvPr/>
        </p:nvSpPr>
        <p:spPr>
          <a:xfrm>
            <a:off x="5940152" y="1412776"/>
            <a:ext cx="2438400" cy="3231654"/>
          </a:xfrm>
          <a:prstGeom prst="rect">
            <a:avLst/>
          </a:prstGeom>
          <a:noFill/>
        </p:spPr>
        <p:txBody>
          <a:bodyPr wrap="square" rtlCol="0">
            <a:spAutoFit/>
          </a:bodyPr>
          <a:lstStyle/>
          <a:p>
            <a:r>
              <a:rPr lang="en-US" sz="3000" dirty="0" smtClean="0"/>
              <a:t>White Plains, 1925</a:t>
            </a:r>
          </a:p>
          <a:p>
            <a:r>
              <a:rPr lang="en-US" dirty="0" smtClean="0"/>
              <a:t>(although the images do not match up exactly, you can see the contour outline of the trees in the second image, along with the development that is circled)</a:t>
            </a:r>
            <a:endParaRPr lang="en-US" dirty="0"/>
          </a:p>
        </p:txBody>
      </p:sp>
      <p:sp>
        <p:nvSpPr>
          <p:cNvPr id="6" name="Donut 5"/>
          <p:cNvSpPr/>
          <p:nvPr/>
        </p:nvSpPr>
        <p:spPr>
          <a:xfrm>
            <a:off x="2362200" y="2743200"/>
            <a:ext cx="1066800" cy="1066800"/>
          </a:xfrm>
          <a:prstGeom prst="donut">
            <a:avLst>
              <a:gd name="adj" fmla="val 2959"/>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p:cNvPicPr>
            <a:picLocks noGrp="1" noChangeAspect="1" noChangeArrowheads="1"/>
          </p:cNvPicPr>
          <p:nvPr>
            <p:ph idx="1"/>
          </p:nvPr>
        </p:nvPicPr>
        <p:blipFill>
          <a:blip r:embed="rId2" cstate="email"/>
          <a:srcRect/>
          <a:stretch>
            <a:fillRect/>
          </a:stretch>
        </p:blipFill>
        <p:spPr bwMode="auto">
          <a:xfrm>
            <a:off x="0" y="0"/>
            <a:ext cx="6879276" cy="6858000"/>
          </a:xfrm>
          <a:prstGeom prst="rect">
            <a:avLst/>
          </a:prstGeom>
          <a:noFill/>
          <a:ln w="9525">
            <a:noFill/>
            <a:miter lim="800000"/>
            <a:headEnd/>
            <a:tailEnd/>
          </a:ln>
          <a:effectLst/>
        </p:spPr>
      </p:pic>
      <p:sp>
        <p:nvSpPr>
          <p:cNvPr id="5" name="TextBox 4"/>
          <p:cNvSpPr txBox="1"/>
          <p:nvPr/>
        </p:nvSpPr>
        <p:spPr>
          <a:xfrm>
            <a:off x="7162800" y="2209800"/>
            <a:ext cx="1447800" cy="1754326"/>
          </a:xfrm>
          <a:prstGeom prst="rect">
            <a:avLst/>
          </a:prstGeom>
          <a:noFill/>
        </p:spPr>
        <p:txBody>
          <a:bodyPr wrap="square" rtlCol="0">
            <a:spAutoFit/>
          </a:bodyPr>
          <a:lstStyle/>
          <a:p>
            <a:r>
              <a:rPr lang="en-US" sz="3000" dirty="0" smtClean="0"/>
              <a:t>White Plains, 1995</a:t>
            </a:r>
          </a:p>
          <a:p>
            <a:endParaRPr lang="en-US" dirty="0"/>
          </a:p>
        </p:txBody>
      </p:sp>
      <p:sp>
        <p:nvSpPr>
          <p:cNvPr id="6" name="Donut 5"/>
          <p:cNvSpPr/>
          <p:nvPr/>
        </p:nvSpPr>
        <p:spPr>
          <a:xfrm>
            <a:off x="4800600" y="2971800"/>
            <a:ext cx="1066800" cy="1066800"/>
          </a:xfrm>
          <a:prstGeom prst="donut">
            <a:avLst>
              <a:gd name="adj" fmla="val 2959"/>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7086600" y="6172200"/>
            <a:ext cx="1524000" cy="646331"/>
          </a:xfrm>
          <a:prstGeom prst="rect">
            <a:avLst/>
          </a:prstGeom>
          <a:noFill/>
        </p:spPr>
        <p:txBody>
          <a:bodyPr wrap="square" rtlCol="0">
            <a:spAutoFit/>
          </a:bodyPr>
          <a:lstStyle/>
          <a:p>
            <a:r>
              <a:rPr lang="en-US" dirty="0" smtClean="0"/>
              <a:t>Interstate 287/87</a:t>
            </a:r>
            <a:endParaRPr lang="en-US" dirty="0"/>
          </a:p>
        </p:txBody>
      </p:sp>
      <p:cxnSp>
        <p:nvCxnSpPr>
          <p:cNvPr id="9" name="Straight Arrow Connector 8"/>
          <p:cNvCxnSpPr/>
          <p:nvPr/>
        </p:nvCxnSpPr>
        <p:spPr>
          <a:xfrm rot="10800000" flipV="1">
            <a:off x="4038600" y="6248400"/>
            <a:ext cx="2971800" cy="304800"/>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2" name="Picture 2"/>
          <p:cNvPicPr>
            <a:picLocks noGrp="1" noChangeAspect="1" noChangeArrowheads="1"/>
          </p:cNvPicPr>
          <p:nvPr>
            <p:ph idx="1"/>
          </p:nvPr>
        </p:nvPicPr>
        <p:blipFill>
          <a:blip r:embed="rId2" cstate="email"/>
          <a:srcRect/>
          <a:stretch>
            <a:fillRect/>
          </a:stretch>
        </p:blipFill>
        <p:spPr bwMode="auto">
          <a:xfrm>
            <a:off x="0" y="0"/>
            <a:ext cx="5680722" cy="6858000"/>
          </a:xfrm>
          <a:prstGeom prst="rect">
            <a:avLst/>
          </a:prstGeom>
          <a:noFill/>
          <a:ln w="9525">
            <a:noFill/>
            <a:miter lim="800000"/>
            <a:headEnd/>
            <a:tailEnd/>
          </a:ln>
          <a:effectLst/>
        </p:spPr>
      </p:pic>
      <p:sp>
        <p:nvSpPr>
          <p:cNvPr id="5" name="TextBox 4"/>
          <p:cNvSpPr txBox="1"/>
          <p:nvPr/>
        </p:nvSpPr>
        <p:spPr>
          <a:xfrm>
            <a:off x="6019800" y="2438400"/>
            <a:ext cx="2362200" cy="369332"/>
          </a:xfrm>
          <a:prstGeom prst="rect">
            <a:avLst/>
          </a:prstGeom>
          <a:noFill/>
        </p:spPr>
        <p:txBody>
          <a:bodyPr wrap="square" rtlCol="0">
            <a:spAutoFit/>
          </a:bodyPr>
          <a:lstStyle/>
          <a:p>
            <a:r>
              <a:rPr lang="en-US" dirty="0" smtClean="0"/>
              <a:t>White Plains, 1925</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6" name="Picture 2"/>
          <p:cNvPicPr>
            <a:picLocks noGrp="1" noChangeAspect="1" noChangeArrowheads="1"/>
          </p:cNvPicPr>
          <p:nvPr>
            <p:ph idx="1"/>
          </p:nvPr>
        </p:nvPicPr>
        <p:blipFill>
          <a:blip r:embed="rId2" cstate="email"/>
          <a:srcRect/>
          <a:stretch>
            <a:fillRect/>
          </a:stretch>
        </p:blipFill>
        <p:spPr bwMode="auto">
          <a:xfrm>
            <a:off x="0" y="0"/>
            <a:ext cx="6872228" cy="6858000"/>
          </a:xfrm>
          <a:prstGeom prst="rect">
            <a:avLst/>
          </a:prstGeom>
          <a:noFill/>
          <a:ln w="9525">
            <a:noFill/>
            <a:miter lim="800000"/>
            <a:headEnd/>
            <a:tailEnd/>
          </a:ln>
          <a:effectLst/>
        </p:spPr>
      </p:pic>
      <p:sp>
        <p:nvSpPr>
          <p:cNvPr id="5" name="TextBox 4"/>
          <p:cNvSpPr txBox="1"/>
          <p:nvPr/>
        </p:nvSpPr>
        <p:spPr>
          <a:xfrm>
            <a:off x="7010400" y="2743200"/>
            <a:ext cx="1524000" cy="646331"/>
          </a:xfrm>
          <a:prstGeom prst="rect">
            <a:avLst/>
          </a:prstGeom>
          <a:noFill/>
        </p:spPr>
        <p:txBody>
          <a:bodyPr wrap="square" rtlCol="0">
            <a:spAutoFit/>
          </a:bodyPr>
          <a:lstStyle/>
          <a:p>
            <a:r>
              <a:rPr lang="en-US" dirty="0" smtClean="0"/>
              <a:t>White Plains, 1995</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cstate="email"/>
          <a:srcRect/>
          <a:stretch>
            <a:fillRect/>
          </a:stretch>
        </p:blipFill>
        <p:spPr bwMode="auto">
          <a:xfrm>
            <a:off x="0" y="0"/>
            <a:ext cx="5781125" cy="6858000"/>
          </a:xfrm>
          <a:prstGeom prst="rect">
            <a:avLst/>
          </a:prstGeom>
          <a:noFill/>
          <a:ln w="9525">
            <a:noFill/>
            <a:miter lim="800000"/>
            <a:headEnd/>
            <a:tailEnd/>
          </a:ln>
          <a:effectLst/>
        </p:spPr>
      </p:pic>
      <p:sp>
        <p:nvSpPr>
          <p:cNvPr id="5" name="TextBox 4"/>
          <p:cNvSpPr txBox="1"/>
          <p:nvPr/>
        </p:nvSpPr>
        <p:spPr>
          <a:xfrm>
            <a:off x="6019800" y="2819400"/>
            <a:ext cx="2133600" cy="1600438"/>
          </a:xfrm>
          <a:prstGeom prst="rect">
            <a:avLst/>
          </a:prstGeom>
          <a:noFill/>
        </p:spPr>
        <p:txBody>
          <a:bodyPr wrap="square" rtlCol="0">
            <a:spAutoFit/>
          </a:bodyPr>
          <a:lstStyle/>
          <a:p>
            <a:r>
              <a:rPr lang="en-US" sz="2800" dirty="0" smtClean="0"/>
              <a:t>Ossining, 1925</a:t>
            </a:r>
          </a:p>
          <a:p>
            <a:r>
              <a:rPr lang="en-US" sz="1400" dirty="0" smtClean="0"/>
              <a:t>Use the small lakes in the upper left hand corner as reference.  </a:t>
            </a:r>
            <a:endParaRPr lang="en-US" sz="1400" dirty="0"/>
          </a:p>
        </p:txBody>
      </p:sp>
      <p:sp>
        <p:nvSpPr>
          <p:cNvPr id="6" name="Donut 5"/>
          <p:cNvSpPr/>
          <p:nvPr/>
        </p:nvSpPr>
        <p:spPr>
          <a:xfrm>
            <a:off x="1371600" y="304800"/>
            <a:ext cx="1219200" cy="1295400"/>
          </a:xfrm>
          <a:prstGeom prst="donut">
            <a:avLst>
              <a:gd name="adj" fmla="val 6786"/>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2" cstate="email"/>
          <a:srcRect/>
          <a:stretch>
            <a:fillRect/>
          </a:stretch>
        </p:blipFill>
        <p:spPr bwMode="auto">
          <a:xfrm>
            <a:off x="0" y="122237"/>
            <a:ext cx="6770591" cy="6735763"/>
          </a:xfrm>
          <a:prstGeom prst="rect">
            <a:avLst/>
          </a:prstGeom>
          <a:noFill/>
          <a:ln w="9525">
            <a:noFill/>
            <a:miter lim="800000"/>
            <a:headEnd/>
            <a:tailEnd/>
          </a:ln>
          <a:effectLst/>
        </p:spPr>
      </p:pic>
      <p:sp>
        <p:nvSpPr>
          <p:cNvPr id="5" name="TextBox 4"/>
          <p:cNvSpPr txBox="1"/>
          <p:nvPr/>
        </p:nvSpPr>
        <p:spPr>
          <a:xfrm>
            <a:off x="7010400" y="2362200"/>
            <a:ext cx="1828800" cy="954107"/>
          </a:xfrm>
          <a:prstGeom prst="rect">
            <a:avLst/>
          </a:prstGeom>
          <a:noFill/>
        </p:spPr>
        <p:txBody>
          <a:bodyPr wrap="square" rtlCol="0">
            <a:spAutoFit/>
          </a:bodyPr>
          <a:lstStyle/>
          <a:p>
            <a:r>
              <a:rPr lang="en-US" sz="2800" dirty="0" smtClean="0"/>
              <a:t>Ossining, 1995</a:t>
            </a:r>
            <a:endParaRPr lang="en-US" sz="2800" dirty="0"/>
          </a:p>
        </p:txBody>
      </p:sp>
      <p:sp>
        <p:nvSpPr>
          <p:cNvPr id="6" name="Donut 5"/>
          <p:cNvSpPr/>
          <p:nvPr/>
        </p:nvSpPr>
        <p:spPr>
          <a:xfrm>
            <a:off x="2057400" y="228600"/>
            <a:ext cx="1219200" cy="1295400"/>
          </a:xfrm>
          <a:prstGeom prst="donut">
            <a:avLst>
              <a:gd name="adj" fmla="val 6786"/>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Grp="1" noChangeAspect="1" noChangeArrowheads="1"/>
          </p:cNvPicPr>
          <p:nvPr>
            <p:ph idx="1"/>
          </p:nvPr>
        </p:nvPicPr>
        <p:blipFill>
          <a:blip r:embed="rId2" cstate="email"/>
          <a:srcRect/>
          <a:stretch>
            <a:fillRect/>
          </a:stretch>
        </p:blipFill>
        <p:spPr bwMode="auto">
          <a:xfrm>
            <a:off x="0" y="228600"/>
            <a:ext cx="5338975" cy="6325738"/>
          </a:xfrm>
          <a:prstGeom prst="rect">
            <a:avLst/>
          </a:prstGeom>
          <a:noFill/>
          <a:ln w="9525">
            <a:noFill/>
            <a:miter lim="800000"/>
            <a:headEnd/>
            <a:tailEnd/>
          </a:ln>
          <a:effectLst/>
        </p:spPr>
      </p:pic>
      <p:sp>
        <p:nvSpPr>
          <p:cNvPr id="5" name="TextBox 4"/>
          <p:cNvSpPr txBox="1"/>
          <p:nvPr/>
        </p:nvSpPr>
        <p:spPr>
          <a:xfrm>
            <a:off x="5791200" y="2514600"/>
            <a:ext cx="2514600" cy="2677656"/>
          </a:xfrm>
          <a:prstGeom prst="rect">
            <a:avLst/>
          </a:prstGeom>
          <a:noFill/>
        </p:spPr>
        <p:txBody>
          <a:bodyPr wrap="square" rtlCol="0">
            <a:spAutoFit/>
          </a:bodyPr>
          <a:lstStyle/>
          <a:p>
            <a:r>
              <a:rPr lang="en-US" sz="3000" dirty="0" smtClean="0"/>
              <a:t>White Plains, 1925  </a:t>
            </a:r>
          </a:p>
          <a:p>
            <a:r>
              <a:rPr lang="en-US" dirty="0" smtClean="0"/>
              <a:t>Roads for future subdivisions are visible in lower right hand side of photo.  You can also use the lakes to match up the two images.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p:cNvPicPr>
            <a:picLocks noGrp="1" noChangeAspect="1" noChangeArrowheads="1"/>
          </p:cNvPicPr>
          <p:nvPr>
            <p:ph idx="1"/>
          </p:nvPr>
        </p:nvPicPr>
        <p:blipFill>
          <a:blip r:embed="rId2" cstate="email"/>
          <a:srcRect/>
          <a:stretch>
            <a:fillRect/>
          </a:stretch>
        </p:blipFill>
        <p:spPr bwMode="auto">
          <a:xfrm>
            <a:off x="0" y="0"/>
            <a:ext cx="6886369" cy="6858000"/>
          </a:xfrm>
          <a:prstGeom prst="rect">
            <a:avLst/>
          </a:prstGeom>
          <a:noFill/>
          <a:ln w="9525">
            <a:noFill/>
            <a:miter lim="800000"/>
            <a:headEnd/>
            <a:tailEnd/>
          </a:ln>
          <a:effectLst/>
        </p:spPr>
      </p:pic>
      <p:sp>
        <p:nvSpPr>
          <p:cNvPr id="5" name="TextBox 4"/>
          <p:cNvSpPr txBox="1"/>
          <p:nvPr/>
        </p:nvSpPr>
        <p:spPr>
          <a:xfrm>
            <a:off x="7010400" y="2438400"/>
            <a:ext cx="1676400" cy="1384995"/>
          </a:xfrm>
          <a:prstGeom prst="rect">
            <a:avLst/>
          </a:prstGeom>
          <a:noFill/>
        </p:spPr>
        <p:txBody>
          <a:bodyPr wrap="square" rtlCol="0">
            <a:spAutoFit/>
          </a:bodyPr>
          <a:lstStyle/>
          <a:p>
            <a:r>
              <a:rPr lang="en-US" sz="2800" dirty="0" smtClean="0"/>
              <a:t>White Plains, 1995 </a:t>
            </a:r>
            <a:endParaRPr lang="en-US"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Cohoes High School, NY, 1952</a:t>
            </a:r>
            <a:endParaRPr lang="en-US" dirty="0"/>
          </a:p>
        </p:txBody>
      </p:sp>
      <p:pic>
        <p:nvPicPr>
          <p:cNvPr id="4" name="Content Placeholder 3" descr="April-1952.png"/>
          <p:cNvPicPr>
            <a:picLocks noGrp="1" noChangeAspect="1"/>
          </p:cNvPicPr>
          <p:nvPr>
            <p:ph idx="1"/>
          </p:nvPr>
        </p:nvPicPr>
        <p:blipFill>
          <a:blip r:embed="rId2" cstate="print"/>
          <a:stretch>
            <a:fillRect/>
          </a:stretch>
        </p:blipFill>
        <p:spPr>
          <a:xfrm>
            <a:off x="2157479" y="1600200"/>
            <a:ext cx="4829041" cy="4525963"/>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Cohoes </a:t>
            </a:r>
            <a:r>
              <a:rPr lang="en-US" smtClean="0"/>
              <a:t>High Schoo</a:t>
            </a:r>
            <a:r>
              <a:rPr lang="en-US" smtClean="0"/>
              <a:t>l, 2015</a:t>
            </a:r>
            <a:endParaRPr lang="en-US"/>
          </a:p>
        </p:txBody>
      </p:sp>
      <p:pic>
        <p:nvPicPr>
          <p:cNvPr id="4" name="Content Placeholder 3" descr="cohoes_2015.jpg"/>
          <p:cNvPicPr>
            <a:picLocks noGrp="1" noChangeAspect="1"/>
          </p:cNvPicPr>
          <p:nvPr>
            <p:ph idx="1"/>
          </p:nvPr>
        </p:nvPicPr>
        <p:blipFill>
          <a:blip r:embed="rId2" cstate="print"/>
          <a:stretch>
            <a:fillRect/>
          </a:stretch>
        </p:blipFill>
        <p:spPr>
          <a:xfrm>
            <a:off x="956307" y="1600200"/>
            <a:ext cx="7231386" cy="452596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endParaRPr lang="en-US" smtClean="0"/>
          </a:p>
        </p:txBody>
      </p:sp>
      <p:sp>
        <p:nvSpPr>
          <p:cNvPr id="23554" name="Rectangle 3"/>
          <p:cNvSpPr>
            <a:spLocks noGrp="1" noChangeArrowheads="1"/>
          </p:cNvSpPr>
          <p:nvPr>
            <p:ph type="body" idx="1"/>
          </p:nvPr>
        </p:nvSpPr>
        <p:spPr/>
        <p:txBody>
          <a:bodyPr/>
          <a:lstStyle/>
          <a:p>
            <a:pPr eaLnBrk="1" hangingPunct="1"/>
            <a:endParaRPr lang="en-US" smtClean="0"/>
          </a:p>
        </p:txBody>
      </p:sp>
      <p:pic>
        <p:nvPicPr>
          <p:cNvPr id="23555" name="Picture 4" descr="potown_mall_36"/>
          <p:cNvPicPr>
            <a:picLocks noChangeAspect="1" noChangeArrowheads="1"/>
          </p:cNvPicPr>
          <p:nvPr/>
        </p:nvPicPr>
        <p:blipFill>
          <a:blip r:embed="rId3" cstate="print"/>
          <a:srcRect/>
          <a:stretch>
            <a:fillRect/>
          </a:stretch>
        </p:blipFill>
        <p:spPr bwMode="auto">
          <a:xfrm>
            <a:off x="-9079" y="-27384"/>
            <a:ext cx="9189591" cy="6885384"/>
          </a:xfrm>
          <a:prstGeom prst="rect">
            <a:avLst/>
          </a:prstGeom>
          <a:noFill/>
          <a:ln w="9525">
            <a:noFill/>
            <a:miter lim="800000"/>
            <a:headEnd/>
            <a:tailEnd/>
          </a:ln>
        </p:spPr>
      </p:pic>
      <p:sp>
        <p:nvSpPr>
          <p:cNvPr id="8" name="Rectangle 7"/>
          <p:cNvSpPr/>
          <p:nvPr/>
        </p:nvSpPr>
        <p:spPr>
          <a:xfrm>
            <a:off x="1905000" y="6248400"/>
            <a:ext cx="5181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557" name="Text Box 5"/>
          <p:cNvSpPr txBox="1">
            <a:spLocks noChangeArrowheads="1"/>
          </p:cNvSpPr>
          <p:nvPr/>
        </p:nvSpPr>
        <p:spPr bwMode="auto">
          <a:xfrm>
            <a:off x="2209800" y="6216650"/>
            <a:ext cx="4724400" cy="641350"/>
          </a:xfrm>
          <a:prstGeom prst="rect">
            <a:avLst/>
          </a:prstGeom>
          <a:noFill/>
          <a:ln w="9525">
            <a:noFill/>
            <a:miter lim="800000"/>
            <a:headEnd/>
            <a:tailEnd/>
          </a:ln>
        </p:spPr>
        <p:txBody>
          <a:bodyPr>
            <a:prstTxWarp prst="textNoShape">
              <a:avLst/>
            </a:prstTxWarp>
            <a:spAutoFit/>
          </a:bodyPr>
          <a:lstStyle/>
          <a:p>
            <a:pPr>
              <a:spcBef>
                <a:spcPct val="50000"/>
              </a:spcBef>
            </a:pPr>
            <a:r>
              <a:rPr lang="en-US" sz="1800">
                <a:latin typeface="Calibri" pitchFamily="-72" charset="0"/>
              </a:rPr>
              <a:t>1936: Rt 9, site of current Galleria mall, small quarry visible next to river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0" y="189384"/>
            <a:ext cx="9144000" cy="1943472"/>
          </a:xfrm>
        </p:spPr>
        <p:txBody>
          <a:bodyPr/>
          <a:lstStyle/>
          <a:p>
            <a:pPr eaLnBrk="1" hangingPunct="1"/>
            <a:r>
              <a:rPr lang="en-US" sz="3600" dirty="0" smtClean="0"/>
              <a:t>What did you observe? </a:t>
            </a:r>
            <a:br>
              <a:rPr lang="en-US" sz="3600" dirty="0" smtClean="0"/>
            </a:br>
            <a:r>
              <a:rPr lang="en-US" sz="2000" dirty="0" smtClean="0"/>
              <a:t> </a:t>
            </a:r>
            <a:r>
              <a:rPr lang="en-US" sz="3600" dirty="0" smtClean="0"/>
              <a:t/>
            </a:r>
            <a:br>
              <a:rPr lang="en-US" sz="3600" dirty="0" smtClean="0"/>
            </a:br>
            <a:r>
              <a:rPr lang="en-US" sz="3600" dirty="0" smtClean="0"/>
              <a:t>Why might we want to increase or decrease each of these components on our land? </a:t>
            </a:r>
          </a:p>
        </p:txBody>
      </p:sp>
      <p:graphicFrame>
        <p:nvGraphicFramePr>
          <p:cNvPr id="5" name="Group 35"/>
          <p:cNvGraphicFramePr>
            <a:graphicFrameLocks/>
          </p:cNvGraphicFramePr>
          <p:nvPr/>
        </p:nvGraphicFramePr>
        <p:xfrm>
          <a:off x="179512" y="2480104"/>
          <a:ext cx="8763000" cy="3829216"/>
        </p:xfrm>
        <a:graphic>
          <a:graphicData uri="http://schemas.openxmlformats.org/drawingml/2006/table">
            <a:tbl>
              <a:tblPr/>
              <a:tblGrid>
                <a:gridCol w="2057400"/>
                <a:gridCol w="3657600"/>
                <a:gridCol w="3048000"/>
              </a:tblGrid>
              <a:tr h="4985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72" charset="0"/>
                          <a:ea typeface="ＭＳ Ｐゴシック" pitchFamily="-72" charset="-128"/>
                          <a:cs typeface="ＭＳ Ｐゴシック" pitchFamily="-72" charset="-128"/>
                        </a:rPr>
                        <a:t>Topic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72" charset="0"/>
                          <a:ea typeface="ＭＳ Ｐゴシック" pitchFamily="-72" charset="-128"/>
                          <a:cs typeface="ＭＳ Ｐゴシック" pitchFamily="-72" charset="-128"/>
                        </a:rPr>
                        <a:t>Increase?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72" charset="0"/>
                          <a:ea typeface="ＭＳ Ｐゴシック" pitchFamily="-72" charset="-128"/>
                          <a:cs typeface="ＭＳ Ｐゴシック" pitchFamily="-72" charset="-128"/>
                        </a:rPr>
                        <a:t>Decrease?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76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72" charset="0"/>
                          <a:ea typeface="ＭＳ Ｐゴシック" pitchFamily="-72" charset="-128"/>
                          <a:cs typeface="ＭＳ Ｐゴシック" pitchFamily="-72" charset="-128"/>
                        </a:rPr>
                        <a:t>Forests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rgbClr val="666666"/>
                        </a:solidFill>
                        <a:effectLst/>
                        <a:latin typeface="Arial"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rgbClr val="666666"/>
                        </a:solidFill>
                        <a:effectLst/>
                        <a:latin typeface="Arial"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74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72" charset="0"/>
                          <a:ea typeface="ＭＳ Ｐゴシック" pitchFamily="-72" charset="-128"/>
                          <a:cs typeface="ＭＳ Ｐゴシック" pitchFamily="-72" charset="-128"/>
                        </a:rPr>
                        <a:t>Farms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rgbClr val="666666"/>
                        </a:solidFill>
                        <a:effectLst/>
                        <a:latin typeface="Arial" pitchFamily="-72" charset="0"/>
                        <a:ea typeface="ＭＳ Ｐゴシック" pitchFamily="-72" charset="-128"/>
                        <a:cs typeface="ＭＳ Ｐゴシック" pitchFamily="-72" charset="-128"/>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rgbClr val="666666"/>
                        </a:solidFill>
                        <a:effectLst/>
                        <a:latin typeface="Arial" pitchFamily="-72" charset="0"/>
                        <a:ea typeface="ＭＳ Ｐゴシック" pitchFamily="-72" charset="-128"/>
                        <a:cs typeface="ＭＳ Ｐゴシック" pitchFamily="-72" charset="-128"/>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12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72" charset="0"/>
                          <a:ea typeface="ＭＳ Ｐゴシック" pitchFamily="-72" charset="-128"/>
                          <a:cs typeface="ＭＳ Ｐゴシック" pitchFamily="-72" charset="-128"/>
                        </a:rPr>
                        <a:t>Natural shoreline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rgbClr val="666666"/>
                        </a:solidFill>
                        <a:effectLst/>
                        <a:latin typeface="Arial"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rgbClr val="666666"/>
                        </a:solidFill>
                        <a:effectLst/>
                        <a:latin typeface="Arial"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439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72" charset="0"/>
                          <a:ea typeface="ＭＳ Ｐゴシック" pitchFamily="-72" charset="-128"/>
                          <a:cs typeface="ＭＳ Ｐゴシック" pitchFamily="-72" charset="-128"/>
                        </a:rPr>
                        <a:t>Housing &amp; roads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rgbClr val="666666"/>
                        </a:solidFill>
                        <a:effectLst/>
                        <a:latin typeface="Arial"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rgbClr val="666666"/>
                        </a:solidFill>
                        <a:effectLst/>
                        <a:latin typeface="Arial" pitchFamily="-72" charset="0"/>
                        <a:ea typeface="ＭＳ Ｐゴシック" pitchFamily="-72" charset="-128"/>
                        <a:cs typeface="ＭＳ Ｐゴシック" pitchFamily="-72"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4"/>
          <p:cNvPicPr>
            <a:picLocks noGrp="1" noChangeAspect="1" noChangeArrowheads="1"/>
          </p:cNvPicPr>
          <p:nvPr>
            <p:ph type="body" idx="1"/>
          </p:nvPr>
        </p:nvPicPr>
        <p:blipFill>
          <a:blip r:embed="rId3" cstate="print"/>
          <a:srcRect/>
          <a:stretch>
            <a:fillRect/>
          </a:stretch>
        </p:blipFill>
        <p:spPr>
          <a:xfrm>
            <a:off x="457200" y="609600"/>
            <a:ext cx="7924800" cy="5486400"/>
          </a:xfrm>
        </p:spPr>
      </p:pic>
      <p:sp>
        <p:nvSpPr>
          <p:cNvPr id="99331" name="Text Box 5"/>
          <p:cNvSpPr txBox="1">
            <a:spLocks noChangeArrowheads="1"/>
          </p:cNvSpPr>
          <p:nvPr/>
        </p:nvSpPr>
        <p:spPr bwMode="auto">
          <a:xfrm>
            <a:off x="6156176" y="5949280"/>
            <a:ext cx="2664296" cy="338554"/>
          </a:xfrm>
          <a:prstGeom prst="rect">
            <a:avLst/>
          </a:prstGeom>
          <a:noFill/>
          <a:ln w="9525">
            <a:noFill/>
            <a:miter lim="800000"/>
            <a:headEnd/>
            <a:tailEnd/>
          </a:ln>
        </p:spPr>
        <p:txBody>
          <a:bodyPr wrap="square">
            <a:spAutoFit/>
          </a:bodyPr>
          <a:lstStyle/>
          <a:p>
            <a:pPr>
              <a:spcBef>
                <a:spcPct val="50000"/>
              </a:spcBef>
            </a:pPr>
            <a:r>
              <a:rPr lang="en-US" sz="1600" dirty="0"/>
              <a:t>Source: </a:t>
            </a:r>
            <a:r>
              <a:rPr lang="en-US" sz="1600" dirty="0" err="1"/>
              <a:t>Swaney</a:t>
            </a:r>
            <a:r>
              <a:rPr lang="en-US" sz="1600" dirty="0"/>
              <a:t> et.al 2006</a:t>
            </a:r>
          </a:p>
        </p:txBody>
      </p:sp>
      <p:sp>
        <p:nvSpPr>
          <p:cNvPr id="99332" name="Text Box 6"/>
          <p:cNvSpPr txBox="1">
            <a:spLocks noChangeArrowheads="1"/>
          </p:cNvSpPr>
          <p:nvPr/>
        </p:nvSpPr>
        <p:spPr bwMode="auto">
          <a:xfrm>
            <a:off x="457200" y="5943600"/>
            <a:ext cx="4800600" cy="579438"/>
          </a:xfrm>
          <a:prstGeom prst="rect">
            <a:avLst/>
          </a:prstGeom>
          <a:noFill/>
          <a:ln w="9525">
            <a:noFill/>
            <a:miter lim="800000"/>
            <a:headEnd/>
            <a:tailEnd/>
          </a:ln>
        </p:spPr>
        <p:txBody>
          <a:bodyPr>
            <a:spAutoFit/>
          </a:bodyPr>
          <a:lstStyle/>
          <a:p>
            <a:pPr>
              <a:spcBef>
                <a:spcPct val="50000"/>
              </a:spcBef>
            </a:pPr>
            <a:r>
              <a:rPr lang="en-US" sz="3200" b="1"/>
              <a:t>Population</a:t>
            </a:r>
          </a:p>
        </p:txBody>
      </p:sp>
      <p:sp>
        <p:nvSpPr>
          <p:cNvPr id="5" name="Oval 4"/>
          <p:cNvSpPr/>
          <p:nvPr/>
        </p:nvSpPr>
        <p:spPr>
          <a:xfrm>
            <a:off x="1981200" y="2209800"/>
            <a:ext cx="457200" cy="7620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6019800" y="4648200"/>
            <a:ext cx="457200" cy="7620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3733800" y="2133600"/>
            <a:ext cx="457200" cy="7620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5791200" y="2133600"/>
            <a:ext cx="457200" cy="7620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7467600" y="2057400"/>
            <a:ext cx="457200" cy="7620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1981200" y="4648200"/>
            <a:ext cx="457200" cy="7620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3886200" y="4648200"/>
            <a:ext cx="457200" cy="7620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
          <p:cNvPicPr>
            <a:picLocks noChangeAspect="1" noChangeArrowheads="1"/>
          </p:cNvPicPr>
          <p:nvPr/>
        </p:nvPicPr>
        <p:blipFill>
          <a:blip r:embed="rId3" cstate="print"/>
          <a:srcRect l="8634" r="3696" b="977"/>
          <a:stretch>
            <a:fillRect/>
          </a:stretch>
        </p:blipFill>
        <p:spPr bwMode="auto">
          <a:xfrm>
            <a:off x="0" y="-27385"/>
            <a:ext cx="9144000" cy="6885385"/>
          </a:xfrm>
          <a:prstGeom prst="rect">
            <a:avLst/>
          </a:prstGeom>
          <a:noFill/>
          <a:ln w="12700">
            <a:noFill/>
            <a:miter lim="800000"/>
            <a:headEnd/>
            <a:tailEnd/>
          </a:ln>
        </p:spPr>
      </p:pic>
      <p:pic>
        <p:nvPicPr>
          <p:cNvPr id="4" name="Picture 4"/>
          <p:cNvPicPr>
            <a:picLocks noChangeAspect="1" noChangeArrowheads="1"/>
          </p:cNvPicPr>
          <p:nvPr/>
        </p:nvPicPr>
        <p:blipFill>
          <a:blip r:embed="rId4" cstate="print"/>
          <a:srcRect/>
          <a:stretch>
            <a:fillRect/>
          </a:stretch>
        </p:blipFill>
        <p:spPr>
          <a:xfrm>
            <a:off x="3834899" y="0"/>
            <a:ext cx="5335267" cy="3861048"/>
          </a:xfrm>
          <a:prstGeom prst="rect">
            <a:avLst/>
          </a:prstGeom>
          <a:noFill/>
        </p:spPr>
      </p:pic>
      <p:sp>
        <p:nvSpPr>
          <p:cNvPr id="5" name="Rectangle 4"/>
          <p:cNvSpPr/>
          <p:nvPr/>
        </p:nvSpPr>
        <p:spPr>
          <a:xfrm>
            <a:off x="3995936" y="2492896"/>
            <a:ext cx="936104"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130" name="Picture 2"/>
          <p:cNvPicPr>
            <a:picLocks noChangeAspect="1" noChangeArrowheads="1"/>
          </p:cNvPicPr>
          <p:nvPr/>
        </p:nvPicPr>
        <p:blipFill>
          <a:blip r:embed="rId5" cstate="print"/>
          <a:srcRect/>
          <a:stretch>
            <a:fillRect/>
          </a:stretch>
        </p:blipFill>
        <p:spPr bwMode="auto">
          <a:xfrm>
            <a:off x="0" y="2829218"/>
            <a:ext cx="5652120" cy="3597478"/>
          </a:xfrm>
          <a:prstGeom prst="rect">
            <a:avLst/>
          </a:prstGeom>
          <a:noFill/>
          <a:ln w="9525">
            <a:noFill/>
            <a:miter lim="800000"/>
            <a:headEnd/>
            <a:tailEnd/>
          </a:ln>
        </p:spPr>
      </p:pic>
      <p:sp>
        <p:nvSpPr>
          <p:cNvPr id="48129" name="Title 1"/>
          <p:cNvSpPr>
            <a:spLocks noGrp="1"/>
          </p:cNvSpPr>
          <p:nvPr>
            <p:ph type="title"/>
          </p:nvPr>
        </p:nvSpPr>
        <p:spPr>
          <a:xfrm>
            <a:off x="0" y="764704"/>
            <a:ext cx="3779912" cy="1224136"/>
          </a:xfrm>
          <a:solidFill>
            <a:schemeClr val="bg1"/>
          </a:solidFill>
        </p:spPr>
        <p:txBody>
          <a:bodyPr/>
          <a:lstStyle/>
          <a:p>
            <a:pPr eaLnBrk="1" hangingPunct="1"/>
            <a:r>
              <a:rPr lang="en-US" sz="3200" dirty="0" smtClean="0"/>
              <a:t>Proportion of land in </a:t>
            </a:r>
            <a:r>
              <a:rPr lang="en-US" sz="3200" b="1" dirty="0" smtClean="0">
                <a:solidFill>
                  <a:schemeClr val="accent6">
                    <a:lumMod val="75000"/>
                  </a:schemeClr>
                </a:solidFill>
              </a:rPr>
              <a:t>farms</a:t>
            </a:r>
            <a:r>
              <a:rPr lang="en-US" sz="3200" dirty="0" smtClean="0"/>
              <a:t> and </a:t>
            </a:r>
            <a:r>
              <a:rPr lang="en-US" sz="3200" b="1" dirty="0" smtClean="0">
                <a:solidFill>
                  <a:schemeClr val="accent3">
                    <a:lumMod val="75000"/>
                  </a:schemeClr>
                </a:solidFill>
              </a:rPr>
              <a:t>forest</a:t>
            </a:r>
          </a:p>
        </p:txBody>
      </p:sp>
      <p:cxnSp>
        <p:nvCxnSpPr>
          <p:cNvPr id="7" name="Straight Arrow Connector 6"/>
          <p:cNvCxnSpPr/>
          <p:nvPr/>
        </p:nvCxnSpPr>
        <p:spPr>
          <a:xfrm>
            <a:off x="971600" y="1844824"/>
            <a:ext cx="0" cy="1008112"/>
          </a:xfrm>
          <a:prstGeom prst="straightConnector1">
            <a:avLst/>
          </a:prstGeom>
          <a:ln w="76200">
            <a:solidFill>
              <a:schemeClr val="accent6"/>
            </a:solidFill>
            <a:tailEnd type="arrow"/>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p:nvPr/>
        </p:nvCxnSpPr>
        <p:spPr>
          <a:xfrm>
            <a:off x="3347864" y="1628800"/>
            <a:ext cx="792088" cy="0"/>
          </a:xfrm>
          <a:prstGeom prst="straightConnector1">
            <a:avLst/>
          </a:prstGeom>
          <a:ln w="76200">
            <a:solidFill>
              <a:schemeClr val="accent3">
                <a:lumMod val="75000"/>
              </a:schemeClr>
            </a:solidFill>
            <a:tailEnd type="arrow"/>
          </a:ln>
        </p:spPr>
        <p:style>
          <a:lnRef idx="3">
            <a:schemeClr val="accent2"/>
          </a:lnRef>
          <a:fillRef idx="0">
            <a:schemeClr val="accent2"/>
          </a:fillRef>
          <a:effectRef idx="2">
            <a:schemeClr val="accent2"/>
          </a:effectRef>
          <a:fontRef idx="minor">
            <a:schemeClr val="tx1"/>
          </a:fontRef>
        </p:style>
      </p:cxnSp>
      <p:sp>
        <p:nvSpPr>
          <p:cNvPr id="10" name="TextBox 9"/>
          <p:cNvSpPr txBox="1"/>
          <p:nvPr/>
        </p:nvSpPr>
        <p:spPr>
          <a:xfrm>
            <a:off x="-36512" y="6464369"/>
            <a:ext cx="1489510" cy="276999"/>
          </a:xfrm>
          <a:prstGeom prst="rect">
            <a:avLst/>
          </a:prstGeom>
          <a:solidFill>
            <a:schemeClr val="bg1"/>
          </a:solidFill>
        </p:spPr>
        <p:txBody>
          <a:bodyPr wrap="none" rtlCol="0">
            <a:spAutoFit/>
          </a:bodyPr>
          <a:lstStyle/>
          <a:p>
            <a:r>
              <a:rPr lang="en-US" sz="1200" dirty="0" err="1" smtClean="0"/>
              <a:t>Swaney</a:t>
            </a:r>
            <a:r>
              <a:rPr lang="en-US" sz="1200" dirty="0" smtClean="0"/>
              <a:t> et al. 2012</a:t>
            </a:r>
            <a:endParaRPr lang="en-US" sz="1200" dirty="0"/>
          </a:p>
        </p:txBody>
      </p:sp>
      <p:sp>
        <p:nvSpPr>
          <p:cNvPr id="11" name="TextBox 10"/>
          <p:cNvSpPr txBox="1"/>
          <p:nvPr/>
        </p:nvSpPr>
        <p:spPr>
          <a:xfrm>
            <a:off x="7691002" y="3584049"/>
            <a:ext cx="1489510" cy="276999"/>
          </a:xfrm>
          <a:prstGeom prst="rect">
            <a:avLst/>
          </a:prstGeom>
          <a:noFill/>
        </p:spPr>
        <p:txBody>
          <a:bodyPr wrap="none" rtlCol="0">
            <a:spAutoFit/>
          </a:bodyPr>
          <a:lstStyle/>
          <a:p>
            <a:r>
              <a:rPr lang="en-US" sz="1200" dirty="0" err="1" smtClean="0"/>
              <a:t>Swaney</a:t>
            </a:r>
            <a:r>
              <a:rPr lang="en-US" sz="1200" dirty="0" smtClean="0"/>
              <a:t> et al. 2006</a:t>
            </a:r>
            <a:endParaRPr lang="en-US" sz="1200" dirty="0"/>
          </a:p>
        </p:txBody>
      </p:sp>
      <p:sp>
        <p:nvSpPr>
          <p:cNvPr id="15" name="TextBox 14"/>
          <p:cNvSpPr txBox="1"/>
          <p:nvPr/>
        </p:nvSpPr>
        <p:spPr>
          <a:xfrm>
            <a:off x="6156176" y="6557282"/>
            <a:ext cx="2987824" cy="338554"/>
          </a:xfrm>
          <a:prstGeom prst="rect">
            <a:avLst/>
          </a:prstGeom>
          <a:noFill/>
        </p:spPr>
        <p:txBody>
          <a:bodyPr wrap="square" rtlCol="0">
            <a:spAutoFit/>
          </a:bodyPr>
          <a:lstStyle/>
          <a:p>
            <a:r>
              <a:rPr lang="en-US" sz="1600" dirty="0" smtClean="0">
                <a:solidFill>
                  <a:schemeClr val="bg1">
                    <a:lumMod val="75000"/>
                  </a:schemeClr>
                </a:solidFill>
              </a:rPr>
              <a:t>Photo by Robert Rodriguez, Jr.</a:t>
            </a:r>
            <a:endParaRPr lang="en-US" sz="1600" dirty="0">
              <a:solidFill>
                <a:schemeClr val="bg1">
                  <a:lumMod val="75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noChangeArrowheads="1"/>
          </p:cNvPicPr>
          <p:nvPr/>
        </p:nvPicPr>
        <p:blipFill>
          <a:blip r:embed="rId3" cstate="print"/>
          <a:srcRect l="110" r="86"/>
          <a:stretch>
            <a:fillRect/>
          </a:stretch>
        </p:blipFill>
        <p:spPr bwMode="auto">
          <a:xfrm>
            <a:off x="0" y="-60275"/>
            <a:ext cx="9144000" cy="6972970"/>
          </a:xfrm>
          <a:prstGeom prst="rect">
            <a:avLst/>
          </a:prstGeom>
          <a:noFill/>
          <a:ln w="12700">
            <a:noFill/>
            <a:miter lim="800000"/>
            <a:headEnd/>
            <a:tailEnd/>
          </a:ln>
        </p:spPr>
      </p:pic>
      <p:sp>
        <p:nvSpPr>
          <p:cNvPr id="18433" name="Rectangle 2"/>
          <p:cNvSpPr>
            <a:spLocks noGrp="1"/>
          </p:cNvSpPr>
          <p:nvPr>
            <p:ph type="title" idx="4294967295"/>
          </p:nvPr>
        </p:nvSpPr>
        <p:spPr>
          <a:xfrm>
            <a:off x="1331640" y="188640"/>
            <a:ext cx="6480720" cy="1152128"/>
          </a:xfrm>
          <a:solidFill>
            <a:schemeClr val="bg1"/>
          </a:solidFill>
        </p:spPr>
        <p:txBody>
          <a:bodyPr/>
          <a:lstStyle/>
          <a:p>
            <a:pPr eaLnBrk="1" hangingPunct="1"/>
            <a:r>
              <a:rPr lang="en-US" dirty="0"/>
              <a:t>We all have land use </a:t>
            </a:r>
            <a:r>
              <a:rPr lang="en-US" dirty="0" smtClean="0"/>
              <a:t>goals</a:t>
            </a:r>
            <a:endParaRPr lang="en-US" dirty="0"/>
          </a:p>
        </p:txBody>
      </p:sp>
      <p:sp>
        <p:nvSpPr>
          <p:cNvPr id="4" name="Rectangle 2"/>
          <p:cNvSpPr txBox="1">
            <a:spLocks/>
          </p:cNvSpPr>
          <p:nvPr/>
        </p:nvSpPr>
        <p:spPr bwMode="auto">
          <a:xfrm>
            <a:off x="683568" y="1700808"/>
            <a:ext cx="7776864" cy="4941168"/>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3400" b="0" i="0" u="none" strike="noStrike" kern="1200" cap="none" spc="0" normalizeH="0" baseline="0" noProof="0" dirty="0" smtClean="0">
                <a:ln>
                  <a:noFill/>
                </a:ln>
                <a:effectLst/>
                <a:uLnTx/>
                <a:uFillTx/>
                <a:latin typeface="Arial" pitchFamily="34" charset="0"/>
                <a:cs typeface="Arial" pitchFamily="34" charset="0"/>
              </a:rPr>
              <a:t>-shelter </a:t>
            </a:r>
            <a:r>
              <a:rPr lang="en-US" sz="3000" dirty="0" smtClean="0">
                <a:latin typeface="Arial" pitchFamily="34" charset="0"/>
                <a:cs typeface="Arial" pitchFamily="34" charset="0"/>
              </a:rPr>
              <a:t>…..</a:t>
            </a:r>
            <a:r>
              <a:rPr kumimoji="0" lang="en-US" sz="3000" b="0" i="0" u="none" strike="noStrike" kern="1200" cap="none" spc="0" normalizeH="0" baseline="0" noProof="0" dirty="0" smtClean="0">
                <a:ln>
                  <a:noFill/>
                </a:ln>
                <a:effectLst/>
                <a:uLnTx/>
                <a:uFillTx/>
                <a:latin typeface="Arial" pitchFamily="34" charset="0"/>
                <a:cs typeface="Arial" pitchFamily="34" charset="0"/>
              </a:rPr>
              <a:t>home sites</a:t>
            </a:r>
          </a:p>
          <a:p>
            <a:pPr lvl="0"/>
            <a:r>
              <a:rPr lang="en-US" sz="3400" dirty="0" smtClean="0">
                <a:latin typeface="Arial" pitchFamily="34" charset="0"/>
                <a:cs typeface="Arial" pitchFamily="34" charset="0"/>
              </a:rPr>
              <a:t>-food production </a:t>
            </a:r>
            <a:r>
              <a:rPr lang="en-US" sz="3000" dirty="0" smtClean="0">
                <a:latin typeface="Arial" pitchFamily="34" charset="0"/>
                <a:cs typeface="Arial" pitchFamily="34" charset="0"/>
              </a:rPr>
              <a:t>….farms</a:t>
            </a:r>
          </a:p>
          <a:p>
            <a:pPr lvl="0"/>
            <a:r>
              <a:rPr lang="en-US" sz="3400" dirty="0" smtClean="0">
                <a:latin typeface="Arial" pitchFamily="34" charset="0"/>
                <a:cs typeface="Arial" pitchFamily="34" charset="0"/>
              </a:rPr>
              <a:t>-economy, services </a:t>
            </a:r>
            <a:r>
              <a:rPr lang="en-US" sz="3000" dirty="0" smtClean="0">
                <a:latin typeface="Arial" pitchFamily="34" charset="0"/>
                <a:cs typeface="Arial" pitchFamily="34" charset="0"/>
              </a:rPr>
              <a:t>…businesses, roads</a:t>
            </a:r>
          </a:p>
          <a:p>
            <a:pPr lvl="0"/>
            <a:r>
              <a:rPr lang="en-US" sz="3400" dirty="0" smtClean="0">
                <a:latin typeface="Arial" pitchFamily="34" charset="0"/>
                <a:cs typeface="Arial" pitchFamily="34" charset="0"/>
              </a:rPr>
              <a:t>-clean water </a:t>
            </a:r>
            <a:r>
              <a:rPr lang="en-US" sz="3000" dirty="0" smtClean="0">
                <a:latin typeface="Arial" pitchFamily="34" charset="0"/>
                <a:cs typeface="Arial" pitchFamily="34" charset="0"/>
              </a:rPr>
              <a:t>….wetlands, forests</a:t>
            </a:r>
            <a:r>
              <a:rPr kumimoji="0" lang="en-US" sz="3400" b="0" i="0" u="none" strike="noStrike" kern="1200" cap="none" spc="0" normalizeH="0" baseline="0" noProof="0" dirty="0" smtClean="0">
                <a:ln>
                  <a:noFill/>
                </a:ln>
                <a:effectLst/>
                <a:uLnTx/>
                <a:uFillTx/>
                <a:latin typeface="Arial" pitchFamily="34" charset="0"/>
                <a:cs typeface="Arial" pitchFamily="34" charset="0"/>
              </a:rPr>
              <a:t/>
            </a:r>
            <a:br>
              <a:rPr kumimoji="0" lang="en-US" sz="3400" b="0" i="0" u="none" strike="noStrike" kern="1200" cap="none" spc="0" normalizeH="0" baseline="0" noProof="0" dirty="0" smtClean="0">
                <a:ln>
                  <a:noFill/>
                </a:ln>
                <a:effectLst/>
                <a:uLnTx/>
                <a:uFillTx/>
                <a:latin typeface="Arial" pitchFamily="34" charset="0"/>
                <a:cs typeface="Arial" pitchFamily="34" charset="0"/>
              </a:rPr>
            </a:br>
            <a:r>
              <a:rPr kumimoji="0" lang="en-US" sz="3400" b="0" i="0" u="none" strike="noStrike" kern="1200" cap="none" spc="0" normalizeH="0" baseline="0" noProof="0" dirty="0" smtClean="0">
                <a:ln>
                  <a:noFill/>
                </a:ln>
                <a:effectLst/>
                <a:uLnTx/>
                <a:uFillTx/>
                <a:latin typeface="Arial" pitchFamily="34" charset="0"/>
                <a:cs typeface="Arial" pitchFamily="34" charset="0"/>
              </a:rPr>
              <a:t>-aesthetic beauty </a:t>
            </a:r>
            <a:r>
              <a:rPr lang="en-US" sz="3000" dirty="0" smtClean="0">
                <a:latin typeface="Arial" pitchFamily="34" charset="0"/>
                <a:cs typeface="Arial" pitchFamily="34" charset="0"/>
              </a:rPr>
              <a:t>….</a:t>
            </a:r>
            <a:r>
              <a:rPr kumimoji="0" lang="en-US" sz="3000" b="0" i="0" u="none" strike="noStrike" kern="1200" cap="none" spc="0" normalizeH="0" baseline="0" noProof="0" dirty="0" smtClean="0">
                <a:ln>
                  <a:noFill/>
                </a:ln>
                <a:effectLst/>
                <a:uLnTx/>
                <a:uFillTx/>
                <a:latin typeface="Arial" pitchFamily="34" charset="0"/>
                <a:cs typeface="Arial" pitchFamily="34" charset="0"/>
              </a:rPr>
              <a:t>gardens,</a:t>
            </a:r>
            <a:r>
              <a:rPr kumimoji="0" lang="en-US" sz="3000" b="0" i="0" u="none" strike="noStrike" kern="1200" cap="none" spc="0" normalizeH="0" noProof="0" dirty="0" smtClean="0">
                <a:ln>
                  <a:noFill/>
                </a:ln>
                <a:effectLst/>
                <a:uLnTx/>
                <a:uFillTx/>
                <a:latin typeface="Arial" pitchFamily="34" charset="0"/>
                <a:cs typeface="Arial" pitchFamily="34" charset="0"/>
              </a:rPr>
              <a:t> green space</a:t>
            </a:r>
            <a:r>
              <a:rPr kumimoji="0" lang="en-US" sz="3400" b="0" i="0" u="none" strike="noStrike" kern="1200" cap="none" spc="0" normalizeH="0" baseline="0" noProof="0" dirty="0" smtClean="0">
                <a:ln>
                  <a:noFill/>
                </a:ln>
                <a:effectLst/>
                <a:uLnTx/>
                <a:uFillTx/>
                <a:latin typeface="Arial" pitchFamily="34" charset="0"/>
                <a:cs typeface="Arial" pitchFamily="34" charset="0"/>
              </a:rPr>
              <a:t/>
            </a:r>
            <a:br>
              <a:rPr kumimoji="0" lang="en-US" sz="3400" b="0" i="0" u="none" strike="noStrike" kern="1200" cap="none" spc="0" normalizeH="0" baseline="0" noProof="0" dirty="0" smtClean="0">
                <a:ln>
                  <a:noFill/>
                </a:ln>
                <a:effectLst/>
                <a:uLnTx/>
                <a:uFillTx/>
                <a:latin typeface="Arial" pitchFamily="34" charset="0"/>
                <a:cs typeface="Arial" pitchFamily="34" charset="0"/>
              </a:rPr>
            </a:br>
            <a:r>
              <a:rPr kumimoji="0" lang="en-US" sz="3400" b="0" i="0" u="none" strike="noStrike" kern="1200" cap="none" spc="0" normalizeH="0" baseline="0" noProof="0" dirty="0" smtClean="0">
                <a:ln>
                  <a:noFill/>
                </a:ln>
                <a:effectLst/>
                <a:uLnTx/>
                <a:uFillTx/>
                <a:latin typeface="Arial" pitchFamily="34" charset="0"/>
                <a:cs typeface="Arial" pitchFamily="34" charset="0"/>
              </a:rPr>
              <a:t>-recreation </a:t>
            </a:r>
            <a:r>
              <a:rPr lang="en-US" sz="3000" dirty="0" smtClean="0">
                <a:latin typeface="Arial" pitchFamily="34" charset="0"/>
                <a:cs typeface="Arial" pitchFamily="34" charset="0"/>
              </a:rPr>
              <a:t>….</a:t>
            </a:r>
            <a:r>
              <a:rPr kumimoji="0" lang="en-US" sz="3000" b="0" i="0" u="none" strike="noStrike" kern="1200" cap="none" spc="0" normalizeH="0" baseline="0" noProof="0" dirty="0" smtClean="0">
                <a:ln>
                  <a:noFill/>
                </a:ln>
                <a:effectLst/>
                <a:uLnTx/>
                <a:uFillTx/>
                <a:latin typeface="Arial" pitchFamily="34" charset="0"/>
                <a:cs typeface="Arial" pitchFamily="34" charset="0"/>
              </a:rPr>
              <a:t>rivers, lawn, hiking trails</a:t>
            </a:r>
            <a:r>
              <a:rPr kumimoji="0" lang="en-US" sz="3400" b="0" i="0" u="none" strike="noStrike" kern="1200" cap="none" spc="0" normalizeH="0" baseline="0" noProof="0" dirty="0" smtClean="0">
                <a:ln>
                  <a:noFill/>
                </a:ln>
                <a:effectLst/>
                <a:uLnTx/>
                <a:uFillTx/>
                <a:latin typeface="Arial" pitchFamily="34" charset="0"/>
                <a:cs typeface="Arial" pitchFamily="34" charset="0"/>
              </a:rPr>
              <a:t/>
            </a:r>
            <a:br>
              <a:rPr kumimoji="0" lang="en-US" sz="3400" b="0" i="0" u="none" strike="noStrike" kern="1200" cap="none" spc="0" normalizeH="0" baseline="0" noProof="0" dirty="0" smtClean="0">
                <a:ln>
                  <a:noFill/>
                </a:ln>
                <a:effectLst/>
                <a:uLnTx/>
                <a:uFillTx/>
                <a:latin typeface="Arial" pitchFamily="34" charset="0"/>
                <a:cs typeface="Arial" pitchFamily="34" charset="0"/>
              </a:rPr>
            </a:br>
            <a:r>
              <a:rPr kumimoji="0" lang="en-US" sz="3400" b="0" i="0" u="none" strike="noStrike" kern="1200" cap="none" spc="0" normalizeH="0" baseline="0" noProof="0" dirty="0" smtClean="0">
                <a:ln>
                  <a:noFill/>
                </a:ln>
                <a:effectLst/>
                <a:uLnTx/>
                <a:uFillTx/>
                <a:latin typeface="Arial" pitchFamily="34" charset="0"/>
                <a:cs typeface="Arial" pitchFamily="34" charset="0"/>
              </a:rPr>
              <a:t>-flood prevention </a:t>
            </a:r>
            <a:r>
              <a:rPr lang="en-US" sz="3000" dirty="0" smtClean="0">
                <a:latin typeface="Arial" pitchFamily="34" charset="0"/>
                <a:cs typeface="Arial" pitchFamily="34" charset="0"/>
              </a:rPr>
              <a:t>….</a:t>
            </a:r>
            <a:r>
              <a:rPr kumimoji="0" lang="en-US" sz="3000" b="0" i="0" u="none" strike="noStrike" kern="1200" cap="none" spc="0" normalizeH="0" baseline="0" noProof="0" dirty="0" smtClean="0">
                <a:ln>
                  <a:noFill/>
                </a:ln>
                <a:effectLst/>
                <a:uLnTx/>
                <a:uFillTx/>
                <a:latin typeface="Arial" pitchFamily="34" charset="0"/>
                <a:cs typeface="Arial" pitchFamily="34" charset="0"/>
              </a:rPr>
              <a:t>dams, wetlands</a:t>
            </a:r>
            <a:r>
              <a:rPr kumimoji="0" lang="en-US" sz="3400" b="0" i="0" u="none" strike="noStrike" kern="1200" cap="none" spc="0" normalizeH="0" baseline="0" noProof="0" dirty="0" smtClean="0">
                <a:ln>
                  <a:noFill/>
                </a:ln>
                <a:effectLst/>
                <a:uLnTx/>
                <a:uFillTx/>
                <a:latin typeface="Arial" pitchFamily="34" charset="0"/>
                <a:cs typeface="Arial" pitchFamily="34" charset="0"/>
              </a:rPr>
              <a:t/>
            </a:r>
            <a:br>
              <a:rPr kumimoji="0" lang="en-US" sz="3400" b="0" i="0" u="none" strike="noStrike" kern="1200" cap="none" spc="0" normalizeH="0" baseline="0" noProof="0" dirty="0" smtClean="0">
                <a:ln>
                  <a:noFill/>
                </a:ln>
                <a:effectLst/>
                <a:uLnTx/>
                <a:uFillTx/>
                <a:latin typeface="Arial" pitchFamily="34" charset="0"/>
                <a:cs typeface="Arial" pitchFamily="34" charset="0"/>
              </a:rPr>
            </a:br>
            <a:r>
              <a:rPr kumimoji="0" lang="en-US" sz="3400" b="0" i="0" u="none" strike="noStrike" kern="1200" cap="none" spc="0" normalizeH="0" baseline="0" noProof="0" dirty="0" smtClean="0">
                <a:ln>
                  <a:noFill/>
                </a:ln>
                <a:effectLst/>
                <a:uLnTx/>
                <a:uFillTx/>
                <a:latin typeface="Arial" pitchFamily="34" charset="0"/>
                <a:cs typeface="Arial" pitchFamily="34" charset="0"/>
              </a:rPr>
              <a:t>-protect wildlife </a:t>
            </a:r>
            <a:r>
              <a:rPr lang="en-US" sz="3000" dirty="0" smtClean="0">
                <a:latin typeface="Arial" pitchFamily="34" charset="0"/>
                <a:cs typeface="Arial" pitchFamily="34" charset="0"/>
              </a:rPr>
              <a:t>….</a:t>
            </a:r>
            <a:r>
              <a:rPr kumimoji="0" lang="en-US" sz="3000" b="0" i="0" u="none" strike="noStrike" kern="1200" cap="none" spc="0" normalizeH="0" baseline="0" noProof="0" dirty="0" smtClean="0">
                <a:ln>
                  <a:noFill/>
                </a:ln>
                <a:effectLst/>
                <a:uLnTx/>
                <a:uFillTx/>
                <a:latin typeface="Arial" pitchFamily="34" charset="0"/>
                <a:cs typeface="Arial" pitchFamily="34" charset="0"/>
              </a:rPr>
              <a:t>healthy natural areas</a:t>
            </a:r>
          </a:p>
          <a:p>
            <a:pPr lvl="0"/>
            <a:r>
              <a:rPr lang="en-US" sz="3400" dirty="0" smtClean="0">
                <a:latin typeface="Arial" pitchFamily="34" charset="0"/>
                <a:cs typeface="Arial" pitchFamily="34" charset="0"/>
              </a:rPr>
              <a:t>-climate mitigation </a:t>
            </a:r>
            <a:r>
              <a:rPr lang="en-US" sz="3000" dirty="0" smtClean="0">
                <a:latin typeface="Arial" pitchFamily="34" charset="0"/>
                <a:cs typeface="Arial" pitchFamily="34" charset="0"/>
              </a:rPr>
              <a:t>….forests</a:t>
            </a:r>
            <a:endParaRPr kumimoji="0" lang="en-US" sz="3000" b="0" i="0" u="none" strike="noStrike" kern="1200" cap="none" spc="0" normalizeH="0" baseline="0" noProof="0" dirty="0">
              <a:ln>
                <a:noFill/>
              </a:ln>
              <a:effectLst/>
              <a:uLnTx/>
              <a:uFillTx/>
              <a:latin typeface="Arial" pitchFamily="34" charset="0"/>
              <a:cs typeface="Arial" pitchFamily="34" charset="0"/>
            </a:endParaRPr>
          </a:p>
        </p:txBody>
      </p:sp>
      <p:sp>
        <p:nvSpPr>
          <p:cNvPr id="5" name="TextBox 4"/>
          <p:cNvSpPr txBox="1"/>
          <p:nvPr/>
        </p:nvSpPr>
        <p:spPr>
          <a:xfrm rot="16200000">
            <a:off x="7534563" y="5248563"/>
            <a:ext cx="2880320" cy="338554"/>
          </a:xfrm>
          <a:prstGeom prst="rect">
            <a:avLst/>
          </a:prstGeom>
          <a:noFill/>
          <a:ln>
            <a:noFill/>
          </a:ln>
        </p:spPr>
        <p:txBody>
          <a:bodyPr wrap="square" rtlCol="0">
            <a:spAutoFit/>
          </a:bodyPr>
          <a:lstStyle/>
          <a:p>
            <a:r>
              <a:rPr lang="en-US" sz="1600" dirty="0" smtClean="0">
                <a:solidFill>
                  <a:schemeClr val="bg1">
                    <a:lumMod val="65000"/>
                  </a:schemeClr>
                </a:solidFill>
              </a:rPr>
              <a:t>Photo by Jeff </a:t>
            </a:r>
            <a:r>
              <a:rPr lang="en-US" sz="1600" dirty="0" err="1" smtClean="0">
                <a:solidFill>
                  <a:schemeClr val="bg1">
                    <a:lumMod val="65000"/>
                  </a:schemeClr>
                </a:solidFill>
              </a:rPr>
              <a:t>Anzevino</a:t>
            </a:r>
            <a:endParaRPr lang="en-US" sz="1600"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potown_mall_04"/>
          <p:cNvPicPr>
            <a:picLocks noChangeAspect="1" noChangeArrowheads="1"/>
          </p:cNvPicPr>
          <p:nvPr/>
        </p:nvPicPr>
        <p:blipFill>
          <a:blip r:embed="rId3" cstate="print"/>
          <a:srcRect/>
          <a:stretch>
            <a:fillRect/>
          </a:stretch>
        </p:blipFill>
        <p:spPr bwMode="auto">
          <a:xfrm>
            <a:off x="0" y="-27385"/>
            <a:ext cx="9180512" cy="7123973"/>
          </a:xfrm>
          <a:prstGeom prst="rect">
            <a:avLst/>
          </a:prstGeom>
          <a:noFill/>
          <a:ln w="9525">
            <a:noFill/>
            <a:miter lim="800000"/>
            <a:headEnd/>
            <a:tailEnd/>
          </a:ln>
        </p:spPr>
      </p:pic>
      <p:sp>
        <p:nvSpPr>
          <p:cNvPr id="8" name="Rectangle 7"/>
          <p:cNvSpPr/>
          <p:nvPr/>
        </p:nvSpPr>
        <p:spPr>
          <a:xfrm>
            <a:off x="1981200" y="6248400"/>
            <a:ext cx="5181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4581" name="Text Box 5"/>
          <p:cNvSpPr txBox="1">
            <a:spLocks noChangeArrowheads="1"/>
          </p:cNvSpPr>
          <p:nvPr/>
        </p:nvSpPr>
        <p:spPr bwMode="auto">
          <a:xfrm>
            <a:off x="1981200" y="6216650"/>
            <a:ext cx="5257800" cy="641350"/>
          </a:xfrm>
          <a:prstGeom prst="rect">
            <a:avLst/>
          </a:prstGeom>
          <a:noFill/>
          <a:ln w="9525">
            <a:noFill/>
            <a:miter lim="800000"/>
            <a:headEnd/>
            <a:tailEnd/>
          </a:ln>
        </p:spPr>
        <p:txBody>
          <a:bodyPr>
            <a:prstTxWarp prst="textNoShape">
              <a:avLst/>
            </a:prstTxWarp>
            <a:spAutoFit/>
          </a:bodyPr>
          <a:lstStyle/>
          <a:p>
            <a:pPr>
              <a:spcBef>
                <a:spcPct val="50000"/>
              </a:spcBef>
            </a:pPr>
            <a:r>
              <a:rPr lang="en-US" sz="1800" dirty="0">
                <a:latin typeface="Calibri" pitchFamily="-72" charset="0"/>
              </a:rPr>
              <a:t>2004: Poughkeepsie Galleria on right hand side, gravel quarry next to river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endParaRPr lang="en-US" smtClean="0"/>
          </a:p>
        </p:txBody>
      </p:sp>
      <p:sp>
        <p:nvSpPr>
          <p:cNvPr id="25602" name="Rectangle 3"/>
          <p:cNvSpPr>
            <a:spLocks noGrp="1" noChangeArrowheads="1"/>
          </p:cNvSpPr>
          <p:nvPr>
            <p:ph type="body" idx="1"/>
          </p:nvPr>
        </p:nvSpPr>
        <p:spPr/>
        <p:txBody>
          <a:bodyPr/>
          <a:lstStyle/>
          <a:p>
            <a:pPr eaLnBrk="1" hangingPunct="1"/>
            <a:endParaRPr lang="en-US" smtClean="0"/>
          </a:p>
        </p:txBody>
      </p:sp>
      <p:pic>
        <p:nvPicPr>
          <p:cNvPr id="25603" name="Picture 4" descr="south_potown_36"/>
          <p:cNvPicPr>
            <a:picLocks noChangeAspect="1" noChangeArrowheads="1"/>
          </p:cNvPicPr>
          <p:nvPr/>
        </p:nvPicPr>
        <p:blipFill>
          <a:blip r:embed="rId3" cstate="print"/>
          <a:srcRect/>
          <a:stretch>
            <a:fillRect/>
          </a:stretch>
        </p:blipFill>
        <p:spPr bwMode="auto">
          <a:xfrm>
            <a:off x="1" y="-356634"/>
            <a:ext cx="9144000" cy="7242018"/>
          </a:xfrm>
          <a:prstGeom prst="rect">
            <a:avLst/>
          </a:prstGeom>
          <a:noFill/>
          <a:ln w="9525">
            <a:noFill/>
            <a:miter lim="800000"/>
            <a:headEnd/>
            <a:tailEnd/>
          </a:ln>
        </p:spPr>
      </p:pic>
      <p:sp>
        <p:nvSpPr>
          <p:cNvPr id="8" name="Rectangle 7"/>
          <p:cNvSpPr/>
          <p:nvPr/>
        </p:nvSpPr>
        <p:spPr>
          <a:xfrm>
            <a:off x="1371600" y="6248400"/>
            <a:ext cx="4114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5605" name="Text Box 5"/>
          <p:cNvSpPr txBox="1">
            <a:spLocks noChangeArrowheads="1"/>
          </p:cNvSpPr>
          <p:nvPr/>
        </p:nvSpPr>
        <p:spPr bwMode="auto">
          <a:xfrm>
            <a:off x="1403648" y="6248400"/>
            <a:ext cx="55626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sz="1800">
                <a:latin typeface="Calibri" pitchFamily="-72" charset="0"/>
              </a:rPr>
              <a:t>1936: Rt 9 south of Poughkeepsie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pPr eaLnBrk="1" hangingPunct="1"/>
            <a:endParaRPr lang="en-US" smtClean="0"/>
          </a:p>
        </p:txBody>
      </p:sp>
      <p:sp>
        <p:nvSpPr>
          <p:cNvPr id="26626" name="Rectangle 3"/>
          <p:cNvSpPr>
            <a:spLocks noGrp="1" noChangeArrowheads="1"/>
          </p:cNvSpPr>
          <p:nvPr>
            <p:ph type="body" idx="1"/>
          </p:nvPr>
        </p:nvSpPr>
        <p:spPr/>
        <p:txBody>
          <a:bodyPr/>
          <a:lstStyle/>
          <a:p>
            <a:pPr eaLnBrk="1" hangingPunct="1"/>
            <a:endParaRPr lang="en-US" smtClean="0"/>
          </a:p>
        </p:txBody>
      </p:sp>
      <p:pic>
        <p:nvPicPr>
          <p:cNvPr id="26627" name="Picture 4" descr="south_potown_04"/>
          <p:cNvPicPr>
            <a:picLocks noChangeAspect="1" noChangeArrowheads="1"/>
          </p:cNvPicPr>
          <p:nvPr/>
        </p:nvPicPr>
        <p:blipFill>
          <a:blip r:embed="rId3" cstate="print"/>
          <a:srcRect/>
          <a:stretch>
            <a:fillRect/>
          </a:stretch>
        </p:blipFill>
        <p:spPr bwMode="auto">
          <a:xfrm>
            <a:off x="0" y="0"/>
            <a:ext cx="9144000" cy="7440278"/>
          </a:xfrm>
          <a:prstGeom prst="rect">
            <a:avLst/>
          </a:prstGeom>
          <a:noFill/>
          <a:ln w="9525">
            <a:noFill/>
            <a:miter lim="800000"/>
            <a:headEnd/>
            <a:tailEnd/>
          </a:ln>
        </p:spPr>
      </p:pic>
      <p:sp>
        <p:nvSpPr>
          <p:cNvPr id="8" name="Rectangle 7"/>
          <p:cNvSpPr/>
          <p:nvPr/>
        </p:nvSpPr>
        <p:spPr>
          <a:xfrm>
            <a:off x="1371600" y="6400800"/>
            <a:ext cx="6324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6629" name="Text Box 5"/>
          <p:cNvSpPr txBox="1">
            <a:spLocks noChangeArrowheads="1"/>
          </p:cNvSpPr>
          <p:nvPr/>
        </p:nvSpPr>
        <p:spPr bwMode="auto">
          <a:xfrm>
            <a:off x="1524000" y="6477000"/>
            <a:ext cx="64008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sz="1800">
                <a:latin typeface="Calibri" pitchFamily="-72" charset="0"/>
              </a:rPr>
              <a:t>2004: Rt 9 south of Poughkeepsie (top of quarry is visible)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endParaRPr lang="en-US" smtClean="0"/>
          </a:p>
        </p:txBody>
      </p:sp>
      <p:sp>
        <p:nvSpPr>
          <p:cNvPr id="27650" name="Rectangle 3"/>
          <p:cNvSpPr>
            <a:spLocks noGrp="1" noChangeArrowheads="1"/>
          </p:cNvSpPr>
          <p:nvPr>
            <p:ph type="body" idx="1"/>
          </p:nvPr>
        </p:nvSpPr>
        <p:spPr/>
        <p:txBody>
          <a:bodyPr/>
          <a:lstStyle/>
          <a:p>
            <a:pPr eaLnBrk="1" hangingPunct="1"/>
            <a:endParaRPr lang="en-US" smtClean="0"/>
          </a:p>
        </p:txBody>
      </p:sp>
      <p:pic>
        <p:nvPicPr>
          <p:cNvPr id="27651" name="Picture 4" descr="rt44_36"/>
          <p:cNvPicPr>
            <a:picLocks noChangeAspect="1" noChangeArrowheads="1"/>
          </p:cNvPicPr>
          <p:nvPr/>
        </p:nvPicPr>
        <p:blipFill>
          <a:blip r:embed="rId3" cstate="print"/>
          <a:srcRect/>
          <a:stretch>
            <a:fillRect/>
          </a:stretch>
        </p:blipFill>
        <p:spPr bwMode="auto">
          <a:xfrm>
            <a:off x="-108520" y="0"/>
            <a:ext cx="9770893" cy="6858000"/>
          </a:xfrm>
          <a:prstGeom prst="rect">
            <a:avLst/>
          </a:prstGeom>
          <a:noFill/>
          <a:ln w="9525">
            <a:noFill/>
            <a:miter lim="800000"/>
            <a:headEnd/>
            <a:tailEnd/>
          </a:ln>
        </p:spPr>
      </p:pic>
      <p:sp>
        <p:nvSpPr>
          <p:cNvPr id="8" name="Rectangle 7"/>
          <p:cNvSpPr/>
          <p:nvPr/>
        </p:nvSpPr>
        <p:spPr>
          <a:xfrm>
            <a:off x="1981200" y="6248400"/>
            <a:ext cx="3733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7653" name="Text Box 5"/>
          <p:cNvSpPr txBox="1">
            <a:spLocks noChangeArrowheads="1"/>
          </p:cNvSpPr>
          <p:nvPr/>
        </p:nvSpPr>
        <p:spPr bwMode="auto">
          <a:xfrm>
            <a:off x="1981200" y="6324600"/>
            <a:ext cx="40386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sz="1800">
                <a:latin typeface="Calibri" pitchFamily="-72" charset="0"/>
              </a:rPr>
              <a:t>1936: Rt 44 leaving Poughkeepsie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pPr eaLnBrk="1" hangingPunct="1"/>
            <a:endParaRPr lang="en-US" smtClean="0"/>
          </a:p>
        </p:txBody>
      </p:sp>
      <p:sp>
        <p:nvSpPr>
          <p:cNvPr id="28674" name="Rectangle 3"/>
          <p:cNvSpPr>
            <a:spLocks noGrp="1" noChangeArrowheads="1"/>
          </p:cNvSpPr>
          <p:nvPr>
            <p:ph type="body" idx="1"/>
          </p:nvPr>
        </p:nvSpPr>
        <p:spPr/>
        <p:txBody>
          <a:bodyPr/>
          <a:lstStyle/>
          <a:p>
            <a:pPr eaLnBrk="1" hangingPunct="1"/>
            <a:endParaRPr lang="en-US" smtClean="0"/>
          </a:p>
        </p:txBody>
      </p:sp>
      <p:pic>
        <p:nvPicPr>
          <p:cNvPr id="28675" name="Picture 4" descr="rt44_04"/>
          <p:cNvPicPr>
            <a:picLocks noChangeAspect="1" noChangeArrowheads="1"/>
          </p:cNvPicPr>
          <p:nvPr/>
        </p:nvPicPr>
        <p:blipFill>
          <a:blip r:embed="rId3" cstate="print"/>
          <a:srcRect/>
          <a:stretch>
            <a:fillRect/>
          </a:stretch>
        </p:blipFill>
        <p:spPr bwMode="auto">
          <a:xfrm>
            <a:off x="-36512" y="0"/>
            <a:ext cx="9351335" cy="6858000"/>
          </a:xfrm>
          <a:prstGeom prst="rect">
            <a:avLst/>
          </a:prstGeom>
          <a:noFill/>
          <a:ln w="9525">
            <a:noFill/>
            <a:miter lim="800000"/>
            <a:headEnd/>
            <a:tailEnd/>
          </a:ln>
        </p:spPr>
      </p:pic>
      <p:sp>
        <p:nvSpPr>
          <p:cNvPr id="8" name="Rectangle 7"/>
          <p:cNvSpPr/>
          <p:nvPr/>
        </p:nvSpPr>
        <p:spPr>
          <a:xfrm>
            <a:off x="381000" y="6248400"/>
            <a:ext cx="7239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8677" name="Text Box 5"/>
          <p:cNvSpPr txBox="1">
            <a:spLocks noChangeArrowheads="1"/>
          </p:cNvSpPr>
          <p:nvPr/>
        </p:nvSpPr>
        <p:spPr bwMode="auto">
          <a:xfrm>
            <a:off x="381000" y="6216650"/>
            <a:ext cx="7315200" cy="641350"/>
          </a:xfrm>
          <a:prstGeom prst="rect">
            <a:avLst/>
          </a:prstGeom>
          <a:noFill/>
          <a:ln w="9525">
            <a:noFill/>
            <a:miter lim="800000"/>
            <a:headEnd/>
            <a:tailEnd/>
          </a:ln>
        </p:spPr>
        <p:txBody>
          <a:bodyPr>
            <a:prstTxWarp prst="textNoShape">
              <a:avLst/>
            </a:prstTxWarp>
            <a:spAutoFit/>
          </a:bodyPr>
          <a:lstStyle/>
          <a:p>
            <a:pPr>
              <a:spcBef>
                <a:spcPct val="50000"/>
              </a:spcBef>
            </a:pPr>
            <a:r>
              <a:rPr lang="en-US" sz="1800">
                <a:latin typeface="Calibri" pitchFamily="-72" charset="0"/>
              </a:rPr>
              <a:t>2004: Rt 44 leaving Poughkeepsie; Stop and Shop plaza is on the left hand side, Adams Fairacre Farms is in the middle of the photo</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C:\Users\harrisc\Dropbox\CHP (1)\Lesson plans\Module 2 The HV - A Social-Ecological System\Intro to Land Use Change\Aerial Images\Beacon 1936.PNG"/>
          <p:cNvPicPr>
            <a:picLocks noChangeAspect="1" noChangeArrowheads="1"/>
          </p:cNvPicPr>
          <p:nvPr/>
        </p:nvPicPr>
        <p:blipFill>
          <a:blip r:embed="rId2" cstate="print"/>
          <a:srcRect/>
          <a:stretch>
            <a:fillRect/>
          </a:stretch>
        </p:blipFill>
        <p:spPr bwMode="auto">
          <a:xfrm>
            <a:off x="1375299" y="1"/>
            <a:ext cx="6391921"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C:\Users\harrisc\Dropbox\CHP (1)\Lesson plans\Module 2 The HV - A Social-Ecological System\Intro to Land Use Change\Aerial Images\Beacon 2009 labels.PNG"/>
          <p:cNvPicPr>
            <a:picLocks noChangeAspect="1" noChangeArrowheads="1"/>
          </p:cNvPicPr>
          <p:nvPr/>
        </p:nvPicPr>
        <p:blipFill>
          <a:blip r:embed="rId2" cstate="print"/>
          <a:srcRect/>
          <a:stretch>
            <a:fillRect/>
          </a:stretch>
        </p:blipFill>
        <p:spPr bwMode="auto">
          <a:xfrm>
            <a:off x="1037342" y="0"/>
            <a:ext cx="7066096" cy="68580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20545</TotalTime>
  <Words>1028</Words>
  <Application>Microsoft Office PowerPoint</Application>
  <PresentationFormat>On-screen Show (4:3)</PresentationFormat>
  <Paragraphs>91</Paragraphs>
  <Slides>23</Slides>
  <Notes>11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The Hudson Valley: A social-ecological system</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Cohoes High School, NY, 1952</vt:lpstr>
      <vt:lpstr>Cohoes High School, 2015</vt:lpstr>
      <vt:lpstr>What did you observe?    Why might we want to increase or decrease each of these components on our land? </vt:lpstr>
      <vt:lpstr>Slide 21</vt:lpstr>
      <vt:lpstr>Proportion of land in farms and forest</vt:lpstr>
      <vt:lpstr>We all have land use goals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has the Hudson River watershed changed since the arrival of Europeans?</dc:title>
  <dc:creator>harrisc;Kali Bird</dc:creator>
  <cp:lastModifiedBy>Cornelia Harris</cp:lastModifiedBy>
  <cp:revision>456</cp:revision>
  <dcterms:created xsi:type="dcterms:W3CDTF">2012-04-18T16:27:10Z</dcterms:created>
  <dcterms:modified xsi:type="dcterms:W3CDTF">2015-06-26T14:33:11Z</dcterms:modified>
</cp:coreProperties>
</file>