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omic Sans MS" panose="030F0902030302020204" pitchFamily="66" charset="0"/>
      <p:regular r:id="rId37"/>
    </p:embeddedFont>
    <p:embeddedFont>
      <p:font typeface="Lily Script One" panose="02000500000000000000" pitchFamily="2" charset="77"/>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FCA192-CC11-46EE-9D10-B34EB92D18A9}">
  <a:tblStyle styleId="{EDFCA192-CC11-46EE-9D10-B34EB92D18A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41" d="100"/>
          <a:sy n="141" d="100"/>
        </p:scale>
        <p:origin x="80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aryinstitute.org/sites/default/files/public/downloads/curriculum-project/BRACKISH_CHANNEL_food_web.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aryinstitute.org/sites/default/files/public/downloads/curriculum-project/FRESHWATER_CHANNEL_food_web_0.jp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c.ny.gov/docs/remediation_hudson_pdf/hrlpixphytop.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ace.evsc.virginia.edu/documents/Publications/Caraco%20et%20al.%201997.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bioone.org/doi/abs/10.1656/045.018.010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aryinstitute.org/educators/teaching-materials/hudson-river-ecolog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hrecos.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11939863@N08/3793288383/in/photostrea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flickr.com/people/11939863@N0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100"/>
              <a:buFont typeface="Arial"/>
              <a:buChar char="●"/>
            </a:pPr>
            <a:r>
              <a:rPr lang="en-US" sz="1100" b="0" i="0" u="none" strike="noStrike">
                <a:solidFill>
                  <a:schemeClr val="dk1"/>
                </a:solidFill>
                <a:latin typeface="Arial"/>
                <a:ea typeface="Arial"/>
                <a:cs typeface="Arial"/>
                <a:sym typeface="Arial"/>
              </a:rPr>
              <a:t>Discuss with students how freshwater and brackish ecosystems might differ. Discuss the adaptations that animals and plants would need to live in each.  If students have completed the NYS Living Environment lab “Diffusion through a Membrane,” this discussion can be linked with what they observed of the movement of substances in and out of cells and the questions on the lab.</a:t>
            </a:r>
            <a:endParaRPr b="0"/>
          </a:p>
          <a:p>
            <a:pPr marL="0" lvl="0" indent="-69850" algn="l" rtl="0">
              <a:spcBef>
                <a:spcPts val="0"/>
              </a:spcBef>
              <a:spcAft>
                <a:spcPts val="0"/>
              </a:spcAft>
              <a:buClr>
                <a:schemeClr val="dk1"/>
              </a:buClr>
              <a:buSzPts val="1100"/>
              <a:buFont typeface="Arial"/>
              <a:buChar char="●"/>
            </a:pPr>
            <a:r>
              <a:rPr lang="en-US" sz="1100" b="0" i="0" u="none" strike="noStrike">
                <a:solidFill>
                  <a:schemeClr val="dk1"/>
                </a:solidFill>
                <a:latin typeface="Arial"/>
                <a:ea typeface="Arial"/>
                <a:cs typeface="Arial"/>
                <a:sym typeface="Arial"/>
              </a:rPr>
              <a:t>Brackish food web: </a:t>
            </a:r>
            <a:r>
              <a:rPr lang="en-US" sz="1100" b="0" i="0" u="sng" strike="noStrike">
                <a:solidFill>
                  <a:schemeClr val="hlink"/>
                </a:solidFill>
                <a:latin typeface="Arial"/>
                <a:ea typeface="Arial"/>
                <a:cs typeface="Arial"/>
                <a:sym typeface="Arial"/>
                <a:hlinkClick r:id="rId3"/>
              </a:rPr>
              <a:t>http://www.caryinstitute.org/sites/default/files/public/downloads/curriculum-project/BRACKISH_CHANNEL_food_web.jpg</a:t>
            </a:r>
            <a:endParaRPr b="0"/>
          </a:p>
          <a:p>
            <a:pPr marL="0" lvl="0" indent="-69850" algn="l" rtl="0">
              <a:spcBef>
                <a:spcPts val="0"/>
              </a:spcBef>
              <a:spcAft>
                <a:spcPts val="0"/>
              </a:spcAft>
              <a:buClr>
                <a:schemeClr val="dk1"/>
              </a:buClr>
              <a:buSzPts val="1100"/>
              <a:buFont typeface="Arial"/>
              <a:buChar char="●"/>
            </a:pPr>
            <a:r>
              <a:rPr lang="en-US" sz="1100" b="0" i="0" u="none" strike="noStrike">
                <a:solidFill>
                  <a:schemeClr val="dk1"/>
                </a:solidFill>
                <a:latin typeface="Arial"/>
                <a:ea typeface="Arial"/>
                <a:cs typeface="Arial"/>
                <a:sym typeface="Arial"/>
              </a:rPr>
              <a:t>Freshwater food web: </a:t>
            </a:r>
            <a:r>
              <a:rPr lang="en-US" sz="1100" b="0" i="0" u="sng" strike="noStrike">
                <a:solidFill>
                  <a:schemeClr val="hlink"/>
                </a:solidFill>
                <a:latin typeface="Arial"/>
                <a:ea typeface="Arial"/>
                <a:cs typeface="Arial"/>
                <a:sym typeface="Arial"/>
                <a:hlinkClick r:id="rId4"/>
              </a:rPr>
              <a:t>http://www.caryinstitute.org/sites/default/files/public/downloads/curriculum-project/FRESHWATER_CHANNEL_food_web_0.jpg</a:t>
            </a:r>
            <a:endParaRPr b="0"/>
          </a:p>
          <a:p>
            <a:pPr marL="0" lvl="0" indent="-69850" algn="l" rtl="0">
              <a:spcBef>
                <a:spcPts val="0"/>
              </a:spcBef>
              <a:spcAft>
                <a:spcPts val="0"/>
              </a:spcAft>
              <a:buClr>
                <a:schemeClr val="dk1"/>
              </a:buClr>
              <a:buSzPts val="1100"/>
              <a:buFont typeface="Arial"/>
              <a:buChar char="●"/>
            </a:pPr>
            <a:br>
              <a:rPr lang="en-US" b="0"/>
            </a:b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Calibri"/>
              <a:buNone/>
            </a:pPr>
            <a:r>
              <a:rPr lang="en-US" sz="1800" i="1">
                <a:latin typeface="Calibri"/>
                <a:ea typeface="Calibri"/>
                <a:cs typeface="Calibri"/>
                <a:sym typeface="Calibri"/>
              </a:rPr>
              <a:t>aka Diatoms of the Hudson Esturay OR Diatoms-on-Hudson</a:t>
            </a:r>
            <a:endParaRPr sz="1800" i="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hlink"/>
              </a:buClr>
              <a:buSzPts val="1400"/>
              <a:buFont typeface="Arial"/>
              <a:buNone/>
            </a:pPr>
            <a:r>
              <a:rPr lang="en-US" sz="1400" u="sng">
                <a:solidFill>
                  <a:schemeClr val="hlink"/>
                </a:solidFill>
                <a:hlinkClick r:id="rId3"/>
              </a:rPr>
              <a:t>http://www.dec.ny.gov/docs/remediation_hudson_pdf/hrlpixphytop.pdf</a:t>
            </a:r>
            <a:endParaRPr/>
          </a:p>
          <a:p>
            <a:pPr marL="0" lvl="0" indent="0" algn="l" rtl="0">
              <a:spcBef>
                <a:spcPts val="0"/>
              </a:spcBef>
              <a:spcAft>
                <a:spcPts val="0"/>
              </a:spcAft>
              <a:buClr>
                <a:schemeClr val="dk1"/>
              </a:buClr>
              <a:buSzPts val="1400"/>
              <a:buFont typeface="Arial"/>
              <a:buNone/>
            </a:pPr>
            <a:endParaRPr sz="1400"/>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r>
              <a:rPr lang="en-US" sz="2400"/>
              <a:t>NOTE:  The presentation is sequential except for the viewing of the various algae.  </a:t>
            </a:r>
            <a:endParaRPr sz="2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Pennate SA Manual</a:t>
            </a:r>
            <a:endParaRPr/>
          </a:p>
          <a:p>
            <a:pPr marL="0" lvl="0" indent="0" algn="l" rtl="0">
              <a:spcBef>
                <a:spcPts val="0"/>
              </a:spcBef>
              <a:spcAft>
                <a:spcPts val="0"/>
              </a:spcAft>
              <a:buClr>
                <a:schemeClr val="dk1"/>
              </a:buClr>
              <a:buSzPts val="1100"/>
              <a:buFont typeface="Arial"/>
              <a:buNone/>
            </a:pPr>
            <a:r>
              <a:rPr lang="en-US"/>
              <a:t>Centric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Pennate SA Manual</a:t>
            </a:r>
            <a:endParaRPr/>
          </a:p>
          <a:p>
            <a:pPr marL="0" lvl="0" indent="0" algn="l" rtl="0">
              <a:spcBef>
                <a:spcPts val="0"/>
              </a:spcBef>
              <a:spcAft>
                <a:spcPts val="0"/>
              </a:spcAft>
              <a:buClr>
                <a:schemeClr val="dk1"/>
              </a:buClr>
              <a:buSzPts val="1100"/>
              <a:buFont typeface="Arial"/>
              <a:buNone/>
            </a:pPr>
            <a:r>
              <a:rPr lang="en-US"/>
              <a:t>Centric  diatoms of the 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pgs 7-8   http://docs.niwa.co.nz/library/public/1770054839.pdf</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sz="1100" b="0" i="1">
                <a:solidFill>
                  <a:schemeClr val="dk1"/>
                </a:solidFill>
                <a:latin typeface="Arial"/>
                <a:ea typeface="Arial"/>
                <a:cs typeface="Arial"/>
                <a:sym typeface="Arial"/>
              </a:rPr>
              <a:t>Coscinodiscophyceae</a:t>
            </a:r>
            <a:r>
              <a:rPr lang="en-US" sz="1100" b="0" i="0">
                <a:solidFill>
                  <a:schemeClr val="dk1"/>
                </a:solidFill>
                <a:latin typeface="Arial"/>
                <a:ea typeface="Arial"/>
                <a:cs typeface="Arial"/>
                <a:sym typeface="Arial"/>
              </a:rPr>
              <a:t>, </a:t>
            </a:r>
            <a:r>
              <a:rPr lang="en-US" sz="1100" b="0" i="0" u="sng">
                <a:solidFill>
                  <a:schemeClr val="dk1"/>
                </a:solidFill>
                <a:latin typeface="Arial"/>
                <a:ea typeface="Arial"/>
                <a:cs typeface="Arial"/>
                <a:sym typeface="Arial"/>
              </a:rPr>
              <a:t>centric</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100"/>
              <a:buFont typeface="Arial"/>
              <a:buChar char="●"/>
            </a:pPr>
            <a:r>
              <a:rPr lang="en-US" sz="1100" b="0" i="0" u="sng" strike="noStrike">
                <a:solidFill>
                  <a:schemeClr val="hlink"/>
                </a:solidFill>
                <a:latin typeface="Arial"/>
                <a:ea typeface="Arial"/>
                <a:cs typeface="Arial"/>
                <a:sym typeface="Arial"/>
                <a:hlinkClick r:id="rId3"/>
              </a:rPr>
              <a:t>Caraco, N. F., Cole, J. J., Raymond, P. A., Strayer, D. L., Pace, M. L., Findlay, S. E., &amp; Fischer, D. T. (1997). Zebra mussel invasion in a large, turbid river: phytoplankton response to increased grazing. </a:t>
            </a:r>
            <a:r>
              <a:rPr lang="en-US" sz="1100" b="0" i="1" u="sng" strike="noStrike">
                <a:solidFill>
                  <a:schemeClr val="hlink"/>
                </a:solidFill>
                <a:latin typeface="Arial"/>
                <a:ea typeface="Arial"/>
                <a:cs typeface="Arial"/>
                <a:sym typeface="Arial"/>
                <a:hlinkClick r:id="rId3"/>
              </a:rPr>
              <a:t>Ecology</a:t>
            </a:r>
            <a:r>
              <a:rPr lang="en-US" sz="1100" b="0" i="0" u="sng" strike="noStrike">
                <a:solidFill>
                  <a:schemeClr val="hlink"/>
                </a:solidFill>
                <a:latin typeface="Arial"/>
                <a:ea typeface="Arial"/>
                <a:cs typeface="Arial"/>
                <a:sym typeface="Arial"/>
                <a:hlinkClick r:id="rId3"/>
              </a:rPr>
              <a:t>, </a:t>
            </a:r>
            <a:r>
              <a:rPr lang="en-US" sz="1100" b="0" i="1" u="sng" strike="noStrike">
                <a:solidFill>
                  <a:schemeClr val="hlink"/>
                </a:solidFill>
                <a:latin typeface="Arial"/>
                <a:ea typeface="Arial"/>
                <a:cs typeface="Arial"/>
                <a:sym typeface="Arial"/>
                <a:hlinkClick r:id="rId3"/>
              </a:rPr>
              <a:t>78</a:t>
            </a:r>
            <a:r>
              <a:rPr lang="en-US" sz="1100" b="0" i="0" u="sng" strike="noStrike">
                <a:solidFill>
                  <a:schemeClr val="hlink"/>
                </a:solidFill>
                <a:latin typeface="Arial"/>
                <a:ea typeface="Arial"/>
                <a:cs typeface="Arial"/>
                <a:sym typeface="Arial"/>
                <a:hlinkClick r:id="rId3"/>
              </a:rPr>
              <a:t>(2), 588-602.</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100"/>
              <a:buFont typeface="Calibri"/>
              <a:buNone/>
            </a:pPr>
            <a:r>
              <a:rPr lang="en-US" sz="1100">
                <a:solidFill>
                  <a:srgbClr val="FFFFFF"/>
                </a:solidFill>
                <a:latin typeface="Calibri"/>
                <a:ea typeface="Calibri"/>
                <a:cs typeface="Calibri"/>
                <a:sym typeface="Calibri"/>
              </a:rPr>
              <a:t>2 liter bottle</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Lugol’s solution is from http://microalgal.com.au/lugols-iodine/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http://www.dec.ny.gov/lands/66638.html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Is there an advantage to having glass walls?  WH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100"/>
              <a:buFont typeface="Arial"/>
              <a:buChar char="●"/>
            </a:pPr>
            <a:r>
              <a:rPr lang="en-US" b="0"/>
              <a:t>Reference:  </a:t>
            </a:r>
            <a:r>
              <a:rPr lang="en-US" sz="1100" b="0" i="0" u="sng" strike="noStrike">
                <a:solidFill>
                  <a:schemeClr val="hlink"/>
                </a:solidFill>
                <a:latin typeface="Arial"/>
                <a:ea typeface="Arial"/>
                <a:cs typeface="Arial"/>
                <a:sym typeface="Arial"/>
                <a:hlinkClick r:id="rId3"/>
              </a:rPr>
              <a:t>Hallihan, B. H., &amp; Roeder, D. R. (2011). Benthic Diatoms and Heavy Metals in East Foundry Cove and Constitution Marsh, NY, Post Superfund Restoration. </a:t>
            </a:r>
            <a:r>
              <a:rPr lang="en-US" sz="1100" b="0" i="1" u="sng" strike="noStrike">
                <a:solidFill>
                  <a:schemeClr val="hlink"/>
                </a:solidFill>
                <a:latin typeface="Arial"/>
                <a:ea typeface="Arial"/>
                <a:cs typeface="Arial"/>
                <a:sym typeface="Arial"/>
                <a:hlinkClick r:id="rId3"/>
              </a:rPr>
              <a:t>Northeastern Naturalist</a:t>
            </a:r>
            <a:r>
              <a:rPr lang="en-US" sz="1100" b="0" i="0" u="sng" strike="noStrike">
                <a:solidFill>
                  <a:schemeClr val="hlink"/>
                </a:solidFill>
                <a:latin typeface="Arial"/>
                <a:ea typeface="Arial"/>
                <a:cs typeface="Arial"/>
                <a:sym typeface="Arial"/>
                <a:hlinkClick r:id="rId3"/>
              </a:rPr>
              <a:t>, </a:t>
            </a:r>
            <a:r>
              <a:rPr lang="en-US" sz="1100" b="0" i="1" u="sng" strike="noStrike">
                <a:solidFill>
                  <a:schemeClr val="hlink"/>
                </a:solidFill>
                <a:latin typeface="Arial"/>
                <a:ea typeface="Arial"/>
                <a:cs typeface="Arial"/>
                <a:sym typeface="Arial"/>
                <a:hlinkClick r:id="rId3"/>
              </a:rPr>
              <a:t>18</a:t>
            </a:r>
            <a:r>
              <a:rPr lang="en-US" sz="1100" b="0" i="0" u="sng" strike="noStrike">
                <a:solidFill>
                  <a:schemeClr val="hlink"/>
                </a:solidFill>
                <a:latin typeface="Arial"/>
                <a:ea typeface="Arial"/>
                <a:cs typeface="Arial"/>
                <a:sym typeface="Arial"/>
                <a:hlinkClick r:id="rId3"/>
              </a:rPr>
              <a:t>(1), 61-72.</a:t>
            </a:r>
            <a:endParaRPr sz="1400" b="0" i="0" u="none" strike="noStrike">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http://www.caryinstitute.org/sites/default/files/public/downloads/curriculum-project/BRACKISH_CHANNEL_no_arrows_copy.jpg</a:t>
            </a:r>
            <a:endParaRPr/>
          </a:p>
          <a:p>
            <a:pPr marL="0" lvl="0" indent="0" algn="l" rtl="0">
              <a:spcBef>
                <a:spcPts val="0"/>
              </a:spcBef>
              <a:spcAft>
                <a:spcPts val="0"/>
              </a:spcAft>
              <a:buClr>
                <a:schemeClr val="dk1"/>
              </a:buClr>
              <a:buSzPts val="1100"/>
              <a:buFont typeface="Arial"/>
              <a:buNone/>
            </a:pPr>
            <a:r>
              <a:rPr lang="en-US"/>
              <a:t>Teacher can use graphic to prompt more answers if needed. After generating a robust list of organisms, divide organisms equally between students. Have students draw their organisms on a magnet strip/Post-it and place it on the display surface.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Have students work cooperatively to show the connections between the organisms they’ve posted. </a:t>
            </a:r>
            <a:endParaRPr/>
          </a:p>
          <a:p>
            <a:pPr marL="0" lvl="0" indent="0" algn="l" rtl="0">
              <a:spcBef>
                <a:spcPts val="0"/>
              </a:spcBef>
              <a:spcAft>
                <a:spcPts val="0"/>
              </a:spcAft>
              <a:buClr>
                <a:schemeClr val="dk1"/>
              </a:buClr>
              <a:buSzPts val="1100"/>
              <a:buFont typeface="Arial"/>
              <a:buNone/>
            </a:pPr>
            <a:r>
              <a:rPr lang="en-US"/>
              <a:t>Extension/ scaffolding: Teacher can show students the food webs available at </a:t>
            </a:r>
            <a:r>
              <a:rPr lang="en-US" u="sng">
                <a:solidFill>
                  <a:schemeClr val="hlink"/>
                </a:solidFill>
                <a:highlight>
                  <a:srgbClr val="FFFFFF"/>
                </a:highlight>
                <a:hlinkClick r:id="rId3"/>
              </a:rPr>
              <a:t>http://www.caryinstitute.org/educators/teaching-materials/hudson-river-ecology</a:t>
            </a:r>
            <a:r>
              <a:rPr lang="en-US"/>
              <a:t> to generate ideas, check work, or provide more information.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Scaffolding: If students struggle with generating ideas, teacher can provide a list of factors and ask students to place them on the diagram and describe how a selected one would move through or affect organisms. Possibilities include acidity, temperature, water depth, dissolved oxygen, salinity, and turbidity. Data on each of these parameters can be found on the HRECOS website (</a:t>
            </a:r>
            <a:r>
              <a:rPr lang="en-US" u="sng">
                <a:solidFill>
                  <a:schemeClr val="hlink"/>
                </a:solidFill>
                <a:hlinkClick r:id="rId3"/>
              </a:rPr>
              <a:t>http://www.hrecos.org/</a:t>
            </a:r>
            <a:r>
              <a:rPr lang="en-US"/>
              <a:t>) for further research.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Photo: </a:t>
            </a:r>
            <a:r>
              <a:rPr lang="en-US" sz="1000" u="sng">
                <a:solidFill>
                  <a:schemeClr val="hlink"/>
                </a:solidFill>
                <a:highlight>
                  <a:srgbClr val="F8F9FA"/>
                </a:highlight>
                <a:hlinkClick r:id="rId3"/>
              </a:rPr>
              <a:t>http://www.flickr.com/photos/11939863@N08/3793288383/in/photostream/</a:t>
            </a:r>
            <a:endParaRPr/>
          </a:p>
          <a:p>
            <a:pPr marL="50800" marR="50800" lvl="0" indent="0" algn="r" rtl="0">
              <a:lnSpc>
                <a:spcPct val="115000"/>
              </a:lnSpc>
              <a:spcBef>
                <a:spcPts val="0"/>
              </a:spcBef>
              <a:spcAft>
                <a:spcPts val="0"/>
              </a:spcAft>
              <a:buClr>
                <a:srgbClr val="222222"/>
              </a:buClr>
              <a:buSzPts val="1000"/>
              <a:buFont typeface="Arial"/>
              <a:buNone/>
            </a:pPr>
            <a:r>
              <a:rPr lang="en-US" sz="1000" b="1">
                <a:solidFill>
                  <a:srgbClr val="222222"/>
                </a:solidFill>
                <a:highlight>
                  <a:srgbClr val="F8F9FA"/>
                </a:highlight>
              </a:rPr>
              <a:t>Author</a:t>
            </a:r>
            <a:endParaRPr/>
          </a:p>
          <a:p>
            <a:pPr marL="50800" marR="127000" lvl="0" indent="0" algn="l" rtl="0">
              <a:lnSpc>
                <a:spcPct val="115000"/>
              </a:lnSpc>
              <a:spcBef>
                <a:spcPts val="0"/>
              </a:spcBef>
              <a:spcAft>
                <a:spcPts val="0"/>
              </a:spcAft>
              <a:buClr>
                <a:srgbClr val="222222"/>
              </a:buClr>
              <a:buSzPts val="1000"/>
              <a:buFont typeface="Arial"/>
              <a:buNone/>
            </a:pPr>
            <a:r>
              <a:rPr lang="en-US" sz="1000">
                <a:solidFill>
                  <a:srgbClr val="222222"/>
                </a:solidFill>
                <a:highlight>
                  <a:srgbClr val="F8F9FA"/>
                </a:highlight>
              </a:rPr>
              <a:t>Dubravko Sorić </a:t>
            </a:r>
            <a:r>
              <a:rPr lang="en-US" sz="1000" u="sng">
                <a:solidFill>
                  <a:schemeClr val="hlink"/>
                </a:solidFill>
                <a:highlight>
                  <a:srgbClr val="F8F9FA"/>
                </a:highlight>
                <a:hlinkClick r:id="rId4"/>
              </a:rPr>
              <a:t>SoraZG on Flickr</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highlight>
                  <a:srgbClr val="FFFFFF"/>
                </a:highlight>
              </a:rPr>
              <a:t>Student answers may differ depending upon their assigned station. Review the idea of ocean tides as a class if necessary. An information sheet on tides in the Hudson is available at the Cary Institute website at http://www.caryinstitute.org/sites/default/files/public/downloads/curriculum-project/Tides_in_the_Hudson_I_2_pages.pdf.</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Font typeface="Arial"/>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Arial"/>
              <a:buNone/>
              <a:defRPr sz="2800"/>
            </a:lvl1pPr>
            <a:lvl2pPr lvl="1" algn="ctr">
              <a:lnSpc>
                <a:spcPct val="100000"/>
              </a:lnSpc>
              <a:spcBef>
                <a:spcPts val="0"/>
              </a:spcBef>
              <a:spcAft>
                <a:spcPts val="0"/>
              </a:spcAft>
              <a:buSzPts val="2800"/>
              <a:buFont typeface="Arial"/>
              <a:buNone/>
              <a:defRPr sz="2800"/>
            </a:lvl2pPr>
            <a:lvl3pPr lvl="2" algn="ctr">
              <a:lnSpc>
                <a:spcPct val="100000"/>
              </a:lnSpc>
              <a:spcBef>
                <a:spcPts val="0"/>
              </a:spcBef>
              <a:spcAft>
                <a:spcPts val="0"/>
              </a:spcAft>
              <a:buSzPts val="2800"/>
              <a:buFont typeface="Arial"/>
              <a:buNone/>
              <a:defRPr sz="2800"/>
            </a:lvl3pPr>
            <a:lvl4pPr lvl="3" algn="ctr">
              <a:lnSpc>
                <a:spcPct val="100000"/>
              </a:lnSpc>
              <a:spcBef>
                <a:spcPts val="0"/>
              </a:spcBef>
              <a:spcAft>
                <a:spcPts val="0"/>
              </a:spcAft>
              <a:buSzPts val="2800"/>
              <a:buFont typeface="Arial"/>
              <a:buNone/>
              <a:defRPr sz="2800"/>
            </a:lvl4pPr>
            <a:lvl5pPr lvl="4" algn="ctr">
              <a:lnSpc>
                <a:spcPct val="100000"/>
              </a:lnSpc>
              <a:spcBef>
                <a:spcPts val="0"/>
              </a:spcBef>
              <a:spcAft>
                <a:spcPts val="0"/>
              </a:spcAft>
              <a:buSzPts val="2800"/>
              <a:buFont typeface="Arial"/>
              <a:buNone/>
              <a:defRPr sz="2800"/>
            </a:lvl5pPr>
            <a:lvl6pPr lvl="5" algn="ctr">
              <a:lnSpc>
                <a:spcPct val="100000"/>
              </a:lnSpc>
              <a:spcBef>
                <a:spcPts val="0"/>
              </a:spcBef>
              <a:spcAft>
                <a:spcPts val="0"/>
              </a:spcAft>
              <a:buSzPts val="2800"/>
              <a:buFont typeface="Arial"/>
              <a:buNone/>
              <a:defRPr sz="2800"/>
            </a:lvl6pPr>
            <a:lvl7pPr lvl="6" algn="ctr">
              <a:lnSpc>
                <a:spcPct val="100000"/>
              </a:lnSpc>
              <a:spcBef>
                <a:spcPts val="0"/>
              </a:spcBef>
              <a:spcAft>
                <a:spcPts val="0"/>
              </a:spcAft>
              <a:buSzPts val="2800"/>
              <a:buFont typeface="Arial"/>
              <a:buNone/>
              <a:defRPr sz="2800"/>
            </a:lvl7pPr>
            <a:lvl8pPr lvl="7" algn="ctr">
              <a:lnSpc>
                <a:spcPct val="100000"/>
              </a:lnSpc>
              <a:spcBef>
                <a:spcPts val="0"/>
              </a:spcBef>
              <a:spcAft>
                <a:spcPts val="0"/>
              </a:spcAft>
              <a:buSzPts val="2800"/>
              <a:buFont typeface="Arial"/>
              <a:buNone/>
              <a:defRPr sz="2800"/>
            </a:lvl8pPr>
            <a:lvl9pPr lvl="8" algn="ctr">
              <a:lnSpc>
                <a:spcPct val="100000"/>
              </a:lnSpc>
              <a:spcBef>
                <a:spcPts val="0"/>
              </a:spcBef>
              <a:spcAft>
                <a:spcPts val="0"/>
              </a:spcAft>
              <a:buSzPts val="2800"/>
              <a:buFont typeface="Arial"/>
              <a:buNone/>
              <a:defRPr sz="2800"/>
            </a:lvl9pPr>
          </a:lstStyle>
          <a:p>
            <a:endParaRPr/>
          </a:p>
        </p:txBody>
      </p:sp>
      <p:sp>
        <p:nvSpPr>
          <p:cNvPr id="12" name="Google Shape;12;p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Font typeface="Arial"/>
              <a:buChar char="●"/>
              <a:defRPr/>
            </a:lvl1pPr>
            <a:lvl2pPr marL="914400" lvl="1" indent="-317500" algn="l">
              <a:lnSpc>
                <a:spcPct val="115000"/>
              </a:lnSpc>
              <a:spcBef>
                <a:spcPts val="1600"/>
              </a:spcBef>
              <a:spcAft>
                <a:spcPts val="0"/>
              </a:spcAft>
              <a:buSzPts val="1400"/>
              <a:buFont typeface="Arial"/>
              <a:buChar char="○"/>
              <a:defRPr/>
            </a:lvl2pPr>
            <a:lvl3pPr marL="1371600" lvl="2" indent="-317500" algn="l">
              <a:lnSpc>
                <a:spcPct val="115000"/>
              </a:lnSpc>
              <a:spcBef>
                <a:spcPts val="1600"/>
              </a:spcBef>
              <a:spcAft>
                <a:spcPts val="0"/>
              </a:spcAft>
              <a:buSzPts val="1400"/>
              <a:buFont typeface="Arial"/>
              <a:buChar char="■"/>
              <a:defRPr/>
            </a:lvl3pPr>
            <a:lvl4pPr marL="1828800" lvl="3" indent="-317500" algn="l">
              <a:lnSpc>
                <a:spcPct val="115000"/>
              </a:lnSpc>
              <a:spcBef>
                <a:spcPts val="1600"/>
              </a:spcBef>
              <a:spcAft>
                <a:spcPts val="0"/>
              </a:spcAft>
              <a:buSzPts val="1400"/>
              <a:buFont typeface="Arial"/>
              <a:buChar char="●"/>
              <a:defRPr/>
            </a:lvl4pPr>
            <a:lvl5pPr marL="2286000" lvl="4" indent="-317500" algn="l">
              <a:lnSpc>
                <a:spcPct val="115000"/>
              </a:lnSpc>
              <a:spcBef>
                <a:spcPts val="1600"/>
              </a:spcBef>
              <a:spcAft>
                <a:spcPts val="0"/>
              </a:spcAft>
              <a:buSzPts val="1400"/>
              <a:buFont typeface="Arial"/>
              <a:buChar char="○"/>
              <a:defRPr/>
            </a:lvl5pPr>
            <a:lvl6pPr marL="2743200" lvl="5" indent="-317500" algn="l">
              <a:lnSpc>
                <a:spcPct val="115000"/>
              </a:lnSpc>
              <a:spcBef>
                <a:spcPts val="1600"/>
              </a:spcBef>
              <a:spcAft>
                <a:spcPts val="0"/>
              </a:spcAft>
              <a:buSzPts val="1400"/>
              <a:buFont typeface="Arial"/>
              <a:buChar char="■"/>
              <a:defRPr/>
            </a:lvl6pPr>
            <a:lvl7pPr marL="3200400" lvl="6" indent="-317500" algn="l">
              <a:lnSpc>
                <a:spcPct val="115000"/>
              </a:lnSpc>
              <a:spcBef>
                <a:spcPts val="1600"/>
              </a:spcBef>
              <a:spcAft>
                <a:spcPts val="0"/>
              </a:spcAft>
              <a:buSzPts val="1400"/>
              <a:buFont typeface="Arial"/>
              <a:buChar char="●"/>
              <a:defRPr/>
            </a:lvl7pPr>
            <a:lvl8pPr marL="3657600" lvl="7" indent="-317500" algn="l">
              <a:lnSpc>
                <a:spcPct val="115000"/>
              </a:lnSpc>
              <a:spcBef>
                <a:spcPts val="1600"/>
              </a:spcBef>
              <a:spcAft>
                <a:spcPts val="0"/>
              </a:spcAft>
              <a:buSzPts val="1400"/>
              <a:buFont typeface="Arial"/>
              <a:buChar char="○"/>
              <a:defRPr/>
            </a:lvl8pPr>
            <a:lvl9pPr marL="4114800" lvl="8" indent="-317500" algn="l">
              <a:lnSpc>
                <a:spcPct val="115000"/>
              </a:lnSpc>
              <a:spcBef>
                <a:spcPts val="1600"/>
              </a:spcBef>
              <a:spcAft>
                <a:spcPts val="1600"/>
              </a:spcAft>
              <a:buSzPts val="1400"/>
              <a:buFont typeface="Arial"/>
              <a:buChar char="■"/>
              <a:defRPr/>
            </a:lvl9pPr>
          </a:lstStyle>
          <a:p>
            <a:endParaRPr/>
          </a:p>
        </p:txBody>
      </p:sp>
      <p:sp>
        <p:nvSpPr>
          <p:cNvPr id="16" name="Google Shape;16;p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Font typeface="Arial"/>
              <a:buChar char="●"/>
              <a:defRPr sz="1400"/>
            </a:lvl1pPr>
            <a:lvl2pPr marL="914400" lvl="1" indent="-304800" algn="l">
              <a:lnSpc>
                <a:spcPct val="115000"/>
              </a:lnSpc>
              <a:spcBef>
                <a:spcPts val="1600"/>
              </a:spcBef>
              <a:spcAft>
                <a:spcPts val="0"/>
              </a:spcAft>
              <a:buSzPts val="1200"/>
              <a:buFont typeface="Arial"/>
              <a:buChar char="○"/>
              <a:defRPr sz="1200"/>
            </a:lvl2pPr>
            <a:lvl3pPr marL="1371600" lvl="2" indent="-304800" algn="l">
              <a:lnSpc>
                <a:spcPct val="115000"/>
              </a:lnSpc>
              <a:spcBef>
                <a:spcPts val="1600"/>
              </a:spcBef>
              <a:spcAft>
                <a:spcPts val="0"/>
              </a:spcAft>
              <a:buSzPts val="1200"/>
              <a:buFont typeface="Arial"/>
              <a:buChar char="■"/>
              <a:defRPr sz="1200"/>
            </a:lvl3pPr>
            <a:lvl4pPr marL="1828800" lvl="3" indent="-304800" algn="l">
              <a:lnSpc>
                <a:spcPct val="115000"/>
              </a:lnSpc>
              <a:spcBef>
                <a:spcPts val="1600"/>
              </a:spcBef>
              <a:spcAft>
                <a:spcPts val="0"/>
              </a:spcAft>
              <a:buSzPts val="1200"/>
              <a:buFont typeface="Arial"/>
              <a:buChar char="●"/>
              <a:defRPr sz="1200"/>
            </a:lvl4pPr>
            <a:lvl5pPr marL="2286000" lvl="4" indent="-304800" algn="l">
              <a:lnSpc>
                <a:spcPct val="115000"/>
              </a:lnSpc>
              <a:spcBef>
                <a:spcPts val="1600"/>
              </a:spcBef>
              <a:spcAft>
                <a:spcPts val="0"/>
              </a:spcAft>
              <a:buSzPts val="1200"/>
              <a:buFont typeface="Arial"/>
              <a:buChar char="○"/>
              <a:defRPr sz="1200"/>
            </a:lvl5pPr>
            <a:lvl6pPr marL="2743200" lvl="5" indent="-304800" algn="l">
              <a:lnSpc>
                <a:spcPct val="115000"/>
              </a:lnSpc>
              <a:spcBef>
                <a:spcPts val="1600"/>
              </a:spcBef>
              <a:spcAft>
                <a:spcPts val="0"/>
              </a:spcAft>
              <a:buSzPts val="1200"/>
              <a:buFont typeface="Arial"/>
              <a:buChar char="■"/>
              <a:defRPr sz="1200"/>
            </a:lvl6pPr>
            <a:lvl7pPr marL="3200400" lvl="6" indent="-304800" algn="l">
              <a:lnSpc>
                <a:spcPct val="115000"/>
              </a:lnSpc>
              <a:spcBef>
                <a:spcPts val="1600"/>
              </a:spcBef>
              <a:spcAft>
                <a:spcPts val="0"/>
              </a:spcAft>
              <a:buSzPts val="1200"/>
              <a:buFont typeface="Arial"/>
              <a:buChar char="●"/>
              <a:defRPr sz="1200"/>
            </a:lvl7pPr>
            <a:lvl8pPr marL="3657600" lvl="7" indent="-304800" algn="l">
              <a:lnSpc>
                <a:spcPct val="115000"/>
              </a:lnSpc>
              <a:spcBef>
                <a:spcPts val="1600"/>
              </a:spcBef>
              <a:spcAft>
                <a:spcPts val="0"/>
              </a:spcAft>
              <a:buSzPts val="1200"/>
              <a:buFont typeface="Arial"/>
              <a:buChar char="○"/>
              <a:defRPr sz="1200"/>
            </a:lvl8pPr>
            <a:lvl9pPr marL="4114800" lvl="8" indent="-304800" algn="l">
              <a:lnSpc>
                <a:spcPct val="115000"/>
              </a:lnSpc>
              <a:spcBef>
                <a:spcPts val="1600"/>
              </a:spcBef>
              <a:spcAft>
                <a:spcPts val="1600"/>
              </a:spcAft>
              <a:buSzPts val="1200"/>
              <a:buFont typeface="Arial"/>
              <a:buChar char="■"/>
              <a:defRPr sz="1200"/>
            </a:lvl9pPr>
          </a:lstStyle>
          <a:p>
            <a:endParaRPr/>
          </a:p>
        </p:txBody>
      </p:sp>
      <p:sp>
        <p:nvSpPr>
          <p:cNvPr id="20" name="Google Shape;20;p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Font typeface="Arial"/>
              <a:buChar char="●"/>
              <a:defRPr sz="1400"/>
            </a:lvl1pPr>
            <a:lvl2pPr marL="914400" lvl="1" indent="-304800" algn="l">
              <a:lnSpc>
                <a:spcPct val="115000"/>
              </a:lnSpc>
              <a:spcBef>
                <a:spcPts val="1600"/>
              </a:spcBef>
              <a:spcAft>
                <a:spcPts val="0"/>
              </a:spcAft>
              <a:buSzPts val="1200"/>
              <a:buFont typeface="Arial"/>
              <a:buChar char="○"/>
              <a:defRPr sz="1200"/>
            </a:lvl2pPr>
            <a:lvl3pPr marL="1371600" lvl="2" indent="-304800" algn="l">
              <a:lnSpc>
                <a:spcPct val="115000"/>
              </a:lnSpc>
              <a:spcBef>
                <a:spcPts val="1600"/>
              </a:spcBef>
              <a:spcAft>
                <a:spcPts val="0"/>
              </a:spcAft>
              <a:buSzPts val="1200"/>
              <a:buFont typeface="Arial"/>
              <a:buChar char="■"/>
              <a:defRPr sz="1200"/>
            </a:lvl3pPr>
            <a:lvl4pPr marL="1828800" lvl="3" indent="-304800" algn="l">
              <a:lnSpc>
                <a:spcPct val="115000"/>
              </a:lnSpc>
              <a:spcBef>
                <a:spcPts val="1600"/>
              </a:spcBef>
              <a:spcAft>
                <a:spcPts val="0"/>
              </a:spcAft>
              <a:buSzPts val="1200"/>
              <a:buFont typeface="Arial"/>
              <a:buChar char="●"/>
              <a:defRPr sz="1200"/>
            </a:lvl4pPr>
            <a:lvl5pPr marL="2286000" lvl="4" indent="-304800" algn="l">
              <a:lnSpc>
                <a:spcPct val="115000"/>
              </a:lnSpc>
              <a:spcBef>
                <a:spcPts val="1600"/>
              </a:spcBef>
              <a:spcAft>
                <a:spcPts val="0"/>
              </a:spcAft>
              <a:buSzPts val="1200"/>
              <a:buFont typeface="Arial"/>
              <a:buChar char="○"/>
              <a:defRPr sz="1200"/>
            </a:lvl5pPr>
            <a:lvl6pPr marL="2743200" lvl="5" indent="-304800" algn="l">
              <a:lnSpc>
                <a:spcPct val="115000"/>
              </a:lnSpc>
              <a:spcBef>
                <a:spcPts val="1600"/>
              </a:spcBef>
              <a:spcAft>
                <a:spcPts val="0"/>
              </a:spcAft>
              <a:buSzPts val="1200"/>
              <a:buFont typeface="Arial"/>
              <a:buChar char="■"/>
              <a:defRPr sz="1200"/>
            </a:lvl6pPr>
            <a:lvl7pPr marL="3200400" lvl="6" indent="-304800" algn="l">
              <a:lnSpc>
                <a:spcPct val="115000"/>
              </a:lnSpc>
              <a:spcBef>
                <a:spcPts val="1600"/>
              </a:spcBef>
              <a:spcAft>
                <a:spcPts val="0"/>
              </a:spcAft>
              <a:buSzPts val="1200"/>
              <a:buFont typeface="Arial"/>
              <a:buChar char="●"/>
              <a:defRPr sz="1200"/>
            </a:lvl7pPr>
            <a:lvl8pPr marL="3657600" lvl="7" indent="-304800" algn="l">
              <a:lnSpc>
                <a:spcPct val="115000"/>
              </a:lnSpc>
              <a:spcBef>
                <a:spcPts val="1600"/>
              </a:spcBef>
              <a:spcAft>
                <a:spcPts val="0"/>
              </a:spcAft>
              <a:buSzPts val="1200"/>
              <a:buFont typeface="Arial"/>
              <a:buChar char="○"/>
              <a:defRPr sz="1200"/>
            </a:lvl8pPr>
            <a:lvl9pPr marL="4114800" lvl="8" indent="-304800" algn="l">
              <a:lnSpc>
                <a:spcPct val="115000"/>
              </a:lnSpc>
              <a:spcBef>
                <a:spcPts val="1600"/>
              </a:spcBef>
              <a:spcAft>
                <a:spcPts val="1600"/>
              </a:spcAft>
              <a:buSzPts val="1200"/>
              <a:buFont typeface="Arial"/>
              <a:buChar char="■"/>
              <a:defRPr sz="1200"/>
            </a:lvl9pPr>
          </a:lstStyle>
          <a:p>
            <a:endParaRPr/>
          </a:p>
        </p:txBody>
      </p:sp>
      <p:sp>
        <p:nvSpPr>
          <p:cNvPr id="21" name="Google Shape;21;p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rial"/>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Font typeface="Arial"/>
              <a:buChar char="●"/>
              <a:defRPr sz="1200"/>
            </a:lvl1pPr>
            <a:lvl2pPr marL="914400" lvl="1" indent="-304800" algn="l">
              <a:lnSpc>
                <a:spcPct val="115000"/>
              </a:lnSpc>
              <a:spcBef>
                <a:spcPts val="1600"/>
              </a:spcBef>
              <a:spcAft>
                <a:spcPts val="0"/>
              </a:spcAft>
              <a:buSzPts val="1200"/>
              <a:buFont typeface="Arial"/>
              <a:buChar char="○"/>
              <a:defRPr sz="1200"/>
            </a:lvl2pPr>
            <a:lvl3pPr marL="1371600" lvl="2" indent="-304800" algn="l">
              <a:lnSpc>
                <a:spcPct val="115000"/>
              </a:lnSpc>
              <a:spcBef>
                <a:spcPts val="1600"/>
              </a:spcBef>
              <a:spcAft>
                <a:spcPts val="0"/>
              </a:spcAft>
              <a:buSzPts val="1200"/>
              <a:buFont typeface="Arial"/>
              <a:buChar char="■"/>
              <a:defRPr sz="1200"/>
            </a:lvl3pPr>
            <a:lvl4pPr marL="1828800" lvl="3" indent="-304800" algn="l">
              <a:lnSpc>
                <a:spcPct val="115000"/>
              </a:lnSpc>
              <a:spcBef>
                <a:spcPts val="1600"/>
              </a:spcBef>
              <a:spcAft>
                <a:spcPts val="0"/>
              </a:spcAft>
              <a:buSzPts val="1200"/>
              <a:buFont typeface="Arial"/>
              <a:buChar char="●"/>
              <a:defRPr sz="1200"/>
            </a:lvl4pPr>
            <a:lvl5pPr marL="2286000" lvl="4" indent="-304800" algn="l">
              <a:lnSpc>
                <a:spcPct val="115000"/>
              </a:lnSpc>
              <a:spcBef>
                <a:spcPts val="1600"/>
              </a:spcBef>
              <a:spcAft>
                <a:spcPts val="0"/>
              </a:spcAft>
              <a:buSzPts val="1200"/>
              <a:buFont typeface="Arial"/>
              <a:buChar char="○"/>
              <a:defRPr sz="1200"/>
            </a:lvl5pPr>
            <a:lvl6pPr marL="2743200" lvl="5" indent="-304800" algn="l">
              <a:lnSpc>
                <a:spcPct val="115000"/>
              </a:lnSpc>
              <a:spcBef>
                <a:spcPts val="1600"/>
              </a:spcBef>
              <a:spcAft>
                <a:spcPts val="0"/>
              </a:spcAft>
              <a:buSzPts val="1200"/>
              <a:buFont typeface="Arial"/>
              <a:buChar char="■"/>
              <a:defRPr sz="1200"/>
            </a:lvl6pPr>
            <a:lvl7pPr marL="3200400" lvl="6" indent="-304800" algn="l">
              <a:lnSpc>
                <a:spcPct val="115000"/>
              </a:lnSpc>
              <a:spcBef>
                <a:spcPts val="1600"/>
              </a:spcBef>
              <a:spcAft>
                <a:spcPts val="0"/>
              </a:spcAft>
              <a:buSzPts val="1200"/>
              <a:buFont typeface="Arial"/>
              <a:buChar char="●"/>
              <a:defRPr sz="1200"/>
            </a:lvl7pPr>
            <a:lvl8pPr marL="3657600" lvl="7" indent="-304800" algn="l">
              <a:lnSpc>
                <a:spcPct val="115000"/>
              </a:lnSpc>
              <a:spcBef>
                <a:spcPts val="1600"/>
              </a:spcBef>
              <a:spcAft>
                <a:spcPts val="0"/>
              </a:spcAft>
              <a:buSzPts val="1200"/>
              <a:buFont typeface="Arial"/>
              <a:buChar char="○"/>
              <a:defRPr sz="1200"/>
            </a:lvl8pPr>
            <a:lvl9pPr marL="4114800" lvl="8" indent="-304800" algn="l">
              <a:lnSpc>
                <a:spcPct val="115000"/>
              </a:lnSpc>
              <a:spcBef>
                <a:spcPts val="1600"/>
              </a:spcBef>
              <a:spcAft>
                <a:spcPts val="1600"/>
              </a:spcAft>
              <a:buSzPts val="1200"/>
              <a:buFont typeface="Arial"/>
              <a:buChar char="■"/>
              <a:defRPr sz="1200"/>
            </a:lvl9pPr>
          </a:lstStyle>
          <a:p>
            <a:endParaRPr/>
          </a:p>
        </p:txBody>
      </p:sp>
      <p:sp>
        <p:nvSpPr>
          <p:cNvPr id="28" name="Google Shape;28;p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Font typeface="Arial"/>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Font typeface="Arial"/>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Arial"/>
              <a:buNone/>
              <a:defRPr sz="2100"/>
            </a:lvl1pPr>
            <a:lvl2pPr lvl="1" algn="ctr">
              <a:lnSpc>
                <a:spcPct val="100000"/>
              </a:lnSpc>
              <a:spcBef>
                <a:spcPts val="0"/>
              </a:spcBef>
              <a:spcAft>
                <a:spcPts val="0"/>
              </a:spcAft>
              <a:buSzPts val="2100"/>
              <a:buFont typeface="Arial"/>
              <a:buNone/>
              <a:defRPr sz="2100"/>
            </a:lvl2pPr>
            <a:lvl3pPr lvl="2" algn="ctr">
              <a:lnSpc>
                <a:spcPct val="100000"/>
              </a:lnSpc>
              <a:spcBef>
                <a:spcPts val="0"/>
              </a:spcBef>
              <a:spcAft>
                <a:spcPts val="0"/>
              </a:spcAft>
              <a:buSzPts val="2100"/>
              <a:buFont typeface="Arial"/>
              <a:buNone/>
              <a:defRPr sz="2100"/>
            </a:lvl3pPr>
            <a:lvl4pPr lvl="3" algn="ctr">
              <a:lnSpc>
                <a:spcPct val="100000"/>
              </a:lnSpc>
              <a:spcBef>
                <a:spcPts val="0"/>
              </a:spcBef>
              <a:spcAft>
                <a:spcPts val="0"/>
              </a:spcAft>
              <a:buSzPts val="2100"/>
              <a:buFont typeface="Arial"/>
              <a:buNone/>
              <a:defRPr sz="2100"/>
            </a:lvl4pPr>
            <a:lvl5pPr lvl="4" algn="ctr">
              <a:lnSpc>
                <a:spcPct val="100000"/>
              </a:lnSpc>
              <a:spcBef>
                <a:spcPts val="0"/>
              </a:spcBef>
              <a:spcAft>
                <a:spcPts val="0"/>
              </a:spcAft>
              <a:buSzPts val="2100"/>
              <a:buFont typeface="Arial"/>
              <a:buNone/>
              <a:defRPr sz="2100"/>
            </a:lvl5pPr>
            <a:lvl6pPr lvl="5" algn="ctr">
              <a:lnSpc>
                <a:spcPct val="100000"/>
              </a:lnSpc>
              <a:spcBef>
                <a:spcPts val="0"/>
              </a:spcBef>
              <a:spcAft>
                <a:spcPts val="0"/>
              </a:spcAft>
              <a:buSzPts val="2100"/>
              <a:buFont typeface="Arial"/>
              <a:buNone/>
              <a:defRPr sz="2100"/>
            </a:lvl6pPr>
            <a:lvl7pPr lvl="6" algn="ctr">
              <a:lnSpc>
                <a:spcPct val="100000"/>
              </a:lnSpc>
              <a:spcBef>
                <a:spcPts val="0"/>
              </a:spcBef>
              <a:spcAft>
                <a:spcPts val="0"/>
              </a:spcAft>
              <a:buSzPts val="2100"/>
              <a:buFont typeface="Arial"/>
              <a:buNone/>
              <a:defRPr sz="2100"/>
            </a:lvl7pPr>
            <a:lvl8pPr lvl="7" algn="ctr">
              <a:lnSpc>
                <a:spcPct val="100000"/>
              </a:lnSpc>
              <a:spcBef>
                <a:spcPts val="0"/>
              </a:spcBef>
              <a:spcAft>
                <a:spcPts val="0"/>
              </a:spcAft>
              <a:buSzPts val="2100"/>
              <a:buFont typeface="Arial"/>
              <a:buNone/>
              <a:defRPr sz="2100"/>
            </a:lvl8pPr>
            <a:lvl9pPr lvl="8" algn="ctr">
              <a:lnSpc>
                <a:spcPct val="100000"/>
              </a:lnSpc>
              <a:spcBef>
                <a:spcPts val="0"/>
              </a:spcBef>
              <a:spcAft>
                <a:spcPts val="0"/>
              </a:spcAft>
              <a:buSzPts val="2100"/>
              <a:buFont typeface="Arial"/>
              <a:buNone/>
              <a:defRPr sz="2100"/>
            </a:lvl9pPr>
          </a:lstStyle>
          <a:p>
            <a:endParaRPr/>
          </a:p>
        </p:txBody>
      </p:sp>
      <p:sp>
        <p:nvSpPr>
          <p:cNvPr id="36" name="Google Shape;36;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Font typeface="Arial"/>
              <a:buChar char="●"/>
              <a:defRPr/>
            </a:lvl1pPr>
            <a:lvl2pPr marL="914400" lvl="1" indent="-317500" algn="l">
              <a:lnSpc>
                <a:spcPct val="115000"/>
              </a:lnSpc>
              <a:spcBef>
                <a:spcPts val="1600"/>
              </a:spcBef>
              <a:spcAft>
                <a:spcPts val="0"/>
              </a:spcAft>
              <a:buSzPts val="1400"/>
              <a:buFont typeface="Arial"/>
              <a:buChar char="○"/>
              <a:defRPr/>
            </a:lvl2pPr>
            <a:lvl3pPr marL="1371600" lvl="2" indent="-317500" algn="l">
              <a:lnSpc>
                <a:spcPct val="115000"/>
              </a:lnSpc>
              <a:spcBef>
                <a:spcPts val="1600"/>
              </a:spcBef>
              <a:spcAft>
                <a:spcPts val="0"/>
              </a:spcAft>
              <a:buSzPts val="1400"/>
              <a:buFont typeface="Arial"/>
              <a:buChar char="■"/>
              <a:defRPr/>
            </a:lvl3pPr>
            <a:lvl4pPr marL="1828800" lvl="3" indent="-317500" algn="l">
              <a:lnSpc>
                <a:spcPct val="115000"/>
              </a:lnSpc>
              <a:spcBef>
                <a:spcPts val="1600"/>
              </a:spcBef>
              <a:spcAft>
                <a:spcPts val="0"/>
              </a:spcAft>
              <a:buSzPts val="1400"/>
              <a:buFont typeface="Arial"/>
              <a:buChar char="●"/>
              <a:defRPr/>
            </a:lvl4pPr>
            <a:lvl5pPr marL="2286000" lvl="4" indent="-317500" algn="l">
              <a:lnSpc>
                <a:spcPct val="115000"/>
              </a:lnSpc>
              <a:spcBef>
                <a:spcPts val="1600"/>
              </a:spcBef>
              <a:spcAft>
                <a:spcPts val="0"/>
              </a:spcAft>
              <a:buSzPts val="1400"/>
              <a:buFont typeface="Arial"/>
              <a:buChar char="○"/>
              <a:defRPr/>
            </a:lvl5pPr>
            <a:lvl6pPr marL="2743200" lvl="5" indent="-317500" algn="l">
              <a:lnSpc>
                <a:spcPct val="115000"/>
              </a:lnSpc>
              <a:spcBef>
                <a:spcPts val="1600"/>
              </a:spcBef>
              <a:spcAft>
                <a:spcPts val="0"/>
              </a:spcAft>
              <a:buSzPts val="1400"/>
              <a:buFont typeface="Arial"/>
              <a:buChar char="■"/>
              <a:defRPr/>
            </a:lvl6pPr>
            <a:lvl7pPr marL="3200400" lvl="6" indent="-317500" algn="l">
              <a:lnSpc>
                <a:spcPct val="115000"/>
              </a:lnSpc>
              <a:spcBef>
                <a:spcPts val="1600"/>
              </a:spcBef>
              <a:spcAft>
                <a:spcPts val="0"/>
              </a:spcAft>
              <a:buSzPts val="1400"/>
              <a:buFont typeface="Arial"/>
              <a:buChar char="●"/>
              <a:defRPr/>
            </a:lvl7pPr>
            <a:lvl8pPr marL="3657600" lvl="7" indent="-317500" algn="l">
              <a:lnSpc>
                <a:spcPct val="115000"/>
              </a:lnSpc>
              <a:spcBef>
                <a:spcPts val="1600"/>
              </a:spcBef>
              <a:spcAft>
                <a:spcPts val="0"/>
              </a:spcAft>
              <a:buSzPts val="1400"/>
              <a:buFont typeface="Arial"/>
              <a:buChar char="○"/>
              <a:defRPr/>
            </a:lvl8pPr>
            <a:lvl9pPr marL="4114800" lvl="8" indent="-317500" algn="l">
              <a:lnSpc>
                <a:spcPct val="115000"/>
              </a:lnSpc>
              <a:spcBef>
                <a:spcPts val="1600"/>
              </a:spcBef>
              <a:spcAft>
                <a:spcPts val="1600"/>
              </a:spcAft>
              <a:buSzPts val="1400"/>
              <a:buFont typeface="Arial"/>
              <a:buChar char="■"/>
              <a:defRPr/>
            </a:lvl9pPr>
          </a:lstStyle>
          <a:p>
            <a:endParaRPr/>
          </a:p>
        </p:txBody>
      </p:sp>
      <p:sp>
        <p:nvSpPr>
          <p:cNvPr id="37" name="Google Shape;37;p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Font typeface="Arial"/>
              <a:buNone/>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42900" algn="l">
              <a:lnSpc>
                <a:spcPct val="115000"/>
              </a:lnSpc>
              <a:spcBef>
                <a:spcPts val="1600"/>
              </a:spcBef>
              <a:spcAft>
                <a:spcPts val="0"/>
              </a:spcAft>
              <a:buSzPts val="1800"/>
              <a:buChar char="●"/>
              <a:defRPr/>
            </a:lvl7pPr>
            <a:lvl8pPr marL="3657600" lvl="7" indent="-342900" algn="l">
              <a:lnSpc>
                <a:spcPct val="115000"/>
              </a:lnSpc>
              <a:spcBef>
                <a:spcPts val="1600"/>
              </a:spcBef>
              <a:spcAft>
                <a:spcPts val="0"/>
              </a:spcAft>
              <a:buSzPts val="1800"/>
              <a:buChar char="○"/>
              <a:defRPr/>
            </a:lvl8pPr>
            <a:lvl9pPr marL="4114800" lvl="8" indent="-342900" algn="l">
              <a:lnSpc>
                <a:spcPct val="115000"/>
              </a:lnSpc>
              <a:spcBef>
                <a:spcPts val="1600"/>
              </a:spcBef>
              <a:spcAft>
                <a:spcPts val="1600"/>
              </a:spcAft>
              <a:buSzPts val="1800"/>
              <a:buChar char="■"/>
              <a:defRPr/>
            </a:lvl9pPr>
          </a:lstStyle>
          <a:p>
            <a:endParaRPr/>
          </a:p>
        </p:txBody>
      </p:sp>
      <p:sp>
        <p:nvSpPr>
          <p:cNvPr id="40" name="Google Shape;40;p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3" name="Google Shape;43;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Font typeface="Arial"/>
              <a:buChar char="●"/>
              <a:defRPr/>
            </a:lvl1pPr>
            <a:lvl2pPr marL="914400" lvl="1" indent="-317500" algn="ctr">
              <a:lnSpc>
                <a:spcPct val="115000"/>
              </a:lnSpc>
              <a:spcBef>
                <a:spcPts val="1600"/>
              </a:spcBef>
              <a:spcAft>
                <a:spcPts val="0"/>
              </a:spcAft>
              <a:buSzPts val="1400"/>
              <a:buFont typeface="Arial"/>
              <a:buChar char="○"/>
              <a:defRPr/>
            </a:lvl2pPr>
            <a:lvl3pPr marL="1371600" lvl="2" indent="-317500" algn="ctr">
              <a:lnSpc>
                <a:spcPct val="115000"/>
              </a:lnSpc>
              <a:spcBef>
                <a:spcPts val="1600"/>
              </a:spcBef>
              <a:spcAft>
                <a:spcPts val="0"/>
              </a:spcAft>
              <a:buSzPts val="1400"/>
              <a:buFont typeface="Arial"/>
              <a:buChar char="■"/>
              <a:defRPr/>
            </a:lvl3pPr>
            <a:lvl4pPr marL="1828800" lvl="3" indent="-317500" algn="ctr">
              <a:lnSpc>
                <a:spcPct val="115000"/>
              </a:lnSpc>
              <a:spcBef>
                <a:spcPts val="1600"/>
              </a:spcBef>
              <a:spcAft>
                <a:spcPts val="0"/>
              </a:spcAft>
              <a:buSzPts val="1400"/>
              <a:buFont typeface="Arial"/>
              <a:buChar char="●"/>
              <a:defRPr/>
            </a:lvl4pPr>
            <a:lvl5pPr marL="2286000" lvl="4" indent="-317500" algn="ctr">
              <a:lnSpc>
                <a:spcPct val="115000"/>
              </a:lnSpc>
              <a:spcBef>
                <a:spcPts val="1600"/>
              </a:spcBef>
              <a:spcAft>
                <a:spcPts val="0"/>
              </a:spcAft>
              <a:buSzPts val="1400"/>
              <a:buFont typeface="Arial"/>
              <a:buChar char="○"/>
              <a:defRPr/>
            </a:lvl5pPr>
            <a:lvl6pPr marL="2743200" lvl="5" indent="-317500" algn="ctr">
              <a:lnSpc>
                <a:spcPct val="115000"/>
              </a:lnSpc>
              <a:spcBef>
                <a:spcPts val="1600"/>
              </a:spcBef>
              <a:spcAft>
                <a:spcPts val="0"/>
              </a:spcAft>
              <a:buSzPts val="1400"/>
              <a:buFont typeface="Arial"/>
              <a:buChar char="■"/>
              <a:defRPr/>
            </a:lvl6pPr>
            <a:lvl7pPr marL="3200400" lvl="6" indent="-317500" algn="ctr">
              <a:lnSpc>
                <a:spcPct val="115000"/>
              </a:lnSpc>
              <a:spcBef>
                <a:spcPts val="1600"/>
              </a:spcBef>
              <a:spcAft>
                <a:spcPts val="0"/>
              </a:spcAft>
              <a:buSzPts val="1400"/>
              <a:buFont typeface="Arial"/>
              <a:buChar char="●"/>
              <a:defRPr/>
            </a:lvl7pPr>
            <a:lvl8pPr marL="3657600" lvl="7" indent="-317500" algn="ctr">
              <a:lnSpc>
                <a:spcPct val="115000"/>
              </a:lnSpc>
              <a:spcBef>
                <a:spcPts val="1600"/>
              </a:spcBef>
              <a:spcAft>
                <a:spcPts val="0"/>
              </a:spcAft>
              <a:buSzPts val="1400"/>
              <a:buFont typeface="Arial"/>
              <a:buChar char="○"/>
              <a:defRPr/>
            </a:lvl8pPr>
            <a:lvl9pPr marL="4114800" lvl="8" indent="-317500" algn="ctr">
              <a:lnSpc>
                <a:spcPct val="115000"/>
              </a:lnSpc>
              <a:spcBef>
                <a:spcPts val="1600"/>
              </a:spcBef>
              <a:spcAft>
                <a:spcPts val="1600"/>
              </a:spcAft>
              <a:buSzPts val="1400"/>
              <a:buFont typeface="Arial"/>
              <a:buChar char="■"/>
              <a:defRPr/>
            </a:lvl9pPr>
          </a:lstStyle>
          <a:p>
            <a:endParaRPr/>
          </a:p>
        </p:txBody>
      </p:sp>
      <p:sp>
        <p:nvSpPr>
          <p:cNvPr id="44" name="Google Shape;44;p1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3177EE"/>
            </a:gs>
            <a:gs pos="100000">
              <a:srgbClr val="113D8A"/>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3" Type="http://schemas.openxmlformats.org/officeDocument/2006/relationships/image" Target="../media/image1.png"/><Relationship Id="rId7" Type="http://schemas.openxmlformats.org/officeDocument/2006/relationships/image" Target="../media/image11.gif"/><Relationship Id="rId12"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aryinstitute.org/sites/default/files/public/downloads/curriculum-project/zebra_mussels_before.jp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7.jpg"/><Relationship Id="rId7"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2"/>
          <p:cNvSpPr txBox="1">
            <a:spLocks noGrp="1"/>
          </p:cNvSpPr>
          <p:nvPr>
            <p:ph type="subTitle" idx="1"/>
          </p:nvPr>
        </p:nvSpPr>
        <p:spPr>
          <a:xfrm>
            <a:off x="311700" y="0"/>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800"/>
              <a:buFont typeface="Arial"/>
              <a:buNone/>
            </a:pPr>
            <a:r>
              <a:rPr lang="en-US" sz="3600" i="1" dirty="0">
                <a:solidFill>
                  <a:srgbClr val="FFFFFF"/>
                </a:solidFill>
              </a:rPr>
              <a:t>Modeling the interaction of </a:t>
            </a:r>
            <a:endParaRPr sz="3600" i="1" dirty="0">
              <a:solidFill>
                <a:srgbClr val="FFFFFF"/>
              </a:solidFill>
            </a:endParaRPr>
          </a:p>
          <a:p>
            <a:pPr marL="0" lvl="0" indent="0" algn="ctr" rtl="0">
              <a:lnSpc>
                <a:spcPct val="100000"/>
              </a:lnSpc>
              <a:spcBef>
                <a:spcPts val="0"/>
              </a:spcBef>
              <a:spcAft>
                <a:spcPts val="0"/>
              </a:spcAft>
              <a:buSzPts val="3800"/>
              <a:buFont typeface="Arial"/>
              <a:buNone/>
            </a:pPr>
            <a:r>
              <a:rPr lang="en-US" sz="3600" i="1" dirty="0">
                <a:solidFill>
                  <a:srgbClr val="FFFFFF"/>
                </a:solidFill>
              </a:rPr>
              <a:t>salinity and diatom populations </a:t>
            </a:r>
            <a:endParaRPr sz="3600" i="1" dirty="0">
              <a:solidFill>
                <a:srgbClr val="FFFFFF"/>
              </a:solidFill>
            </a:endParaRPr>
          </a:p>
          <a:p>
            <a:pPr marL="0" lvl="0" indent="0" algn="ctr" rtl="0">
              <a:lnSpc>
                <a:spcPct val="100000"/>
              </a:lnSpc>
              <a:spcBef>
                <a:spcPts val="0"/>
              </a:spcBef>
              <a:spcAft>
                <a:spcPts val="0"/>
              </a:spcAft>
              <a:buSzPts val="3800"/>
              <a:buFont typeface="Arial"/>
              <a:buNone/>
            </a:pPr>
            <a:r>
              <a:rPr lang="en-US" sz="3600" i="1" dirty="0">
                <a:solidFill>
                  <a:srgbClr val="FFFFFF"/>
                </a:solidFill>
              </a:rPr>
              <a:t>in the Hudson Estuary</a:t>
            </a:r>
            <a:endParaRPr sz="3600" dirty="0"/>
          </a:p>
        </p:txBody>
      </p:sp>
      <p:pic>
        <p:nvPicPr>
          <p:cNvPr id="52" name="Google Shape;52;p12"/>
          <p:cNvPicPr preferRelativeResize="0"/>
          <p:nvPr/>
        </p:nvPicPr>
        <p:blipFill rotWithShape="1">
          <a:blip r:embed="rId3">
            <a:alphaModFix/>
          </a:blip>
          <a:srcRect/>
          <a:stretch/>
        </p:blipFill>
        <p:spPr>
          <a:xfrm>
            <a:off x="2540912" y="1672542"/>
            <a:ext cx="4062175" cy="2836649"/>
          </a:xfrm>
          <a:prstGeom prst="rect">
            <a:avLst/>
          </a:prstGeom>
          <a:noFill/>
          <a:ln>
            <a:noFill/>
          </a:ln>
        </p:spPr>
      </p:pic>
      <p:pic>
        <p:nvPicPr>
          <p:cNvPr id="1026" name="Picture 2">
            <a:extLst>
              <a:ext uri="{FF2B5EF4-FFF2-40B4-BE49-F238E27FC236}">
                <a16:creationId xmlns:a16="http://schemas.microsoft.com/office/drawing/2014/main" id="{C8837163-D0B6-1D4D-B21D-6F11BEF80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248841"/>
            <a:ext cx="7924800" cy="52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HRECOS Data</a:t>
            </a:r>
            <a:endParaRPr/>
          </a:p>
        </p:txBody>
      </p:sp>
      <p:sp>
        <p:nvSpPr>
          <p:cNvPr id="107" name="Google Shape;107;p21"/>
          <p:cNvSpPr txBox="1">
            <a:spLocks noGrp="1"/>
          </p:cNvSpPr>
          <p:nvPr>
            <p:ph type="body" idx="1"/>
          </p:nvPr>
        </p:nvSpPr>
        <p:spPr>
          <a:xfrm>
            <a:off x="311700" y="1152475"/>
            <a:ext cx="42135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r>
              <a:rPr lang="en-US">
                <a:solidFill>
                  <a:srgbClr val="FFFFFF"/>
                </a:solidFill>
              </a:rPr>
              <a:t>Sample graph: Pier 26 salinity by hour</a:t>
            </a:r>
            <a:endParaRPr/>
          </a:p>
          <a:p>
            <a:pPr marL="0" lvl="0" indent="0" algn="l" rtl="0">
              <a:lnSpc>
                <a:spcPct val="115000"/>
              </a:lnSpc>
              <a:spcBef>
                <a:spcPts val="1600"/>
              </a:spcBef>
              <a:spcAft>
                <a:spcPts val="0"/>
              </a:spcAft>
              <a:buSzPts val="1800"/>
              <a:buFont typeface="Arial"/>
              <a:buNone/>
            </a:pPr>
            <a:r>
              <a:rPr lang="en-US">
                <a:solidFill>
                  <a:srgbClr val="FFFFFF"/>
                </a:solidFill>
              </a:rPr>
              <a:t>August 12-13, 2017</a:t>
            </a:r>
            <a:endParaRPr/>
          </a:p>
        </p:txBody>
      </p:sp>
      <p:pic>
        <p:nvPicPr>
          <p:cNvPr id="108" name="Google Shape;108;p21" title="Chart"/>
          <p:cNvPicPr preferRelativeResize="0"/>
          <p:nvPr/>
        </p:nvPicPr>
        <p:blipFill rotWithShape="1">
          <a:blip r:embed="rId3">
            <a:alphaModFix/>
          </a:blip>
          <a:srcRect/>
          <a:stretch/>
        </p:blipFill>
        <p:spPr>
          <a:xfrm>
            <a:off x="238825" y="2040859"/>
            <a:ext cx="4286250" cy="2650331"/>
          </a:xfrm>
          <a:prstGeom prst="rect">
            <a:avLst/>
          </a:prstGeom>
          <a:noFill/>
          <a:ln>
            <a:noFill/>
          </a:ln>
        </p:spPr>
      </p:pic>
      <p:pic>
        <p:nvPicPr>
          <p:cNvPr id="109" name="Google Shape;109;p21" title="Chart"/>
          <p:cNvPicPr preferRelativeResize="0"/>
          <p:nvPr/>
        </p:nvPicPr>
        <p:blipFill rotWithShape="1">
          <a:blip r:embed="rId4">
            <a:alphaModFix/>
          </a:blip>
          <a:srcRect/>
          <a:stretch/>
        </p:blipFill>
        <p:spPr>
          <a:xfrm>
            <a:off x="4708450" y="2040862"/>
            <a:ext cx="4286250" cy="2650331"/>
          </a:xfrm>
          <a:prstGeom prst="rect">
            <a:avLst/>
          </a:prstGeom>
          <a:noFill/>
          <a:ln>
            <a:noFill/>
          </a:ln>
        </p:spPr>
      </p:pic>
      <p:sp>
        <p:nvSpPr>
          <p:cNvPr id="110" name="Google Shape;110;p21"/>
          <p:cNvSpPr txBox="1"/>
          <p:nvPr/>
        </p:nvSpPr>
        <p:spPr>
          <a:xfrm>
            <a:off x="4788775" y="1095025"/>
            <a:ext cx="4002300" cy="69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Arial"/>
                <a:ea typeface="Arial"/>
                <a:cs typeface="Arial"/>
                <a:sym typeface="Arial"/>
              </a:rPr>
              <a:t>Sample graph: Marist salinity by hour</a:t>
            </a:r>
            <a:endParaRPr/>
          </a:p>
          <a:p>
            <a:pPr marL="0" marR="0" lvl="0" indent="0" algn="l" rtl="0">
              <a:lnSpc>
                <a:spcPct val="115000"/>
              </a:lnSpc>
              <a:spcBef>
                <a:spcPts val="1600"/>
              </a:spcBef>
              <a:spcAft>
                <a:spcPts val="0"/>
              </a:spcAft>
              <a:buClr>
                <a:schemeClr val="dk1"/>
              </a:buClr>
              <a:buSzPts val="1100"/>
              <a:buFont typeface="Arial"/>
              <a:buNone/>
            </a:pPr>
            <a:r>
              <a:rPr lang="en-US" sz="1800" b="0" i="0" u="none" strike="noStrike" cap="none">
                <a:solidFill>
                  <a:schemeClr val="lt1"/>
                </a:solidFill>
                <a:latin typeface="Arial"/>
                <a:ea typeface="Arial"/>
                <a:cs typeface="Arial"/>
                <a:sym typeface="Arial"/>
              </a:rPr>
              <a:t>August 12-13, 2017</a:t>
            </a:r>
            <a:endParaRPr/>
          </a:p>
          <a:p>
            <a:pPr marL="0" marR="0" lvl="0" indent="0" algn="l" rtl="0">
              <a:lnSpc>
                <a:spcPct val="100000"/>
              </a:lnSpc>
              <a:spcBef>
                <a:spcPts val="1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Salinity in the Lower Hudson River</a:t>
            </a:r>
            <a:endParaRPr/>
          </a:p>
        </p:txBody>
      </p:sp>
      <p:sp>
        <p:nvSpPr>
          <p:cNvPr id="116" name="Google Shape;116;p22"/>
          <p:cNvSpPr txBox="1">
            <a:spLocks noGrp="1"/>
          </p:cNvSpPr>
          <p:nvPr>
            <p:ph type="body" idx="1"/>
          </p:nvPr>
        </p:nvSpPr>
        <p:spPr>
          <a:xfrm>
            <a:off x="311700" y="1152475"/>
            <a:ext cx="6227699"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000"/>
              <a:buFont typeface="Arial"/>
              <a:buNone/>
            </a:pPr>
            <a:r>
              <a:rPr lang="en-US" sz="3000">
                <a:solidFill>
                  <a:srgbClr val="FFFFFF"/>
                </a:solidFill>
              </a:rPr>
              <a:t>Locate your station on the Hudson River map and place your graph at the station.</a:t>
            </a:r>
            <a:endParaRPr/>
          </a:p>
          <a:p>
            <a:pPr marL="0" lvl="0" indent="0" algn="l" rtl="0">
              <a:lnSpc>
                <a:spcPct val="115000"/>
              </a:lnSpc>
              <a:spcBef>
                <a:spcPts val="1600"/>
              </a:spcBef>
              <a:spcAft>
                <a:spcPts val="0"/>
              </a:spcAft>
              <a:buSzPts val="3000"/>
              <a:buFont typeface="Arial"/>
              <a:buNone/>
            </a:pPr>
            <a:r>
              <a:rPr lang="en-US" sz="3000">
                <a:solidFill>
                  <a:srgbClr val="FFFFFF"/>
                </a:solidFill>
              </a:rPr>
              <a:t>How do the salinity graphs change from the mouth of the river as you move north? What causes this change?</a:t>
            </a:r>
            <a:endParaRPr/>
          </a:p>
        </p:txBody>
      </p:sp>
      <p:pic>
        <p:nvPicPr>
          <p:cNvPr id="117" name="Google Shape;117;p22"/>
          <p:cNvPicPr preferRelativeResize="0"/>
          <p:nvPr/>
        </p:nvPicPr>
        <p:blipFill rotWithShape="1">
          <a:blip r:embed="rId3">
            <a:alphaModFix/>
          </a:blip>
          <a:srcRect/>
          <a:stretch/>
        </p:blipFill>
        <p:spPr>
          <a:xfrm>
            <a:off x="6691800" y="1170125"/>
            <a:ext cx="2299800" cy="3272792"/>
          </a:xfrm>
          <a:prstGeom prst="rect">
            <a:avLst/>
          </a:prstGeom>
          <a:noFill/>
          <a:ln>
            <a:noFill/>
          </a:ln>
        </p:spPr>
      </p:pic>
      <p:sp>
        <p:nvSpPr>
          <p:cNvPr id="118" name="Google Shape;118;p22"/>
          <p:cNvSpPr/>
          <p:nvPr/>
        </p:nvSpPr>
        <p:spPr>
          <a:xfrm>
            <a:off x="4454820" y="241786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The Salt Front</a:t>
            </a:r>
            <a:endParaRPr/>
          </a:p>
        </p:txBody>
      </p:sp>
      <p:sp>
        <p:nvSpPr>
          <p:cNvPr id="124" name="Google Shape;124;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152400" algn="l" rtl="0">
              <a:lnSpc>
                <a:spcPct val="115000"/>
              </a:lnSpc>
              <a:spcBef>
                <a:spcPts val="0"/>
              </a:spcBef>
              <a:spcAft>
                <a:spcPts val="0"/>
              </a:spcAft>
              <a:buSzPts val="2400"/>
              <a:buFont typeface="Arial"/>
              <a:buChar char="●"/>
            </a:pPr>
            <a:r>
              <a:rPr lang="en-US" sz="2400">
                <a:solidFill>
                  <a:schemeClr val="lt1"/>
                </a:solidFill>
              </a:rPr>
              <a:t>The salt front is the leading edge of salt water entering an estuary. It can be located by finding the border between brackish and freshwater.</a:t>
            </a:r>
            <a:endParaRPr sz="2400">
              <a:solidFill>
                <a:schemeClr val="lt1"/>
              </a:solidFill>
            </a:endParaRPr>
          </a:p>
          <a:p>
            <a:pPr marL="0" lvl="0" indent="-152400" algn="l" rtl="0">
              <a:lnSpc>
                <a:spcPct val="115000"/>
              </a:lnSpc>
              <a:spcBef>
                <a:spcPts val="1600"/>
              </a:spcBef>
              <a:spcAft>
                <a:spcPts val="0"/>
              </a:spcAft>
              <a:buSzPts val="2400"/>
              <a:buFont typeface="Arial"/>
              <a:buChar char="●"/>
            </a:pPr>
            <a:br>
              <a:rPr lang="en-US" sz="2400">
                <a:solidFill>
                  <a:schemeClr val="lt1"/>
                </a:solidFill>
              </a:rPr>
            </a:br>
            <a:r>
              <a:rPr lang="en-US" sz="2400" i="1">
                <a:solidFill>
                  <a:schemeClr val="lt1"/>
                </a:solidFill>
              </a:rPr>
              <a:t>Where is the salt front located on your map of the Hudson River?</a:t>
            </a:r>
            <a:endParaRPr sz="2400">
              <a:solidFill>
                <a:schemeClr val="lt1"/>
              </a:solidFill>
            </a:endParaRPr>
          </a:p>
          <a:p>
            <a:pPr marL="0" lvl="0" indent="-114300" algn="l" rtl="0">
              <a:lnSpc>
                <a:spcPct val="115000"/>
              </a:lnSpc>
              <a:spcBef>
                <a:spcPts val="1600"/>
              </a:spcBef>
              <a:spcAft>
                <a:spcPts val="0"/>
              </a:spcAft>
              <a:buSzPts val="1800"/>
              <a:buFont typeface="Arial"/>
              <a:buChar char="●"/>
            </a:pPr>
            <a:br>
              <a:rPr lang="en-US"/>
            </a:b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Freshwater and Saltwater</a:t>
            </a:r>
            <a:endParaRPr/>
          </a:p>
        </p:txBody>
      </p:sp>
      <p:sp>
        <p:nvSpPr>
          <p:cNvPr id="130" name="Google Shape;130;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152400" algn="l" rtl="0">
              <a:lnSpc>
                <a:spcPct val="115000"/>
              </a:lnSpc>
              <a:spcBef>
                <a:spcPts val="0"/>
              </a:spcBef>
              <a:spcAft>
                <a:spcPts val="0"/>
              </a:spcAft>
              <a:buSzPts val="2400"/>
              <a:buFont typeface="Arial"/>
              <a:buChar char="●"/>
            </a:pPr>
            <a:r>
              <a:rPr lang="en-US" sz="2400" i="1">
                <a:solidFill>
                  <a:schemeClr val="lt1"/>
                </a:solidFill>
              </a:rPr>
              <a:t>Think about the ecosystems on either side of the salt front. </a:t>
            </a:r>
            <a:endParaRPr sz="2400">
              <a:solidFill>
                <a:schemeClr val="lt1"/>
              </a:solidFill>
            </a:endParaRPr>
          </a:p>
          <a:p>
            <a:pPr marL="0" lvl="0" indent="-152400" algn="l" rtl="0">
              <a:lnSpc>
                <a:spcPct val="115000"/>
              </a:lnSpc>
              <a:spcBef>
                <a:spcPts val="1600"/>
              </a:spcBef>
              <a:spcAft>
                <a:spcPts val="0"/>
              </a:spcAft>
              <a:buSzPts val="2400"/>
              <a:buFont typeface="Arial"/>
              <a:buChar char="●"/>
            </a:pPr>
            <a:r>
              <a:rPr lang="en-US" sz="2400" i="1">
                <a:solidFill>
                  <a:schemeClr val="lt1"/>
                </a:solidFill>
              </a:rPr>
              <a:t>How might these ecosystems differ?</a:t>
            </a:r>
            <a:endParaRPr sz="2400">
              <a:solidFill>
                <a:schemeClr val="lt1"/>
              </a:solidFill>
            </a:endParaRPr>
          </a:p>
          <a:p>
            <a:pPr marL="0" lvl="0" indent="0" algn="l" rtl="0">
              <a:lnSpc>
                <a:spcPct val="115000"/>
              </a:lnSpc>
              <a:spcBef>
                <a:spcPts val="1600"/>
              </a:spcBef>
              <a:spcAft>
                <a:spcPts val="0"/>
              </a:spcAft>
              <a:buSzPts val="1800"/>
              <a:buFont typeface="Arial"/>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ctrTitle"/>
          </p:nvPr>
        </p:nvSpPr>
        <p:spPr>
          <a:xfrm>
            <a:off x="286120" y="2851483"/>
            <a:ext cx="8520600" cy="158816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Font typeface="Calibri"/>
              <a:buNone/>
            </a:pPr>
            <a:r>
              <a:rPr lang="en-US" sz="3600">
                <a:solidFill>
                  <a:srgbClr val="FFFFFF"/>
                </a:solidFill>
                <a:latin typeface="Calibri"/>
                <a:ea typeface="Calibri"/>
                <a:cs typeface="Calibri"/>
                <a:sym typeface="Calibri"/>
              </a:rPr>
              <a:t>Day 2-3:  Using HRECOS data to find and map Freshwater and Saltwater Diatoms </a:t>
            </a:r>
            <a:endParaRPr/>
          </a:p>
          <a:p>
            <a:pPr marL="0" lvl="0" indent="0" algn="ctr" rtl="0">
              <a:lnSpc>
                <a:spcPct val="100000"/>
              </a:lnSpc>
              <a:spcBef>
                <a:spcPts val="0"/>
              </a:spcBef>
              <a:spcAft>
                <a:spcPts val="0"/>
              </a:spcAft>
              <a:buSzPts val="3600"/>
              <a:buFont typeface="Calibri"/>
              <a:buNone/>
            </a:pPr>
            <a:r>
              <a:rPr lang="en-US" sz="3600">
                <a:solidFill>
                  <a:srgbClr val="FFFFFF"/>
                </a:solidFill>
                <a:latin typeface="Calibri"/>
                <a:ea typeface="Calibri"/>
                <a:cs typeface="Calibri"/>
                <a:sym typeface="Calibri"/>
              </a:rPr>
              <a:t>in the Hudson Estuary</a:t>
            </a:r>
            <a:br>
              <a:rPr lang="en-US" sz="3600">
                <a:solidFill>
                  <a:srgbClr val="FFFFFF"/>
                </a:solidFill>
                <a:latin typeface="Calibri"/>
                <a:ea typeface="Calibri"/>
                <a:cs typeface="Calibri"/>
                <a:sym typeface="Calibri"/>
              </a:rPr>
            </a:br>
            <a:br>
              <a:rPr lang="en-US" sz="3600">
                <a:solidFill>
                  <a:srgbClr val="FFFFFF"/>
                </a:solidFill>
                <a:latin typeface="Calibri"/>
                <a:ea typeface="Calibri"/>
                <a:cs typeface="Calibri"/>
                <a:sym typeface="Calibri"/>
              </a:rPr>
            </a:br>
            <a:endParaRPr sz="2800">
              <a:solidFill>
                <a:srgbClr val="BAF8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Objectives: Day 2</a:t>
            </a:r>
            <a:endParaRPr/>
          </a:p>
        </p:txBody>
      </p:sp>
      <p:sp>
        <p:nvSpPr>
          <p:cNvPr id="141" name="Google Shape;141;p26"/>
          <p:cNvSpPr txBox="1"/>
          <p:nvPr/>
        </p:nvSpPr>
        <p:spPr>
          <a:xfrm>
            <a:off x="370150" y="1017900"/>
            <a:ext cx="8351400" cy="1280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follow directions to carry out diatom collection.</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demonstrate proper use of a microscope.</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produce accurate and detailed sketches of diatoms, including magnification and identification.</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correctly place diatom species on Hudson River map using salinity data.</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explain the relationship between salinity and the presence of certain species.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Students will be able to ask three questions that they have about the relationship between diatoms, salinity, and the Hudson River.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ctrTitle"/>
          </p:nvPr>
        </p:nvSpPr>
        <p:spPr>
          <a:xfrm>
            <a:off x="131406" y="4212408"/>
            <a:ext cx="8853054" cy="860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990"/>
              <a:buFont typeface="Arial"/>
              <a:buNone/>
            </a:pPr>
            <a:r>
              <a:rPr lang="en-US" sz="1800">
                <a:solidFill>
                  <a:srgbClr val="FFFFFF"/>
                </a:solidFill>
              </a:rPr>
              <a:t>The Hudson Estuary contains floating communities of phytoplankton, comprised of diverse algae and other tiny photosynthetic organisms.  </a:t>
            </a:r>
            <a:endParaRPr sz="1800">
              <a:solidFill>
                <a:srgbClr val="FFFFFF"/>
              </a:solidFill>
            </a:endParaRPr>
          </a:p>
        </p:txBody>
      </p:sp>
      <p:pic>
        <p:nvPicPr>
          <p:cNvPr id="147" name="Google Shape;147;p27">
            <a:hlinkClick r:id="rId3" action="ppaction://hlinksldjump"/>
          </p:cNvPr>
          <p:cNvPicPr preferRelativeResize="0"/>
          <p:nvPr/>
        </p:nvPicPr>
        <p:blipFill rotWithShape="1">
          <a:blip r:embed="rId4">
            <a:alphaModFix/>
          </a:blip>
          <a:srcRect/>
          <a:stretch/>
        </p:blipFill>
        <p:spPr>
          <a:xfrm>
            <a:off x="1889981" y="301397"/>
            <a:ext cx="5335904" cy="3908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ctrTitle"/>
          </p:nvPr>
        </p:nvSpPr>
        <p:spPr>
          <a:xfrm>
            <a:off x="131406" y="4212408"/>
            <a:ext cx="8853054" cy="860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990"/>
              <a:buFont typeface="Arial"/>
              <a:buNone/>
            </a:pPr>
            <a:r>
              <a:rPr lang="en-US" sz="1800" i="1">
                <a:solidFill>
                  <a:srgbClr val="FFFFFF"/>
                </a:solidFill>
              </a:rPr>
              <a:t>Bacilliariophyta </a:t>
            </a:r>
            <a:r>
              <a:rPr lang="en-US" sz="1800" b="1">
                <a:solidFill>
                  <a:srgbClr val="75F2FF"/>
                </a:solidFill>
              </a:rPr>
              <a:t>aka</a:t>
            </a:r>
            <a:r>
              <a:rPr lang="en-US" sz="1800" b="1">
                <a:solidFill>
                  <a:srgbClr val="FFFFFF"/>
                </a:solidFill>
              </a:rPr>
              <a:t> </a:t>
            </a:r>
            <a:r>
              <a:rPr lang="en-US" sz="2000" b="1">
                <a:solidFill>
                  <a:srgbClr val="75F2FF"/>
                </a:solidFill>
              </a:rPr>
              <a:t>diatoms </a:t>
            </a:r>
            <a:r>
              <a:rPr lang="en-US" sz="1800">
                <a:solidFill>
                  <a:srgbClr val="FFFFFF"/>
                </a:solidFill>
              </a:rPr>
              <a:t>dominate, especially in the winter when other phytoplankton populations are low.  </a:t>
            </a:r>
            <a:r>
              <a:rPr lang="en-US" sz="2000" b="1">
                <a:solidFill>
                  <a:srgbClr val="00FF00"/>
                </a:solidFill>
              </a:rPr>
              <a:t>Click on each algae to learn more.</a:t>
            </a:r>
            <a:endParaRPr sz="2000">
              <a:solidFill>
                <a:srgbClr val="00FF00"/>
              </a:solidFill>
            </a:endParaRPr>
          </a:p>
        </p:txBody>
      </p:sp>
      <p:pic>
        <p:nvPicPr>
          <p:cNvPr id="153" name="Google Shape;153;p28"/>
          <p:cNvPicPr preferRelativeResize="0"/>
          <p:nvPr/>
        </p:nvPicPr>
        <p:blipFill rotWithShape="1">
          <a:blip r:embed="rId3">
            <a:alphaModFix/>
          </a:blip>
          <a:srcRect/>
          <a:stretch/>
        </p:blipFill>
        <p:spPr>
          <a:xfrm>
            <a:off x="1889981" y="301397"/>
            <a:ext cx="5335904" cy="3908966"/>
          </a:xfrm>
          <a:prstGeom prst="rect">
            <a:avLst/>
          </a:prstGeom>
          <a:noFill/>
          <a:ln>
            <a:noFill/>
          </a:ln>
        </p:spPr>
      </p:pic>
      <p:sp>
        <p:nvSpPr>
          <p:cNvPr id="154" name="Google Shape;154;p28">
            <a:hlinkClick r:id="" action="ppaction://noaction"/>
          </p:cNvPr>
          <p:cNvSpPr/>
          <p:nvPr/>
        </p:nvSpPr>
        <p:spPr>
          <a:xfrm>
            <a:off x="4619711" y="1908494"/>
            <a:ext cx="396124" cy="366679"/>
          </a:xfrm>
          <a:prstGeom prst="ellipse">
            <a:avLst/>
          </a:prstGeom>
          <a:blipFill rotWithShape="1">
            <a:blip r:embed="rId4">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 name="Google Shape;155;p28">
            <a:hlinkClick r:id="" action="ppaction://noaction"/>
          </p:cNvPr>
          <p:cNvSpPr/>
          <p:nvPr/>
        </p:nvSpPr>
        <p:spPr>
          <a:xfrm>
            <a:off x="4105280" y="2168314"/>
            <a:ext cx="365519" cy="368294"/>
          </a:xfrm>
          <a:prstGeom prst="ellipse">
            <a:avLst/>
          </a:prstGeom>
          <a:blipFill rotWithShape="1">
            <a:blip r:embed="rId5">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 name="Google Shape;156;p28">
            <a:hlinkClick r:id="" action="ppaction://noaction"/>
          </p:cNvPr>
          <p:cNvSpPr/>
          <p:nvPr/>
        </p:nvSpPr>
        <p:spPr>
          <a:xfrm>
            <a:off x="4549364" y="2168314"/>
            <a:ext cx="371546" cy="389469"/>
          </a:xfrm>
          <a:prstGeom prst="ellipse">
            <a:avLst/>
          </a:prstGeom>
          <a:blipFill rotWithShape="1">
            <a:blip r:embed="rId6">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 name="Google Shape;157;p28">
            <a:hlinkClick r:id="" action="ppaction://noaction"/>
          </p:cNvPr>
          <p:cNvSpPr/>
          <p:nvPr/>
        </p:nvSpPr>
        <p:spPr>
          <a:xfrm>
            <a:off x="4333611" y="1971230"/>
            <a:ext cx="350142" cy="344038"/>
          </a:xfrm>
          <a:prstGeom prst="ellipse">
            <a:avLst/>
          </a:prstGeom>
          <a:blipFill rotWithShape="1">
            <a:blip r:embed="rId7">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28">
            <a:hlinkClick r:id="" action="ppaction://noaction"/>
          </p:cNvPr>
          <p:cNvSpPr/>
          <p:nvPr/>
        </p:nvSpPr>
        <p:spPr>
          <a:xfrm>
            <a:off x="4897976" y="2107107"/>
            <a:ext cx="376411" cy="331776"/>
          </a:xfrm>
          <a:prstGeom prst="ellipse">
            <a:avLst/>
          </a:prstGeom>
          <a:blipFill rotWithShape="1">
            <a:blip r:embed="rId8">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 name="Google Shape;159;p28">
            <a:hlinkClick r:id="" action="ppaction://noaction"/>
          </p:cNvPr>
          <p:cNvSpPr/>
          <p:nvPr/>
        </p:nvSpPr>
        <p:spPr>
          <a:xfrm rot="10800000" flipH="1">
            <a:off x="2576914" y="3699103"/>
            <a:ext cx="392380" cy="341522"/>
          </a:xfrm>
          <a:prstGeom prst="ellipse">
            <a:avLst/>
          </a:prstGeom>
          <a:blipFill rotWithShape="1">
            <a:blip r:embed="rId9">
              <a:alphaModFix/>
            </a:blip>
            <a:stretch>
              <a:fillRect/>
            </a:stretch>
          </a:blipFill>
          <a:ln w="25400" cap="flat" cmpd="sng">
            <a:solidFill>
              <a:srgbClr val="9F5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 name="Google Shape;160;p28">
            <a:hlinkClick r:id="" action="ppaction://noaction"/>
          </p:cNvPr>
          <p:cNvSpPr/>
          <p:nvPr/>
        </p:nvSpPr>
        <p:spPr>
          <a:xfrm>
            <a:off x="5180235" y="2235716"/>
            <a:ext cx="423552" cy="367979"/>
          </a:xfrm>
          <a:prstGeom prst="ellipse">
            <a:avLst/>
          </a:prstGeom>
          <a:blipFill rotWithShape="1">
            <a:blip r:embed="rId10">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1" name="Google Shape;161;p28">
            <a:hlinkClick r:id="" action="ppaction://noaction"/>
          </p:cNvPr>
          <p:cNvSpPr/>
          <p:nvPr/>
        </p:nvSpPr>
        <p:spPr>
          <a:xfrm>
            <a:off x="3722394" y="2052253"/>
            <a:ext cx="399739" cy="368081"/>
          </a:xfrm>
          <a:prstGeom prst="ellipse">
            <a:avLst/>
          </a:prstGeom>
          <a:blipFill rotWithShape="1">
            <a:blip r:embed="rId11">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 name="Google Shape;162;p28">
            <a:hlinkClick r:id="" action="ppaction://noaction"/>
          </p:cNvPr>
          <p:cNvSpPr/>
          <p:nvPr/>
        </p:nvSpPr>
        <p:spPr>
          <a:xfrm rot="10800000" flipH="1">
            <a:off x="3561559" y="3718128"/>
            <a:ext cx="451426" cy="341522"/>
          </a:xfrm>
          <a:prstGeom prst="ellipse">
            <a:avLst/>
          </a:prstGeom>
          <a:blipFill rotWithShape="1">
            <a:blip r:embed="rId12">
              <a:alphaModFix/>
            </a:blip>
            <a:stretch>
              <a:fillRect/>
            </a:stretch>
          </a:blipFill>
          <a:ln w="25400" cap="flat" cmpd="sng">
            <a:solidFill>
              <a:srgbClr val="9F5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 name="Google Shape;163;p28">
            <a:hlinkClick r:id="" action="ppaction://noaction"/>
          </p:cNvPr>
          <p:cNvSpPr/>
          <p:nvPr/>
        </p:nvSpPr>
        <p:spPr>
          <a:xfrm rot="10800000" flipH="1">
            <a:off x="4896012" y="3718128"/>
            <a:ext cx="373022" cy="341522"/>
          </a:xfrm>
          <a:prstGeom prst="ellipse">
            <a:avLst/>
          </a:prstGeom>
          <a:blipFill rotWithShape="1">
            <a:blip r:embed="rId13">
              <a:alphaModFix/>
            </a:blip>
            <a:stretch>
              <a:fillRect/>
            </a:stretch>
          </a:blipFill>
          <a:ln w="25400" cap="flat" cmpd="sng">
            <a:solidFill>
              <a:srgbClr val="9F5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 name="Google Shape;164;p28">
            <a:hlinkClick r:id="" action="ppaction://noaction"/>
          </p:cNvPr>
          <p:cNvSpPr/>
          <p:nvPr/>
        </p:nvSpPr>
        <p:spPr>
          <a:xfrm rot="10800000" flipH="1">
            <a:off x="6160885" y="3699103"/>
            <a:ext cx="373022" cy="341522"/>
          </a:xfrm>
          <a:prstGeom prst="ellipse">
            <a:avLst/>
          </a:prstGeom>
          <a:blipFill rotWithShape="1">
            <a:blip r:embed="rId14">
              <a:alphaModFix/>
            </a:blip>
            <a:stretch>
              <a:fillRect/>
            </a:stretch>
          </a:blipFill>
          <a:ln w="25400" cap="flat" cmpd="sng">
            <a:solidFill>
              <a:srgbClr val="9F5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00" y="284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i="1">
                <a:solidFill>
                  <a:schemeClr val="lt1"/>
                </a:solidFill>
              </a:rPr>
              <a:t>Diatoms are “algae in glass houses”</a:t>
            </a:r>
            <a:endParaRPr i="1">
              <a:solidFill>
                <a:schemeClr val="lt1"/>
              </a:solidFill>
            </a:endParaRPr>
          </a:p>
        </p:txBody>
      </p:sp>
      <p:sp>
        <p:nvSpPr>
          <p:cNvPr id="170" name="Google Shape;170;p29"/>
          <p:cNvSpPr txBox="1">
            <a:spLocks noGrp="1"/>
          </p:cNvSpPr>
          <p:nvPr>
            <p:ph type="body" idx="1"/>
          </p:nvPr>
        </p:nvSpPr>
        <p:spPr>
          <a:xfrm>
            <a:off x="311700" y="4052505"/>
            <a:ext cx="8520600" cy="109099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r>
              <a:rPr lang="en-US">
                <a:solidFill>
                  <a:srgbClr val="FFFFFF"/>
                </a:solidFill>
              </a:rPr>
              <a:t>Diatoms have transparent silica cell walls that are formed in two pieces which fit together like a pillbox.  Silica is the main component of glass, so diatoms are often referred to as “algae in glass houses.”</a:t>
            </a:r>
            <a:endParaRPr/>
          </a:p>
        </p:txBody>
      </p:sp>
      <p:sp>
        <p:nvSpPr>
          <p:cNvPr id="171" name="Google Shape;171;p29"/>
          <p:cNvSpPr/>
          <p:nvPr/>
        </p:nvSpPr>
        <p:spPr>
          <a:xfrm>
            <a:off x="684787" y="946167"/>
            <a:ext cx="3229488" cy="3017474"/>
          </a:xfrm>
          <a:prstGeom prst="ellipse">
            <a:avLst/>
          </a:prstGeom>
          <a:blipFill rotWithShape="1">
            <a:blip r:embed="rId3">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 name="Google Shape;172;p29"/>
          <p:cNvSpPr/>
          <p:nvPr/>
        </p:nvSpPr>
        <p:spPr>
          <a:xfrm>
            <a:off x="4687292" y="857304"/>
            <a:ext cx="3229488" cy="3017474"/>
          </a:xfrm>
          <a:prstGeom prst="ellipse">
            <a:avLst/>
          </a:prstGeom>
          <a:blipFill rotWithShape="1">
            <a:blip r:embed="rId4">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311700" y="284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i="1">
                <a:solidFill>
                  <a:schemeClr val="lt1"/>
                </a:solidFill>
              </a:rPr>
              <a:t>Freshwater diatoms are generally pennate or centric</a:t>
            </a:r>
            <a:endParaRPr i="1">
              <a:solidFill>
                <a:schemeClr val="lt1"/>
              </a:solidFill>
            </a:endParaRPr>
          </a:p>
        </p:txBody>
      </p:sp>
      <p:sp>
        <p:nvSpPr>
          <p:cNvPr id="178" name="Google Shape;178;p30"/>
          <p:cNvSpPr txBox="1">
            <a:spLocks noGrp="1"/>
          </p:cNvSpPr>
          <p:nvPr>
            <p:ph type="body" idx="1"/>
          </p:nvPr>
        </p:nvSpPr>
        <p:spPr>
          <a:xfrm>
            <a:off x="311700" y="3963641"/>
            <a:ext cx="8520600" cy="109099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r>
              <a:rPr lang="en-US">
                <a:solidFill>
                  <a:srgbClr val="FFFFFF"/>
                </a:solidFill>
              </a:rPr>
              <a:t>Pennate diatoms live in benthic zones but may be suspended in the water column.  They can be somewhat motile.  Centric diatoms are circular and are a part of the phytoplankton.  They do not move on their own but can be moved by waves, etc.</a:t>
            </a:r>
            <a:endParaRPr/>
          </a:p>
        </p:txBody>
      </p:sp>
      <p:sp>
        <p:nvSpPr>
          <p:cNvPr id="179" name="Google Shape;179;p30"/>
          <p:cNvSpPr/>
          <p:nvPr/>
        </p:nvSpPr>
        <p:spPr>
          <a:xfrm>
            <a:off x="684787" y="946167"/>
            <a:ext cx="3229488" cy="3017474"/>
          </a:xfrm>
          <a:prstGeom prst="ellipse">
            <a:avLst/>
          </a:prstGeom>
          <a:blipFill rotWithShape="1">
            <a:blip r:embed="rId3">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 name="Google Shape;180;p30"/>
          <p:cNvSpPr/>
          <p:nvPr/>
        </p:nvSpPr>
        <p:spPr>
          <a:xfrm>
            <a:off x="4687292" y="857304"/>
            <a:ext cx="3229488" cy="3017474"/>
          </a:xfrm>
          <a:prstGeom prst="ellipse">
            <a:avLst/>
          </a:prstGeom>
          <a:blipFill rotWithShape="1">
            <a:blip r:embed="rId4">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Font typeface="Arial"/>
              <a:buNone/>
            </a:pPr>
            <a:r>
              <a:rPr lang="en-US" sz="3600">
                <a:solidFill>
                  <a:srgbClr val="FFFFFF"/>
                </a:solidFill>
              </a:rPr>
              <a:t>Day 1:  Graphing Salinity Data from HRECOS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Diatoms are highly sensitive to abiotic factors so are often used as environmental indicators.  </a:t>
            </a:r>
            <a:endParaRPr>
              <a:solidFill>
                <a:schemeClr val="lt1"/>
              </a:solidFill>
            </a:endParaRPr>
          </a:p>
        </p:txBody>
      </p:sp>
      <p:sp>
        <p:nvSpPr>
          <p:cNvPr id="186" name="Google Shape;186;p31"/>
          <p:cNvSpPr txBox="1">
            <a:spLocks noGrp="1"/>
          </p:cNvSpPr>
          <p:nvPr>
            <p:ph type="body" idx="1"/>
          </p:nvPr>
        </p:nvSpPr>
        <p:spPr>
          <a:xfrm>
            <a:off x="112295" y="3857583"/>
            <a:ext cx="9031705" cy="1115469"/>
          </a:xfrm>
          <a:prstGeom prst="rect">
            <a:avLst/>
          </a:prstGeom>
          <a:noFill/>
          <a:ln>
            <a:noFill/>
          </a:ln>
        </p:spPr>
        <p:txBody>
          <a:bodyPr spcFirstLastPara="1" wrap="square" lIns="91425" tIns="91425" rIns="91425" bIns="91425" anchor="t" anchorCtr="0">
            <a:noAutofit/>
          </a:bodyPr>
          <a:lstStyle/>
          <a:p>
            <a:pPr marL="0" lvl="0" indent="-114300" algn="l" rtl="0">
              <a:lnSpc>
                <a:spcPct val="115000"/>
              </a:lnSpc>
              <a:spcBef>
                <a:spcPts val="0"/>
              </a:spcBef>
              <a:spcAft>
                <a:spcPts val="0"/>
              </a:spcAft>
              <a:buSzPts val="1800"/>
              <a:buFont typeface="Arial"/>
              <a:buChar char="●"/>
            </a:pPr>
            <a:r>
              <a:rPr lang="en-US">
                <a:solidFill>
                  <a:schemeClr val="lt1"/>
                </a:solidFill>
              </a:rPr>
              <a:t>               Before zebra mussels                               After zebra mussels</a:t>
            </a:r>
            <a:endParaRPr/>
          </a:p>
          <a:p>
            <a:pPr marL="0" lvl="0" indent="0" algn="l" rtl="0">
              <a:lnSpc>
                <a:spcPct val="115000"/>
              </a:lnSpc>
              <a:spcBef>
                <a:spcPts val="1600"/>
              </a:spcBef>
              <a:spcAft>
                <a:spcPts val="0"/>
              </a:spcAft>
              <a:buSzPts val="1800"/>
              <a:buFont typeface="Arial"/>
              <a:buNone/>
            </a:pPr>
            <a:r>
              <a:rPr lang="en-US">
                <a:solidFill>
                  <a:schemeClr val="lt1"/>
                </a:solidFill>
              </a:rPr>
              <a:t>Invasive zebra mussels initially depleted Hudson Estuary phytoplankton levels by 85%</a:t>
            </a:r>
            <a:endParaRPr>
              <a:solidFill>
                <a:schemeClr val="lt1"/>
              </a:solidFill>
            </a:endParaRPr>
          </a:p>
        </p:txBody>
      </p:sp>
      <p:pic>
        <p:nvPicPr>
          <p:cNvPr id="187" name="Google Shape;187;p31" descr="zebra_mussels_before.jpg">
            <a:hlinkClick r:id="rId3"/>
          </p:cNvPr>
          <p:cNvPicPr preferRelativeResize="0"/>
          <p:nvPr/>
        </p:nvPicPr>
        <p:blipFill rotWithShape="1">
          <a:blip r:embed="rId4">
            <a:alphaModFix/>
          </a:blip>
          <a:srcRect/>
          <a:stretch/>
        </p:blipFill>
        <p:spPr>
          <a:xfrm>
            <a:off x="725119" y="1566237"/>
            <a:ext cx="3356892" cy="2237921"/>
          </a:xfrm>
          <a:prstGeom prst="rect">
            <a:avLst/>
          </a:prstGeom>
          <a:noFill/>
          <a:ln>
            <a:noFill/>
          </a:ln>
        </p:spPr>
      </p:pic>
      <p:pic>
        <p:nvPicPr>
          <p:cNvPr id="188" name="Google Shape;188;p31" descr="zebra_mussels_after.jpg"/>
          <p:cNvPicPr preferRelativeResize="0"/>
          <p:nvPr/>
        </p:nvPicPr>
        <p:blipFill rotWithShape="1">
          <a:blip r:embed="rId5">
            <a:alphaModFix/>
          </a:blip>
          <a:srcRect/>
          <a:stretch/>
        </p:blipFill>
        <p:spPr>
          <a:xfrm>
            <a:off x="4744788" y="1566237"/>
            <a:ext cx="3356900" cy="2237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ctrTitle"/>
          </p:nvPr>
        </p:nvSpPr>
        <p:spPr>
          <a:xfrm>
            <a:off x="449477" y="270875"/>
            <a:ext cx="8520600" cy="49788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Font typeface="Calibri"/>
              <a:buNone/>
            </a:pPr>
            <a:br>
              <a:rPr lang="en-US" sz="3600">
                <a:solidFill>
                  <a:srgbClr val="FFFFFF"/>
                </a:solidFill>
                <a:latin typeface="Calibri"/>
                <a:ea typeface="Calibri"/>
                <a:cs typeface="Calibri"/>
                <a:sym typeface="Calibri"/>
              </a:rPr>
            </a:br>
            <a:br>
              <a:rPr lang="en-US" sz="2800">
                <a:solidFill>
                  <a:schemeClr val="lt1"/>
                </a:solidFill>
                <a:latin typeface="Calibri"/>
                <a:ea typeface="Calibri"/>
                <a:cs typeface="Calibri"/>
                <a:sym typeface="Calibri"/>
              </a:rPr>
            </a:br>
            <a:br>
              <a:rPr lang="en-US" sz="2800">
                <a:solidFill>
                  <a:schemeClr val="lt1"/>
                </a:solidFill>
                <a:latin typeface="Calibri"/>
                <a:ea typeface="Calibri"/>
                <a:cs typeface="Calibri"/>
                <a:sym typeface="Calibri"/>
              </a:rPr>
            </a:br>
            <a:br>
              <a:rPr lang="en-US" sz="2800">
                <a:solidFill>
                  <a:schemeClr val="lt1"/>
                </a:solidFill>
                <a:latin typeface="Calibri"/>
                <a:ea typeface="Calibri"/>
                <a:cs typeface="Calibri"/>
                <a:sym typeface="Calibri"/>
              </a:rPr>
            </a:br>
            <a:r>
              <a:rPr lang="en-US" sz="2800">
                <a:solidFill>
                  <a:schemeClr val="lt1"/>
                </a:solidFill>
                <a:latin typeface="Arial"/>
                <a:ea typeface="Arial"/>
                <a:cs typeface="Arial"/>
                <a:sym typeface="Arial"/>
              </a:rPr>
              <a:t>Collecting diatoms in the Hudson Estuary</a:t>
            </a:r>
            <a:r>
              <a:rPr lang="en-US" sz="2400">
                <a:solidFill>
                  <a:srgbClr val="FFFFFF"/>
                </a:solidFill>
                <a:latin typeface="Arial"/>
                <a:ea typeface="Arial"/>
                <a:cs typeface="Arial"/>
                <a:sym typeface="Arial"/>
              </a:rPr>
              <a:t> </a:t>
            </a:r>
            <a:endParaRPr sz="2600">
              <a:solidFill>
                <a:srgbClr val="FFFFFF"/>
              </a:solidFill>
              <a:latin typeface="Arial"/>
              <a:ea typeface="Arial"/>
              <a:cs typeface="Arial"/>
              <a:sym typeface="Arial"/>
            </a:endParaRPr>
          </a:p>
        </p:txBody>
      </p:sp>
      <p:sp>
        <p:nvSpPr>
          <p:cNvPr id="194" name="Google Shape;194;p32"/>
          <p:cNvSpPr txBox="1">
            <a:spLocks noGrp="1"/>
          </p:cNvSpPr>
          <p:nvPr>
            <p:ph type="subTitle" idx="1"/>
          </p:nvPr>
        </p:nvSpPr>
        <p:spPr>
          <a:xfrm>
            <a:off x="0" y="769055"/>
            <a:ext cx="9144000" cy="4301709"/>
          </a:xfrm>
          <a:prstGeom prst="rect">
            <a:avLst/>
          </a:prstGeom>
          <a:noFill/>
          <a:ln>
            <a:noFill/>
          </a:ln>
        </p:spPr>
        <p:txBody>
          <a:bodyPr spcFirstLastPara="1" wrap="square" lIns="91425" tIns="91425" rIns="91425" bIns="91425" anchor="t" anchorCtr="0">
            <a:noAutofit/>
          </a:bodyPr>
          <a:lstStyle/>
          <a:p>
            <a:pPr marL="88900" lvl="0" indent="0" algn="l" rtl="0">
              <a:lnSpc>
                <a:spcPct val="100000"/>
              </a:lnSpc>
              <a:spcBef>
                <a:spcPts val="0"/>
              </a:spcBef>
              <a:spcAft>
                <a:spcPts val="0"/>
              </a:spcAft>
              <a:buClr>
                <a:srgbClr val="FFFFFF"/>
              </a:buClr>
              <a:buSzPts val="2100"/>
              <a:buFont typeface="Arial"/>
              <a:buNone/>
            </a:pPr>
            <a:r>
              <a:rPr lang="en-US" sz="2100">
                <a:solidFill>
                  <a:srgbClr val="FFFFFF"/>
                </a:solidFill>
                <a:latin typeface="Arial"/>
                <a:ea typeface="Arial"/>
                <a:cs typeface="Arial"/>
                <a:sym typeface="Arial"/>
              </a:rPr>
              <a:t>…in floating phytoplankton:</a:t>
            </a:r>
            <a:endParaRPr/>
          </a:p>
          <a:p>
            <a:pPr marL="88900" lvl="0" indent="0" algn="l" rtl="0">
              <a:lnSpc>
                <a:spcPct val="10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 </a:t>
            </a:r>
            <a:endParaRPr sz="24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2400"/>
              <a:buFont typeface="Arial"/>
              <a:buNone/>
            </a:pPr>
            <a:endParaRPr sz="24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900"/>
              <a:buFont typeface="Calibri"/>
              <a:buNone/>
            </a:pPr>
            <a:r>
              <a:rPr lang="en-US" sz="900">
                <a:solidFill>
                  <a:srgbClr val="FFFFFF"/>
                </a:solidFill>
                <a:latin typeface="Calibri"/>
                <a:ea typeface="Calibri"/>
                <a:cs typeface="Calibri"/>
                <a:sym typeface="Calibri"/>
              </a:rPr>
              <a:t>          </a:t>
            </a:r>
            <a:endParaRPr sz="9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1900"/>
              <a:buFont typeface="Arial"/>
              <a:buNone/>
            </a:pPr>
            <a:endParaRPr sz="19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800"/>
              <a:buFont typeface="Calibri"/>
              <a:buNone/>
            </a:pPr>
            <a:r>
              <a:rPr lang="en-US" sz="800">
                <a:solidFill>
                  <a:srgbClr val="FFFFFF"/>
                </a:solidFill>
                <a:latin typeface="Calibri"/>
                <a:ea typeface="Calibri"/>
                <a:cs typeface="Calibri"/>
                <a:sym typeface="Calibri"/>
              </a:rPr>
              <a:t>            </a:t>
            </a:r>
            <a:endParaRPr/>
          </a:p>
          <a:p>
            <a:pPr marL="88900" lvl="0" indent="0" algn="l" rtl="0">
              <a:lnSpc>
                <a:spcPct val="100000"/>
              </a:lnSpc>
              <a:spcBef>
                <a:spcPts val="0"/>
              </a:spcBef>
              <a:spcAft>
                <a:spcPts val="0"/>
              </a:spcAft>
              <a:buClr>
                <a:srgbClr val="FFFFFF"/>
              </a:buClr>
              <a:buSzPts val="800"/>
              <a:buFont typeface="Calibri"/>
              <a:buNone/>
            </a:pPr>
            <a:r>
              <a:rPr lang="en-US" sz="800">
                <a:solidFill>
                  <a:srgbClr val="FFFFFF"/>
                </a:solidFill>
                <a:latin typeface="Calibri"/>
                <a:ea typeface="Calibri"/>
                <a:cs typeface="Calibri"/>
                <a:sym typeface="Calibri"/>
              </a:rPr>
              <a:t>             </a:t>
            </a:r>
            <a:endParaRPr/>
          </a:p>
          <a:p>
            <a:pPr marL="88900" lvl="0" indent="0" algn="l" rtl="0">
              <a:lnSpc>
                <a:spcPct val="100000"/>
              </a:lnSpc>
              <a:spcBef>
                <a:spcPts val="0"/>
              </a:spcBef>
              <a:spcAft>
                <a:spcPts val="0"/>
              </a:spcAft>
              <a:buClr>
                <a:srgbClr val="FFFFFF"/>
              </a:buClr>
              <a:buSzPts val="1000"/>
              <a:buFont typeface="Calibri"/>
              <a:buNone/>
            </a:pPr>
            <a:r>
              <a:rPr lang="en-US" sz="1000">
                <a:solidFill>
                  <a:srgbClr val="FFFFFF"/>
                </a:solidFill>
                <a:latin typeface="Calibri"/>
                <a:ea typeface="Calibri"/>
                <a:cs typeface="Calibri"/>
                <a:sym typeface="Calibri"/>
              </a:rPr>
              <a:t>     </a:t>
            </a:r>
            <a:endParaRPr/>
          </a:p>
          <a:p>
            <a:pPr marL="88900" lvl="0" indent="0" algn="l" rtl="0">
              <a:lnSpc>
                <a:spcPct val="100000"/>
              </a:lnSpc>
              <a:spcBef>
                <a:spcPts val="0"/>
              </a:spcBef>
              <a:spcAft>
                <a:spcPts val="0"/>
              </a:spcAft>
              <a:buClr>
                <a:srgbClr val="FFFFFF"/>
              </a:buClr>
              <a:buSzPts val="2100"/>
              <a:buFont typeface="Arial"/>
              <a:buNone/>
            </a:pPr>
            <a:endParaRPr sz="2100">
              <a:solidFill>
                <a:srgbClr val="FFFFFF"/>
              </a:solidFill>
              <a:latin typeface="Arial"/>
              <a:ea typeface="Arial"/>
              <a:cs typeface="Arial"/>
              <a:sym typeface="Arial"/>
            </a:endParaRPr>
          </a:p>
          <a:p>
            <a:pPr marL="88900" lvl="0" indent="0" algn="l" rtl="0">
              <a:lnSpc>
                <a:spcPct val="100000"/>
              </a:lnSpc>
              <a:spcBef>
                <a:spcPts val="0"/>
              </a:spcBef>
              <a:spcAft>
                <a:spcPts val="0"/>
              </a:spcAft>
              <a:buClr>
                <a:srgbClr val="FFFFFF"/>
              </a:buClr>
              <a:buSzPts val="2000"/>
              <a:buFont typeface="Arial"/>
              <a:buNone/>
            </a:pPr>
            <a:r>
              <a:rPr lang="en-US" sz="2000">
                <a:solidFill>
                  <a:srgbClr val="FFFFFF"/>
                </a:solidFill>
                <a:latin typeface="Arial"/>
                <a:ea typeface="Arial"/>
                <a:cs typeface="Arial"/>
                <a:sym typeface="Arial"/>
              </a:rPr>
              <a:t>…in</a:t>
            </a:r>
            <a:r>
              <a:rPr lang="en-US" sz="2000">
                <a:solidFill>
                  <a:schemeClr val="lt1"/>
                </a:solidFill>
                <a:latin typeface="Arial"/>
                <a:ea typeface="Arial"/>
                <a:cs typeface="Arial"/>
                <a:sym typeface="Arial"/>
              </a:rPr>
              <a:t> benthic zones (in sediment or sublayers of water body):</a:t>
            </a:r>
            <a:endParaRPr sz="2000">
              <a:solidFill>
                <a:schemeClr val="lt1"/>
              </a:solidFill>
              <a:latin typeface="Arial"/>
              <a:ea typeface="Arial"/>
              <a:cs typeface="Arial"/>
              <a:sym typeface="Arial"/>
            </a:endParaRPr>
          </a:p>
          <a:p>
            <a:pPr marL="88900" lvl="0" indent="0" algn="l" rtl="0">
              <a:lnSpc>
                <a:spcPct val="100000"/>
              </a:lnSpc>
              <a:spcBef>
                <a:spcPts val="0"/>
              </a:spcBef>
              <a:spcAft>
                <a:spcPts val="0"/>
              </a:spcAft>
              <a:buClr>
                <a:srgbClr val="FFFFFF"/>
              </a:buClr>
              <a:buSzPts val="2000"/>
              <a:buFont typeface="Arial"/>
              <a:buNone/>
            </a:pPr>
            <a:endParaRPr sz="20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2000"/>
              <a:buFont typeface="Arial"/>
              <a:buNone/>
            </a:pPr>
            <a:endParaRPr sz="2000">
              <a:solidFill>
                <a:srgbClr val="FFFFFF"/>
              </a:solidFill>
              <a:latin typeface="Calibri"/>
              <a:ea typeface="Calibri"/>
              <a:cs typeface="Calibri"/>
              <a:sym typeface="Calibri"/>
            </a:endParaRPr>
          </a:p>
          <a:p>
            <a:pPr marL="88900" lvl="0" indent="0" algn="l" rtl="0">
              <a:lnSpc>
                <a:spcPct val="100000"/>
              </a:lnSpc>
              <a:spcBef>
                <a:spcPts val="0"/>
              </a:spcBef>
              <a:spcAft>
                <a:spcPts val="0"/>
              </a:spcAft>
              <a:buClr>
                <a:srgbClr val="FFFFFF"/>
              </a:buClr>
              <a:buSzPts val="2000"/>
              <a:buFont typeface="Calibri"/>
              <a:buNone/>
            </a:pPr>
            <a:r>
              <a:rPr lang="en-US" sz="2000">
                <a:solidFill>
                  <a:srgbClr val="FFFFFF"/>
                </a:solidFill>
                <a:latin typeface="Calibri"/>
                <a:ea typeface="Calibri"/>
                <a:cs typeface="Calibri"/>
                <a:sym typeface="Calibri"/>
              </a:rPr>
              <a:t> </a:t>
            </a:r>
            <a:endParaRPr sz="2000">
              <a:solidFill>
                <a:srgbClr val="FFFFFF"/>
              </a:solidFill>
              <a:latin typeface="Calibri"/>
              <a:ea typeface="Calibri"/>
              <a:cs typeface="Calibri"/>
              <a:sym typeface="Calibri"/>
            </a:endParaRPr>
          </a:p>
        </p:txBody>
      </p:sp>
      <p:pic>
        <p:nvPicPr>
          <p:cNvPr id="195" name="Google Shape;195;p32" descr="download.jpg"/>
          <p:cNvPicPr preferRelativeResize="0"/>
          <p:nvPr/>
        </p:nvPicPr>
        <p:blipFill rotWithShape="1">
          <a:blip r:embed="rId3">
            <a:alphaModFix/>
          </a:blip>
          <a:srcRect/>
          <a:stretch/>
        </p:blipFill>
        <p:spPr>
          <a:xfrm>
            <a:off x="3792134" y="1401142"/>
            <a:ext cx="1877145" cy="1315695"/>
          </a:xfrm>
          <a:prstGeom prst="rect">
            <a:avLst/>
          </a:prstGeom>
          <a:noFill/>
          <a:ln>
            <a:noFill/>
          </a:ln>
        </p:spPr>
      </p:pic>
      <p:pic>
        <p:nvPicPr>
          <p:cNvPr id="196" name="Google Shape;196;p32" descr="RyanDavis_NorthCascades-350x350.jpg"/>
          <p:cNvPicPr preferRelativeResize="0"/>
          <p:nvPr/>
        </p:nvPicPr>
        <p:blipFill rotWithShape="1">
          <a:blip r:embed="rId4">
            <a:alphaModFix/>
          </a:blip>
          <a:srcRect/>
          <a:stretch/>
        </p:blipFill>
        <p:spPr>
          <a:xfrm>
            <a:off x="870324" y="1355474"/>
            <a:ext cx="1526368" cy="1368891"/>
          </a:xfrm>
          <a:prstGeom prst="rect">
            <a:avLst/>
          </a:prstGeom>
          <a:noFill/>
          <a:ln>
            <a:noFill/>
          </a:ln>
        </p:spPr>
      </p:pic>
      <p:pic>
        <p:nvPicPr>
          <p:cNvPr id="197" name="Google Shape;197;p32" descr="toothbrush Diatom-collection.jpg"/>
          <p:cNvPicPr preferRelativeResize="0"/>
          <p:nvPr/>
        </p:nvPicPr>
        <p:blipFill rotWithShape="1">
          <a:blip r:embed="rId5">
            <a:alphaModFix/>
          </a:blip>
          <a:srcRect/>
          <a:stretch/>
        </p:blipFill>
        <p:spPr>
          <a:xfrm>
            <a:off x="6550134" y="3422794"/>
            <a:ext cx="1877145" cy="1267097"/>
          </a:xfrm>
          <a:prstGeom prst="rect">
            <a:avLst/>
          </a:prstGeom>
          <a:noFill/>
          <a:ln>
            <a:noFill/>
          </a:ln>
        </p:spPr>
      </p:pic>
      <p:pic>
        <p:nvPicPr>
          <p:cNvPr id="198" name="Google Shape;198;p32"/>
          <p:cNvPicPr preferRelativeResize="0"/>
          <p:nvPr/>
        </p:nvPicPr>
        <p:blipFill rotWithShape="1">
          <a:blip r:embed="rId6">
            <a:alphaModFix/>
          </a:blip>
          <a:srcRect/>
          <a:stretch/>
        </p:blipFill>
        <p:spPr>
          <a:xfrm>
            <a:off x="7242598" y="1160973"/>
            <a:ext cx="603295" cy="1555864"/>
          </a:xfrm>
          <a:prstGeom prst="rect">
            <a:avLst/>
          </a:prstGeom>
          <a:noFill/>
          <a:ln>
            <a:noFill/>
          </a:ln>
        </p:spPr>
      </p:pic>
      <p:sp>
        <p:nvSpPr>
          <p:cNvPr id="199" name="Google Shape;199;p32"/>
          <p:cNvSpPr txBox="1"/>
          <p:nvPr/>
        </p:nvSpPr>
        <p:spPr>
          <a:xfrm flipH="1">
            <a:off x="6198334" y="1828156"/>
            <a:ext cx="70360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OR</a:t>
            </a:r>
            <a:endParaRPr sz="2400" b="0" i="0" u="none" strike="noStrike" cap="none">
              <a:solidFill>
                <a:schemeClr val="lt1"/>
              </a:solidFill>
              <a:latin typeface="Arial"/>
              <a:ea typeface="Arial"/>
              <a:cs typeface="Arial"/>
              <a:sym typeface="Arial"/>
            </a:endParaRPr>
          </a:p>
        </p:txBody>
      </p:sp>
      <p:sp>
        <p:nvSpPr>
          <p:cNvPr id="200" name="Google Shape;200;p32"/>
          <p:cNvSpPr txBox="1"/>
          <p:nvPr/>
        </p:nvSpPr>
        <p:spPr>
          <a:xfrm>
            <a:off x="1097583" y="2716837"/>
            <a:ext cx="796531" cy="3137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String</a:t>
            </a:r>
            <a:endParaRPr sz="1400" b="0" i="0" u="none" strike="noStrike" cap="none">
              <a:solidFill>
                <a:schemeClr val="lt1"/>
              </a:solidFill>
              <a:latin typeface="Arial"/>
              <a:ea typeface="Arial"/>
              <a:cs typeface="Arial"/>
              <a:sym typeface="Arial"/>
            </a:endParaRPr>
          </a:p>
        </p:txBody>
      </p:sp>
      <p:sp>
        <p:nvSpPr>
          <p:cNvPr id="201" name="Google Shape;201;p32"/>
          <p:cNvSpPr txBox="1"/>
          <p:nvPr/>
        </p:nvSpPr>
        <p:spPr>
          <a:xfrm>
            <a:off x="2805728" y="1828156"/>
            <a:ext cx="70359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OR</a:t>
            </a:r>
            <a:endParaRPr sz="2400" b="0" i="0" u="none" strike="noStrike" cap="none">
              <a:solidFill>
                <a:schemeClr val="lt1"/>
              </a:solidFill>
              <a:latin typeface="Arial"/>
              <a:ea typeface="Arial"/>
              <a:cs typeface="Arial"/>
              <a:sym typeface="Arial"/>
            </a:endParaRPr>
          </a:p>
        </p:txBody>
      </p:sp>
      <p:sp>
        <p:nvSpPr>
          <p:cNvPr id="202" name="Google Shape;202;p32"/>
          <p:cNvSpPr txBox="1"/>
          <p:nvPr/>
        </p:nvSpPr>
        <p:spPr>
          <a:xfrm>
            <a:off x="3946535" y="2716837"/>
            <a:ext cx="167293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Microplankton net</a:t>
            </a:r>
            <a:endParaRPr sz="1400" b="0" i="0" u="none" strike="noStrike" cap="none">
              <a:solidFill>
                <a:schemeClr val="lt1"/>
              </a:solidFill>
              <a:latin typeface="Arial"/>
              <a:ea typeface="Arial"/>
              <a:cs typeface="Arial"/>
              <a:sym typeface="Arial"/>
            </a:endParaRPr>
          </a:p>
        </p:txBody>
      </p:sp>
      <p:sp>
        <p:nvSpPr>
          <p:cNvPr id="203" name="Google Shape;203;p32"/>
          <p:cNvSpPr txBox="1"/>
          <p:nvPr/>
        </p:nvSpPr>
        <p:spPr>
          <a:xfrm>
            <a:off x="6959790" y="2689120"/>
            <a:ext cx="116891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2 Liter bottle</a:t>
            </a:r>
            <a:endParaRPr sz="1400" b="0" i="0" u="none" strike="noStrike" cap="none">
              <a:solidFill>
                <a:schemeClr val="lt1"/>
              </a:solidFill>
              <a:latin typeface="Arial"/>
              <a:ea typeface="Arial"/>
              <a:cs typeface="Arial"/>
              <a:sym typeface="Arial"/>
            </a:endParaRPr>
          </a:p>
        </p:txBody>
      </p:sp>
      <p:sp>
        <p:nvSpPr>
          <p:cNvPr id="204" name="Google Shape;204;p32"/>
          <p:cNvSpPr txBox="1"/>
          <p:nvPr/>
        </p:nvSpPr>
        <p:spPr>
          <a:xfrm>
            <a:off x="6597836" y="4762987"/>
            <a:ext cx="177684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Toothbrush Method</a:t>
            </a:r>
            <a:endParaRPr sz="1400" b="0" i="0" u="none" strike="noStrike" cap="none">
              <a:solidFill>
                <a:schemeClr val="lt1"/>
              </a:solidFill>
              <a:latin typeface="Arial"/>
              <a:ea typeface="Arial"/>
              <a:cs typeface="Arial"/>
              <a:sym typeface="Arial"/>
            </a:endParaRPr>
          </a:p>
        </p:txBody>
      </p:sp>
      <p:pic>
        <p:nvPicPr>
          <p:cNvPr id="205" name="Google Shape;205;p32"/>
          <p:cNvPicPr preferRelativeResize="0"/>
          <p:nvPr/>
        </p:nvPicPr>
        <p:blipFill rotWithShape="1">
          <a:blip r:embed="rId7">
            <a:alphaModFix/>
          </a:blip>
          <a:srcRect/>
          <a:stretch/>
        </p:blipFill>
        <p:spPr>
          <a:xfrm>
            <a:off x="2136297" y="3553155"/>
            <a:ext cx="1546979" cy="1254176"/>
          </a:xfrm>
          <a:prstGeom prst="rect">
            <a:avLst/>
          </a:prstGeom>
          <a:noFill/>
          <a:ln>
            <a:noFill/>
          </a:ln>
        </p:spPr>
      </p:pic>
      <p:pic>
        <p:nvPicPr>
          <p:cNvPr id="206" name="Google Shape;206;p32"/>
          <p:cNvPicPr preferRelativeResize="0"/>
          <p:nvPr/>
        </p:nvPicPr>
        <p:blipFill rotWithShape="1">
          <a:blip r:embed="rId8">
            <a:alphaModFix/>
          </a:blip>
          <a:srcRect/>
          <a:stretch/>
        </p:blipFill>
        <p:spPr>
          <a:xfrm>
            <a:off x="4009016" y="3578760"/>
            <a:ext cx="1547973" cy="1230207"/>
          </a:xfrm>
          <a:prstGeom prst="rect">
            <a:avLst/>
          </a:prstGeom>
          <a:noFill/>
          <a:ln>
            <a:noFill/>
          </a:ln>
        </p:spPr>
      </p:pic>
      <p:pic>
        <p:nvPicPr>
          <p:cNvPr id="207" name="Google Shape;207;p32"/>
          <p:cNvPicPr preferRelativeResize="0"/>
          <p:nvPr/>
        </p:nvPicPr>
        <p:blipFill rotWithShape="1">
          <a:blip r:embed="rId9">
            <a:alphaModFix/>
          </a:blip>
          <a:srcRect/>
          <a:stretch/>
        </p:blipFill>
        <p:spPr>
          <a:xfrm>
            <a:off x="449477" y="3546485"/>
            <a:ext cx="1421794" cy="1257740"/>
          </a:xfrm>
          <a:prstGeom prst="rect">
            <a:avLst/>
          </a:prstGeom>
          <a:noFill/>
          <a:ln>
            <a:noFill/>
          </a:ln>
        </p:spPr>
      </p:pic>
      <p:sp>
        <p:nvSpPr>
          <p:cNvPr id="208" name="Google Shape;208;p32"/>
          <p:cNvSpPr/>
          <p:nvPr/>
        </p:nvSpPr>
        <p:spPr>
          <a:xfrm>
            <a:off x="5929004" y="3984498"/>
            <a:ext cx="327186" cy="38171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5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5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500"/>
                                        <p:tgtEl>
                                          <p:spTgt spid="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3" end="3"/>
                                            </p:txEl>
                                          </p:spTgt>
                                        </p:tgtEl>
                                        <p:attrNameLst>
                                          <p:attrName>style.visibility</p:attrName>
                                        </p:attrNameLst>
                                      </p:cBhvr>
                                      <p:to>
                                        <p:strVal val="visible"/>
                                      </p:to>
                                    </p:set>
                                    <p:animEffect transition="in" filter="fade">
                                      <p:cBhvr>
                                        <p:cTn id="22" dur="500"/>
                                        <p:tgtEl>
                                          <p:spTgt spid="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
                                            <p:txEl>
                                              <p:pRg st="4" end="4"/>
                                            </p:txEl>
                                          </p:spTgt>
                                        </p:tgtEl>
                                        <p:attrNameLst>
                                          <p:attrName>style.visibility</p:attrName>
                                        </p:attrNameLst>
                                      </p:cBhvr>
                                      <p:to>
                                        <p:strVal val="visible"/>
                                      </p:to>
                                    </p:set>
                                    <p:animEffect transition="in" filter="fade">
                                      <p:cBhvr>
                                        <p:cTn id="27" dur="500"/>
                                        <p:tgtEl>
                                          <p:spTgt spid="1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
                                            <p:txEl>
                                              <p:pRg st="5" end="5"/>
                                            </p:txEl>
                                          </p:spTgt>
                                        </p:tgtEl>
                                        <p:attrNameLst>
                                          <p:attrName>style.visibility</p:attrName>
                                        </p:attrNameLst>
                                      </p:cBhvr>
                                      <p:to>
                                        <p:strVal val="visible"/>
                                      </p:to>
                                    </p:set>
                                    <p:animEffect transition="in" filter="fade">
                                      <p:cBhvr>
                                        <p:cTn id="32" dur="500"/>
                                        <p:tgtEl>
                                          <p:spTgt spid="1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
                                            <p:txEl>
                                              <p:pRg st="6" end="6"/>
                                            </p:txEl>
                                          </p:spTgt>
                                        </p:tgtEl>
                                        <p:attrNameLst>
                                          <p:attrName>style.visibility</p:attrName>
                                        </p:attrNameLst>
                                      </p:cBhvr>
                                      <p:to>
                                        <p:strVal val="visible"/>
                                      </p:to>
                                    </p:set>
                                    <p:animEffect transition="in" filter="fade">
                                      <p:cBhvr>
                                        <p:cTn id="37" dur="500"/>
                                        <p:tgtEl>
                                          <p:spTgt spid="1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4">
                                            <p:txEl>
                                              <p:pRg st="7" end="7"/>
                                            </p:txEl>
                                          </p:spTgt>
                                        </p:tgtEl>
                                        <p:attrNameLst>
                                          <p:attrName>style.visibility</p:attrName>
                                        </p:attrNameLst>
                                      </p:cBhvr>
                                      <p:to>
                                        <p:strVal val="visible"/>
                                      </p:to>
                                    </p:set>
                                    <p:animEffect transition="in" filter="fade">
                                      <p:cBhvr>
                                        <p:cTn id="42" dur="500"/>
                                        <p:tgtEl>
                                          <p:spTgt spid="1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4">
                                            <p:txEl>
                                              <p:pRg st="8" end="8"/>
                                            </p:txEl>
                                          </p:spTgt>
                                        </p:tgtEl>
                                        <p:attrNameLst>
                                          <p:attrName>style.visibility</p:attrName>
                                        </p:attrNameLst>
                                      </p:cBhvr>
                                      <p:to>
                                        <p:strVal val="visible"/>
                                      </p:to>
                                    </p:set>
                                    <p:animEffect transition="in" filter="fade">
                                      <p:cBhvr>
                                        <p:cTn id="47" dur="500"/>
                                        <p:tgtEl>
                                          <p:spTgt spid="19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4">
                                            <p:txEl>
                                              <p:pRg st="9" end="9"/>
                                            </p:txEl>
                                          </p:spTgt>
                                        </p:tgtEl>
                                        <p:attrNameLst>
                                          <p:attrName>style.visibility</p:attrName>
                                        </p:attrNameLst>
                                      </p:cBhvr>
                                      <p:to>
                                        <p:strVal val="visible"/>
                                      </p:to>
                                    </p:set>
                                    <p:animEffect transition="in" filter="fade">
                                      <p:cBhvr>
                                        <p:cTn id="52" dur="500"/>
                                        <p:tgtEl>
                                          <p:spTgt spid="19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4">
                                            <p:txEl>
                                              <p:pRg st="10" end="10"/>
                                            </p:txEl>
                                          </p:spTgt>
                                        </p:tgtEl>
                                        <p:attrNameLst>
                                          <p:attrName>style.visibility</p:attrName>
                                        </p:attrNameLst>
                                      </p:cBhvr>
                                      <p:to>
                                        <p:strVal val="visible"/>
                                      </p:to>
                                    </p:set>
                                    <p:animEffect transition="in" filter="fade">
                                      <p:cBhvr>
                                        <p:cTn id="57" dur="500"/>
                                        <p:tgtEl>
                                          <p:spTgt spid="19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4">
                                            <p:txEl>
                                              <p:pRg st="11" end="11"/>
                                            </p:txEl>
                                          </p:spTgt>
                                        </p:tgtEl>
                                        <p:attrNameLst>
                                          <p:attrName>style.visibility</p:attrName>
                                        </p:attrNameLst>
                                      </p:cBhvr>
                                      <p:to>
                                        <p:strVal val="visible"/>
                                      </p:to>
                                    </p:set>
                                    <p:animEffect transition="in" filter="fade">
                                      <p:cBhvr>
                                        <p:cTn id="62" dur="500"/>
                                        <p:tgtEl>
                                          <p:spTgt spid="19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4">
                                            <p:txEl>
                                              <p:pRg st="12" end="12"/>
                                            </p:txEl>
                                          </p:spTgt>
                                        </p:tgtEl>
                                        <p:attrNameLst>
                                          <p:attrName>style.visibility</p:attrName>
                                        </p:attrNameLst>
                                      </p:cBhvr>
                                      <p:to>
                                        <p:strVal val="visible"/>
                                      </p:to>
                                    </p:set>
                                    <p:animEffect transition="in" filter="fade">
                                      <p:cBhvr>
                                        <p:cTn id="67" dur="500"/>
                                        <p:tgtEl>
                                          <p:spTgt spid="194">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6"/>
                                        </p:tgtEl>
                                        <p:attrNameLst>
                                          <p:attrName>style.visibility</p:attrName>
                                        </p:attrNameLst>
                                      </p:cBhvr>
                                      <p:to>
                                        <p:strVal val="visible"/>
                                      </p:to>
                                    </p:set>
                                    <p:animEffect transition="in" filter="fade">
                                      <p:cBhvr>
                                        <p:cTn id="72" dur="500"/>
                                        <p:tgtEl>
                                          <p:spTgt spid="196"/>
                                        </p:tgtEl>
                                      </p:cBhvr>
                                    </p:animEffect>
                                  </p:childTnLst>
                                </p:cTn>
                              </p:par>
                              <p:par>
                                <p:cTn id="73" presetID="10" presetClass="entr" presetSubtype="0" fill="hold" nodeType="withEffect">
                                  <p:stCondLst>
                                    <p:cond delay="0"/>
                                  </p:stCondLst>
                                  <p:childTnLst>
                                    <p:set>
                                      <p:cBhvr>
                                        <p:cTn id="74" dur="1" fill="hold">
                                          <p:stCondLst>
                                            <p:cond delay="0"/>
                                          </p:stCondLst>
                                        </p:cTn>
                                        <p:tgtEl>
                                          <p:spTgt spid="200"/>
                                        </p:tgtEl>
                                        <p:attrNameLst>
                                          <p:attrName>style.visibility</p:attrName>
                                        </p:attrNameLst>
                                      </p:cBhvr>
                                      <p:to>
                                        <p:strVal val="visible"/>
                                      </p:to>
                                    </p:set>
                                    <p:animEffect transition="in" filter="fade">
                                      <p:cBhvr>
                                        <p:cTn id="75" dur="500"/>
                                        <p:tgtEl>
                                          <p:spTgt spid="20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1">
                                            <p:txEl>
                                              <p:pRg st="0" end="0"/>
                                            </p:txEl>
                                          </p:spTgt>
                                        </p:tgtEl>
                                        <p:attrNameLst>
                                          <p:attrName>style.visibility</p:attrName>
                                        </p:attrNameLst>
                                      </p:cBhvr>
                                      <p:to>
                                        <p:strVal val="visible"/>
                                      </p:to>
                                    </p:set>
                                    <p:animEffect transition="in" filter="fade">
                                      <p:cBhvr>
                                        <p:cTn id="80" dur="500"/>
                                        <p:tgtEl>
                                          <p:spTgt spid="201">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5"/>
                                        </p:tgtEl>
                                        <p:attrNameLst>
                                          <p:attrName>style.visibility</p:attrName>
                                        </p:attrNameLst>
                                      </p:cBhvr>
                                      <p:to>
                                        <p:strVal val="visible"/>
                                      </p:to>
                                    </p:set>
                                    <p:animEffect transition="in" filter="fade">
                                      <p:cBhvr>
                                        <p:cTn id="85" dur="500"/>
                                        <p:tgtEl>
                                          <p:spTgt spid="195"/>
                                        </p:tgtEl>
                                      </p:cBhvr>
                                    </p:animEffect>
                                  </p:childTnLst>
                                </p:cTn>
                              </p:par>
                              <p:par>
                                <p:cTn id="86" presetID="10" presetClass="entr" presetSubtype="0" fill="hold" nodeType="withEffect">
                                  <p:stCondLst>
                                    <p:cond delay="0"/>
                                  </p:stCondLst>
                                  <p:childTnLst>
                                    <p:set>
                                      <p:cBhvr>
                                        <p:cTn id="87" dur="1" fill="hold">
                                          <p:stCondLst>
                                            <p:cond delay="0"/>
                                          </p:stCondLst>
                                        </p:cTn>
                                        <p:tgtEl>
                                          <p:spTgt spid="202"/>
                                        </p:tgtEl>
                                        <p:attrNameLst>
                                          <p:attrName>style.visibility</p:attrName>
                                        </p:attrNameLst>
                                      </p:cBhvr>
                                      <p:to>
                                        <p:strVal val="visible"/>
                                      </p:to>
                                    </p:set>
                                    <p:animEffect transition="in" filter="fade">
                                      <p:cBhvr>
                                        <p:cTn id="88" dur="500"/>
                                        <p:tgtEl>
                                          <p:spTgt spid="20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9">
                                            <p:txEl>
                                              <p:pRg st="0" end="0"/>
                                            </p:txEl>
                                          </p:spTgt>
                                        </p:tgtEl>
                                        <p:attrNameLst>
                                          <p:attrName>style.visibility</p:attrName>
                                        </p:attrNameLst>
                                      </p:cBhvr>
                                      <p:to>
                                        <p:strVal val="visible"/>
                                      </p:to>
                                    </p:set>
                                    <p:animEffect transition="in" filter="fade">
                                      <p:cBhvr>
                                        <p:cTn id="93" dur="500"/>
                                        <p:tgtEl>
                                          <p:spTgt spid="19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98"/>
                                        </p:tgtEl>
                                        <p:attrNameLst>
                                          <p:attrName>style.visibility</p:attrName>
                                        </p:attrNameLst>
                                      </p:cBhvr>
                                      <p:to>
                                        <p:strVal val="visible"/>
                                      </p:to>
                                    </p:set>
                                    <p:animEffect transition="in" filter="fade">
                                      <p:cBhvr>
                                        <p:cTn id="98" dur="500"/>
                                        <p:tgtEl>
                                          <p:spTgt spid="198"/>
                                        </p:tgtEl>
                                      </p:cBhvr>
                                    </p:animEffect>
                                  </p:childTnLst>
                                </p:cTn>
                              </p:par>
                              <p:par>
                                <p:cTn id="99" presetID="10" presetClass="entr" presetSubtype="0" fill="hold" nodeType="withEffect">
                                  <p:stCondLst>
                                    <p:cond delay="0"/>
                                  </p:stCondLst>
                                  <p:childTnLst>
                                    <p:set>
                                      <p:cBhvr>
                                        <p:cTn id="100" dur="1" fill="hold">
                                          <p:stCondLst>
                                            <p:cond delay="0"/>
                                          </p:stCondLst>
                                        </p:cTn>
                                        <p:tgtEl>
                                          <p:spTgt spid="203"/>
                                        </p:tgtEl>
                                        <p:attrNameLst>
                                          <p:attrName>style.visibility</p:attrName>
                                        </p:attrNameLst>
                                      </p:cBhvr>
                                      <p:to>
                                        <p:strVal val="visible"/>
                                      </p:to>
                                    </p:set>
                                    <p:animEffect transition="in" filter="fade">
                                      <p:cBhvr>
                                        <p:cTn id="101" dur="500"/>
                                        <p:tgtEl>
                                          <p:spTgt spid="20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07"/>
                                        </p:tgtEl>
                                        <p:attrNameLst>
                                          <p:attrName>style.visibility</p:attrName>
                                        </p:attrNameLst>
                                      </p:cBhvr>
                                      <p:to>
                                        <p:strVal val="visible"/>
                                      </p:to>
                                    </p:set>
                                    <p:animEffect transition="in" filter="fade">
                                      <p:cBhvr>
                                        <p:cTn id="106" dur="500"/>
                                        <p:tgtEl>
                                          <p:spTgt spid="207"/>
                                        </p:tgtEl>
                                      </p:cBhvr>
                                    </p:animEffect>
                                  </p:childTnLst>
                                </p:cTn>
                              </p:par>
                              <p:par>
                                <p:cTn id="107" presetID="10" presetClass="entr" presetSubtype="0" fill="hold" nodeType="withEffect">
                                  <p:stCondLst>
                                    <p:cond delay="0"/>
                                  </p:stCondLst>
                                  <p:childTnLst>
                                    <p:set>
                                      <p:cBhvr>
                                        <p:cTn id="108" dur="1" fill="hold">
                                          <p:stCondLst>
                                            <p:cond delay="0"/>
                                          </p:stCondLst>
                                        </p:cTn>
                                        <p:tgtEl>
                                          <p:spTgt spid="205"/>
                                        </p:tgtEl>
                                        <p:attrNameLst>
                                          <p:attrName>style.visibility</p:attrName>
                                        </p:attrNameLst>
                                      </p:cBhvr>
                                      <p:to>
                                        <p:strVal val="visible"/>
                                      </p:to>
                                    </p:set>
                                    <p:animEffect transition="in" filter="fade">
                                      <p:cBhvr>
                                        <p:cTn id="109" dur="500"/>
                                        <p:tgtEl>
                                          <p:spTgt spid="205"/>
                                        </p:tgtEl>
                                      </p:cBhvr>
                                    </p:animEffect>
                                  </p:childTnLst>
                                </p:cTn>
                              </p:par>
                              <p:par>
                                <p:cTn id="110" presetID="10" presetClass="entr" presetSubtype="0" fill="hold" nodeType="withEffect">
                                  <p:stCondLst>
                                    <p:cond delay="0"/>
                                  </p:stCondLst>
                                  <p:childTnLst>
                                    <p:set>
                                      <p:cBhvr>
                                        <p:cTn id="111" dur="1" fill="hold">
                                          <p:stCondLst>
                                            <p:cond delay="0"/>
                                          </p:stCondLst>
                                        </p:cTn>
                                        <p:tgtEl>
                                          <p:spTgt spid="206"/>
                                        </p:tgtEl>
                                        <p:attrNameLst>
                                          <p:attrName>style.visibility</p:attrName>
                                        </p:attrNameLst>
                                      </p:cBhvr>
                                      <p:to>
                                        <p:strVal val="visible"/>
                                      </p:to>
                                    </p:set>
                                    <p:animEffect transition="in" filter="fade">
                                      <p:cBhvr>
                                        <p:cTn id="112" dur="500"/>
                                        <p:tgtEl>
                                          <p:spTgt spid="20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08"/>
                                        </p:tgtEl>
                                        <p:attrNameLst>
                                          <p:attrName>style.visibility</p:attrName>
                                        </p:attrNameLst>
                                      </p:cBhvr>
                                      <p:to>
                                        <p:strVal val="visible"/>
                                      </p:to>
                                    </p:set>
                                    <p:animEffect transition="in" filter="fade">
                                      <p:cBhvr>
                                        <p:cTn id="117" dur="500"/>
                                        <p:tgtEl>
                                          <p:spTgt spid="20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97"/>
                                        </p:tgtEl>
                                        <p:attrNameLst>
                                          <p:attrName>style.visibility</p:attrName>
                                        </p:attrNameLst>
                                      </p:cBhvr>
                                      <p:to>
                                        <p:strVal val="visible"/>
                                      </p:to>
                                    </p:set>
                                    <p:animEffect transition="in" filter="fade">
                                      <p:cBhvr>
                                        <p:cTn id="122" dur="500"/>
                                        <p:tgtEl>
                                          <p:spTgt spid="197"/>
                                        </p:tgtEl>
                                      </p:cBhvr>
                                    </p:animEffect>
                                  </p:childTnLst>
                                </p:cTn>
                              </p:par>
                              <p:par>
                                <p:cTn id="123" presetID="10" presetClass="entr" presetSubtype="0" fill="hold" nodeType="withEffect">
                                  <p:stCondLst>
                                    <p:cond delay="0"/>
                                  </p:stCondLst>
                                  <p:childTnLst>
                                    <p:set>
                                      <p:cBhvr>
                                        <p:cTn id="124" dur="1" fill="hold">
                                          <p:stCondLst>
                                            <p:cond delay="0"/>
                                          </p:stCondLst>
                                        </p:cTn>
                                        <p:tgtEl>
                                          <p:spTgt spid="204"/>
                                        </p:tgtEl>
                                        <p:attrNameLst>
                                          <p:attrName>style.visibility</p:attrName>
                                        </p:attrNameLst>
                                      </p:cBhvr>
                                      <p:to>
                                        <p:strVal val="visible"/>
                                      </p:to>
                                    </p:set>
                                    <p:animEffect transition="in" filter="fade">
                                      <p:cBhvr>
                                        <p:cTn id="125"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311700" y="29955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Preparing diatom samples for light microscope viewing</a:t>
            </a:r>
            <a:endParaRPr>
              <a:solidFill>
                <a:schemeClr val="lt1"/>
              </a:solidFill>
            </a:endParaRPr>
          </a:p>
        </p:txBody>
      </p:sp>
      <p:sp>
        <p:nvSpPr>
          <p:cNvPr id="214" name="Google Shape;214;p33"/>
          <p:cNvSpPr txBox="1">
            <a:spLocks noGrp="1"/>
          </p:cNvSpPr>
          <p:nvPr>
            <p:ph type="body" idx="1"/>
          </p:nvPr>
        </p:nvSpPr>
        <p:spPr>
          <a:xfrm>
            <a:off x="311700" y="1441234"/>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r>
              <a:rPr lang="en-US">
                <a:solidFill>
                  <a:schemeClr val="lt1"/>
                </a:solidFill>
              </a:rPr>
              <a:t>1.  Separate a small amount of the collected sample and use for viewing under the microscope alive</a:t>
            </a:r>
            <a:endParaRPr>
              <a:solidFill>
                <a:schemeClr val="lt1"/>
              </a:solidFill>
            </a:endParaRPr>
          </a:p>
          <a:p>
            <a:pPr marL="0" lvl="0" indent="0" algn="l" rtl="0">
              <a:lnSpc>
                <a:spcPct val="115000"/>
              </a:lnSpc>
              <a:spcBef>
                <a:spcPts val="1600"/>
              </a:spcBef>
              <a:spcAft>
                <a:spcPts val="0"/>
              </a:spcAft>
              <a:buSzPts val="1800"/>
              <a:buFont typeface="Arial"/>
              <a:buNone/>
            </a:pPr>
            <a:r>
              <a:rPr lang="en-US">
                <a:solidFill>
                  <a:schemeClr val="lt1"/>
                </a:solidFill>
              </a:rPr>
              <a:t>2.  Add Lugol’s solution to remaining collected sample                                            until it is a dark yellow/light brown (“weak tea”) color                                                            </a:t>
            </a:r>
            <a:endParaRPr>
              <a:solidFill>
                <a:schemeClr val="lt1"/>
              </a:solidFill>
            </a:endParaRPr>
          </a:p>
          <a:p>
            <a:pPr marL="0" lvl="0" indent="0" algn="l" rtl="0">
              <a:lnSpc>
                <a:spcPct val="115000"/>
              </a:lnSpc>
              <a:spcBef>
                <a:spcPts val="1600"/>
              </a:spcBef>
              <a:spcAft>
                <a:spcPts val="0"/>
              </a:spcAft>
              <a:buSzPts val="1800"/>
              <a:buFont typeface="Arial"/>
              <a:buNone/>
            </a:pPr>
            <a:r>
              <a:rPr lang="en-US">
                <a:solidFill>
                  <a:schemeClr val="lt1"/>
                </a:solidFill>
              </a:rPr>
              <a:t>3.  Allow the organisms to settle to the bottom                                                     over 16-24 hours. (Taylor, 2007)</a:t>
            </a:r>
            <a:endParaRPr/>
          </a:p>
        </p:txBody>
      </p:sp>
      <p:pic>
        <p:nvPicPr>
          <p:cNvPr id="215" name="Google Shape;215;p33"/>
          <p:cNvPicPr preferRelativeResize="0"/>
          <p:nvPr/>
        </p:nvPicPr>
        <p:blipFill rotWithShape="1">
          <a:blip r:embed="rId3">
            <a:alphaModFix/>
          </a:blip>
          <a:srcRect/>
          <a:stretch/>
        </p:blipFill>
        <p:spPr>
          <a:xfrm>
            <a:off x="6224881" y="2055720"/>
            <a:ext cx="1889730" cy="2486487"/>
          </a:xfrm>
          <a:prstGeom prst="rect">
            <a:avLst/>
          </a:prstGeom>
          <a:noFill/>
          <a:ln>
            <a:noFill/>
          </a:ln>
        </p:spPr>
      </p:pic>
      <p:sp>
        <p:nvSpPr>
          <p:cNvPr id="216" name="Google Shape;216;p33"/>
          <p:cNvSpPr txBox="1"/>
          <p:nvPr/>
        </p:nvSpPr>
        <p:spPr>
          <a:xfrm rot="-5400000">
            <a:off x="7688373" y="3900524"/>
            <a:ext cx="1067921"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
              <a:buFont typeface="Arial"/>
              <a:buNone/>
            </a:pPr>
            <a:r>
              <a:rPr lang="en-US" sz="400" b="0" i="0" u="none" strike="noStrike" cap="none">
                <a:solidFill>
                  <a:schemeClr val="dk1"/>
                </a:solidFill>
                <a:latin typeface="Arial"/>
                <a:ea typeface="Arial"/>
                <a:cs typeface="Arial"/>
                <a:sym typeface="Arial"/>
              </a:rPr>
              <a:t> http://microalgal.com.au/lugols-iodine/</a:t>
            </a:r>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311700" y="27187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Identifying and recording diatom populations </a:t>
            </a:r>
            <a:endParaRPr>
              <a:solidFill>
                <a:schemeClr val="lt1"/>
              </a:solidFill>
            </a:endParaRPr>
          </a:p>
        </p:txBody>
      </p:sp>
      <p:pic>
        <p:nvPicPr>
          <p:cNvPr id="222" name="Google Shape;222;p34"/>
          <p:cNvPicPr preferRelativeResize="0"/>
          <p:nvPr/>
        </p:nvPicPr>
        <p:blipFill rotWithShape="1">
          <a:blip r:embed="rId3">
            <a:alphaModFix/>
          </a:blip>
          <a:srcRect/>
          <a:stretch/>
        </p:blipFill>
        <p:spPr>
          <a:xfrm>
            <a:off x="6639466" y="1867113"/>
            <a:ext cx="1240205" cy="1240205"/>
          </a:xfrm>
          <a:prstGeom prst="rect">
            <a:avLst/>
          </a:prstGeom>
          <a:noFill/>
          <a:ln>
            <a:noFill/>
          </a:ln>
        </p:spPr>
      </p:pic>
      <p:sp>
        <p:nvSpPr>
          <p:cNvPr id="223" name="Google Shape;223;p34"/>
          <p:cNvSpPr/>
          <p:nvPr/>
        </p:nvSpPr>
        <p:spPr>
          <a:xfrm>
            <a:off x="239510" y="844573"/>
            <a:ext cx="8592790" cy="42011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1700"/>
              <a:buFont typeface="Arial"/>
              <a:buAutoNum type="arabicPeriod"/>
            </a:pPr>
            <a:r>
              <a:rPr lang="en-US" sz="1700" b="0" i="0" u="none" strike="noStrike" cap="none">
                <a:solidFill>
                  <a:schemeClr val="lt1"/>
                </a:solidFill>
                <a:latin typeface="Arial"/>
                <a:ea typeface="Arial"/>
                <a:cs typeface="Arial"/>
                <a:sym typeface="Arial"/>
              </a:rPr>
              <a:t>Use a pipette to put a droplet of sample on the center of the slide and add a cover slip on top of the sample.  For living samples, use concave slides so pennate diatoms may be seen moving  For non-living samples, standard slides are fine.</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700"/>
              <a:buFont typeface="Arial"/>
              <a:buAutoNum type="arabicPeriod"/>
            </a:pPr>
            <a:r>
              <a:rPr lang="en-US" sz="1700" b="0" i="0" u="none" strike="noStrike" cap="none">
                <a:solidFill>
                  <a:schemeClr val="lt1"/>
                </a:solidFill>
                <a:latin typeface="Arial"/>
                <a:ea typeface="Arial"/>
                <a:cs typeface="Arial"/>
                <a:sym typeface="Arial"/>
              </a:rPr>
              <a:t>View at low power magnification (10x eyepiece lens X 4x objective lens. Use coarse and then fine focus knob when you have found an object of interest</a:t>
            </a:r>
            <a:endParaRPr/>
          </a:p>
          <a:p>
            <a:pPr marL="342900" marR="0" lvl="0" indent="-23495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700"/>
              <a:buFont typeface="Arial"/>
              <a:buAutoNum type="arabicPeriod"/>
            </a:pPr>
            <a:r>
              <a:rPr lang="en-US" sz="1700" b="0" i="0" u="none" strike="noStrike" cap="none">
                <a:solidFill>
                  <a:schemeClr val="lt1"/>
                </a:solidFill>
                <a:latin typeface="Arial"/>
                <a:ea typeface="Arial"/>
                <a:cs typeface="Arial"/>
                <a:sym typeface="Arial"/>
              </a:rPr>
              <a:t>Center diatom(s) of interest and increase to medium or high power magnification</a:t>
            </a:r>
            <a:endParaRPr/>
          </a:p>
          <a:p>
            <a:pPr marL="342900" marR="0" lvl="0" indent="-23495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700"/>
              <a:buFont typeface="Arial"/>
              <a:buAutoNum type="arabicPeriod"/>
            </a:pPr>
            <a:r>
              <a:rPr lang="en-US" sz="1700" b="0" i="0" u="none" strike="noStrike" cap="none">
                <a:solidFill>
                  <a:schemeClr val="lt1"/>
                </a:solidFill>
                <a:latin typeface="Arial"/>
                <a:ea typeface="Arial"/>
                <a:cs typeface="Arial"/>
                <a:sym typeface="Arial"/>
              </a:rPr>
              <a:t>Refocus with the fine focus knob</a:t>
            </a:r>
            <a:endParaRPr/>
          </a:p>
        </p:txBody>
      </p:sp>
      <p:pic>
        <p:nvPicPr>
          <p:cNvPr id="224" name="Google Shape;224;p34"/>
          <p:cNvPicPr preferRelativeResize="0"/>
          <p:nvPr/>
        </p:nvPicPr>
        <p:blipFill rotWithShape="1">
          <a:blip r:embed="rId4">
            <a:alphaModFix/>
          </a:blip>
          <a:srcRect/>
          <a:stretch/>
        </p:blipFill>
        <p:spPr>
          <a:xfrm>
            <a:off x="3382528" y="2176876"/>
            <a:ext cx="1617565" cy="686640"/>
          </a:xfrm>
          <a:prstGeom prst="rect">
            <a:avLst/>
          </a:prstGeom>
          <a:noFill/>
          <a:ln>
            <a:noFill/>
          </a:ln>
        </p:spPr>
      </p:pic>
      <p:sp>
        <p:nvSpPr>
          <p:cNvPr id="225" name="Google Shape;225;p34"/>
          <p:cNvSpPr/>
          <p:nvPr/>
        </p:nvSpPr>
        <p:spPr>
          <a:xfrm>
            <a:off x="5405506" y="2321007"/>
            <a:ext cx="505326" cy="331806"/>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6" name="Google Shape;226;p34"/>
          <p:cNvPicPr preferRelativeResize="0"/>
          <p:nvPr/>
        </p:nvPicPr>
        <p:blipFill rotWithShape="1">
          <a:blip r:embed="rId5">
            <a:alphaModFix/>
          </a:blip>
          <a:srcRect/>
          <a:stretch/>
        </p:blipFill>
        <p:spPr>
          <a:xfrm>
            <a:off x="930976" y="1867113"/>
            <a:ext cx="1020756" cy="1343100"/>
          </a:xfrm>
          <a:prstGeom prst="rect">
            <a:avLst/>
          </a:prstGeom>
          <a:noFill/>
          <a:ln>
            <a:noFill/>
          </a:ln>
        </p:spPr>
      </p:pic>
      <p:sp>
        <p:nvSpPr>
          <p:cNvPr id="227" name="Google Shape;227;p34"/>
          <p:cNvSpPr/>
          <p:nvPr/>
        </p:nvSpPr>
        <p:spPr>
          <a:xfrm>
            <a:off x="2435164" y="2321007"/>
            <a:ext cx="505326" cy="331806"/>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p:nvPr>
        </p:nvSpPr>
        <p:spPr>
          <a:xfrm>
            <a:off x="311700" y="34877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Identifying and recording diatom populations </a:t>
            </a:r>
            <a:r>
              <a:rPr lang="en-US" sz="1800">
                <a:solidFill>
                  <a:schemeClr val="lt1"/>
                </a:solidFill>
              </a:rPr>
              <a:t>(continued)</a:t>
            </a:r>
            <a:endParaRPr sz="1800"/>
          </a:p>
        </p:txBody>
      </p:sp>
      <p:sp>
        <p:nvSpPr>
          <p:cNvPr id="233" name="Google Shape;233;p35"/>
          <p:cNvSpPr txBox="1">
            <a:spLocks noGrp="1"/>
          </p:cNvSpPr>
          <p:nvPr>
            <p:ph type="body" idx="1"/>
          </p:nvPr>
        </p:nvSpPr>
        <p:spPr>
          <a:xfrm>
            <a:off x="311700" y="1152474"/>
            <a:ext cx="3815132" cy="3744379"/>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1800"/>
              <a:buFont typeface="Arial"/>
              <a:buChar char="●"/>
            </a:pPr>
            <a:r>
              <a:rPr lang="en-US">
                <a:solidFill>
                  <a:schemeClr val="lt1"/>
                </a:solidFill>
              </a:rPr>
              <a:t>Use the microscope drawing worksheet to draw what you see.  </a:t>
            </a:r>
            <a:endParaRPr>
              <a:solidFill>
                <a:schemeClr val="lt1"/>
              </a:solidFill>
            </a:endParaRPr>
          </a:p>
          <a:p>
            <a:pPr marL="285750" lvl="0" indent="-285750" algn="l" rtl="0">
              <a:lnSpc>
                <a:spcPct val="115000"/>
              </a:lnSpc>
              <a:spcBef>
                <a:spcPts val="1600"/>
              </a:spcBef>
              <a:spcAft>
                <a:spcPts val="0"/>
              </a:spcAft>
              <a:buSzPts val="1800"/>
              <a:buFont typeface="Arial"/>
              <a:buChar char="●"/>
            </a:pPr>
            <a:r>
              <a:rPr lang="en-US">
                <a:solidFill>
                  <a:schemeClr val="lt1"/>
                </a:solidFill>
              </a:rPr>
              <a:t>Use pencil to record a  detailed drawing for each type of diatom you observe</a:t>
            </a:r>
            <a:endParaRPr/>
          </a:p>
          <a:p>
            <a:pPr marL="285750" lvl="0" indent="-285750" algn="l" rtl="0">
              <a:lnSpc>
                <a:spcPct val="115000"/>
              </a:lnSpc>
              <a:spcBef>
                <a:spcPts val="1600"/>
              </a:spcBef>
              <a:spcAft>
                <a:spcPts val="0"/>
              </a:spcAft>
              <a:buSzPts val="1800"/>
              <a:buFont typeface="Arial"/>
              <a:buChar char="●"/>
            </a:pPr>
            <a:r>
              <a:rPr lang="en-US">
                <a:solidFill>
                  <a:schemeClr val="lt1"/>
                </a:solidFill>
              </a:rPr>
              <a:t>Be sure to include the eyepiece, objective and total magnifications with the drawing. </a:t>
            </a:r>
            <a:endParaRPr/>
          </a:p>
          <a:p>
            <a:pPr marL="0" lvl="0" indent="0" algn="l" rtl="0">
              <a:lnSpc>
                <a:spcPct val="115000"/>
              </a:lnSpc>
              <a:spcBef>
                <a:spcPts val="1600"/>
              </a:spcBef>
              <a:spcAft>
                <a:spcPts val="0"/>
              </a:spcAft>
              <a:buSzPts val="1800"/>
              <a:buFont typeface="Arial"/>
              <a:buNone/>
            </a:pPr>
            <a:endParaRPr/>
          </a:p>
        </p:txBody>
      </p:sp>
      <p:pic>
        <p:nvPicPr>
          <p:cNvPr id="234" name="Google Shape;234;p35" descr="miscroscopic drawing datasheets.jpg"/>
          <p:cNvPicPr preferRelativeResize="0"/>
          <p:nvPr/>
        </p:nvPicPr>
        <p:blipFill rotWithShape="1">
          <a:blip r:embed="rId3">
            <a:alphaModFix/>
          </a:blip>
          <a:srcRect/>
          <a:stretch/>
        </p:blipFill>
        <p:spPr>
          <a:xfrm>
            <a:off x="5221705" y="1152473"/>
            <a:ext cx="3115637" cy="37443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311700" y="27658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Identifying and recording diatom populations </a:t>
            </a:r>
            <a:r>
              <a:rPr lang="en-US" sz="1800">
                <a:solidFill>
                  <a:schemeClr val="lt1"/>
                </a:solidFill>
              </a:rPr>
              <a:t>(continued)</a:t>
            </a:r>
            <a:endParaRPr/>
          </a:p>
        </p:txBody>
      </p:sp>
      <p:sp>
        <p:nvSpPr>
          <p:cNvPr id="240" name="Google Shape;240;p36"/>
          <p:cNvSpPr txBox="1">
            <a:spLocks noGrp="1"/>
          </p:cNvSpPr>
          <p:nvPr>
            <p:ph type="body" idx="1"/>
          </p:nvPr>
        </p:nvSpPr>
        <p:spPr>
          <a:xfrm>
            <a:off x="311700" y="1056222"/>
            <a:ext cx="8520600" cy="34164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1800"/>
              <a:buFont typeface="Arial"/>
              <a:buChar char="●"/>
            </a:pPr>
            <a:r>
              <a:rPr lang="en-US">
                <a:solidFill>
                  <a:schemeClr val="lt1"/>
                </a:solidFill>
              </a:rPr>
              <a:t>Create a data table in  Excel or Google Sheets  to record your data.</a:t>
            </a:r>
            <a:endParaRPr/>
          </a:p>
          <a:p>
            <a:pPr marL="285750" lvl="0" indent="-171450" algn="l" rtl="0">
              <a:lnSpc>
                <a:spcPct val="115000"/>
              </a:lnSpc>
              <a:spcBef>
                <a:spcPts val="1600"/>
              </a:spcBef>
              <a:spcAft>
                <a:spcPts val="0"/>
              </a:spcAft>
              <a:buSzPts val="1800"/>
              <a:buFont typeface="Arial"/>
              <a:buNone/>
            </a:pPr>
            <a:endParaRPr>
              <a:solidFill>
                <a:schemeClr val="lt1"/>
              </a:solidFill>
            </a:endParaRPr>
          </a:p>
        </p:txBody>
      </p:sp>
      <p:pic>
        <p:nvPicPr>
          <p:cNvPr id="241" name="Google Shape;241;p36" descr="diatom data collection sheet.png"/>
          <p:cNvPicPr preferRelativeResize="0"/>
          <p:nvPr/>
        </p:nvPicPr>
        <p:blipFill rotWithShape="1">
          <a:blip r:embed="rId3">
            <a:alphaModFix/>
          </a:blip>
          <a:srcRect/>
          <a:stretch/>
        </p:blipFill>
        <p:spPr>
          <a:xfrm>
            <a:off x="1263317" y="1559743"/>
            <a:ext cx="6364704" cy="32281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311700" y="27658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Identifying and recording diatom populations </a:t>
            </a:r>
            <a:r>
              <a:rPr lang="en-US" sz="1800">
                <a:solidFill>
                  <a:schemeClr val="lt1"/>
                </a:solidFill>
              </a:rPr>
              <a:t>(continued)</a:t>
            </a:r>
            <a:endParaRPr/>
          </a:p>
        </p:txBody>
      </p:sp>
      <p:sp>
        <p:nvSpPr>
          <p:cNvPr id="247" name="Google Shape;247;p37"/>
          <p:cNvSpPr txBox="1">
            <a:spLocks noGrp="1"/>
          </p:cNvSpPr>
          <p:nvPr>
            <p:ph type="body" idx="1"/>
          </p:nvPr>
        </p:nvSpPr>
        <p:spPr>
          <a:xfrm>
            <a:off x="311700" y="124148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15000"/>
              </a:lnSpc>
              <a:spcBef>
                <a:spcPts val="0"/>
              </a:spcBef>
              <a:spcAft>
                <a:spcPts val="0"/>
              </a:spcAft>
              <a:buSzPts val="1800"/>
              <a:buFont typeface="Arial"/>
              <a:buChar char="●"/>
            </a:pPr>
            <a:r>
              <a:rPr lang="en-US">
                <a:solidFill>
                  <a:srgbClr val="FFFFFF"/>
                </a:solidFill>
              </a:rPr>
              <a:t>Record the name  of each diatom population and how many were counted to the data table.</a:t>
            </a:r>
            <a:endParaRPr>
              <a:solidFill>
                <a:srgbClr val="FFFFFF"/>
              </a:solidFill>
            </a:endParaRPr>
          </a:p>
          <a:p>
            <a:pPr marL="285750" lvl="0" indent="-171450" algn="l" rtl="0">
              <a:lnSpc>
                <a:spcPct val="115000"/>
              </a:lnSpc>
              <a:spcBef>
                <a:spcPts val="1600"/>
              </a:spcBef>
              <a:spcAft>
                <a:spcPts val="0"/>
              </a:spcAft>
              <a:buSzPts val="1800"/>
              <a:buFont typeface="Arial"/>
              <a:buNone/>
            </a:pPr>
            <a:endParaRPr>
              <a:solidFill>
                <a:schemeClr val="lt1"/>
              </a:solidFill>
            </a:endParaRPr>
          </a:p>
        </p:txBody>
      </p:sp>
      <p:sp>
        <p:nvSpPr>
          <p:cNvPr id="248" name="Google Shape;248;p37"/>
          <p:cNvSpPr/>
          <p:nvPr/>
        </p:nvSpPr>
        <p:spPr>
          <a:xfrm>
            <a:off x="364281" y="2551222"/>
            <a:ext cx="1205986" cy="1021124"/>
          </a:xfrm>
          <a:prstGeom prst="ellipse">
            <a:avLst/>
          </a:prstGeom>
          <a:blipFill rotWithShape="1">
            <a:blip r:embed="rId3">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9" name="Google Shape;249;p37"/>
          <p:cNvSpPr/>
          <p:nvPr/>
        </p:nvSpPr>
        <p:spPr>
          <a:xfrm>
            <a:off x="1692425" y="2839790"/>
            <a:ext cx="436010" cy="470890"/>
          </a:xfrm>
          <a:prstGeom prst="mathPlus">
            <a:avLst>
              <a:gd name="adj1" fmla="val 2352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37"/>
          <p:cNvSpPr/>
          <p:nvPr/>
        </p:nvSpPr>
        <p:spPr>
          <a:xfrm>
            <a:off x="3657699" y="2839790"/>
            <a:ext cx="436010" cy="470890"/>
          </a:xfrm>
          <a:prstGeom prst="mathPlus">
            <a:avLst>
              <a:gd name="adj1" fmla="val 2352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1" name="Google Shape;251;p37"/>
          <p:cNvSpPr/>
          <p:nvPr/>
        </p:nvSpPr>
        <p:spPr>
          <a:xfrm>
            <a:off x="2251673" y="2551222"/>
            <a:ext cx="1195957" cy="1032371"/>
          </a:xfrm>
          <a:prstGeom prst="ellipse">
            <a:avLst/>
          </a:prstGeom>
          <a:blipFill rotWithShape="1">
            <a:blip r:embed="rId4">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2" name="Google Shape;252;p37"/>
          <p:cNvSpPr/>
          <p:nvPr/>
        </p:nvSpPr>
        <p:spPr>
          <a:xfrm>
            <a:off x="4263134" y="2551222"/>
            <a:ext cx="1195957" cy="1021124"/>
          </a:xfrm>
          <a:prstGeom prst="ellipse">
            <a:avLst/>
          </a:prstGeom>
          <a:blipFill rotWithShape="1">
            <a:blip r:embed="rId5">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p37"/>
          <p:cNvSpPr/>
          <p:nvPr/>
        </p:nvSpPr>
        <p:spPr>
          <a:xfrm>
            <a:off x="5786597" y="2839790"/>
            <a:ext cx="706736" cy="35093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37" descr="diatom data collection sheet.png"/>
          <p:cNvPicPr preferRelativeResize="0"/>
          <p:nvPr/>
        </p:nvPicPr>
        <p:blipFill rotWithShape="1">
          <a:blip r:embed="rId6">
            <a:alphaModFix/>
          </a:blip>
          <a:srcRect/>
          <a:stretch/>
        </p:blipFill>
        <p:spPr>
          <a:xfrm>
            <a:off x="6811284" y="2391924"/>
            <a:ext cx="2021016" cy="11155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290083" y="27353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solidFill>
                  <a:schemeClr val="lt1"/>
                </a:solidFill>
              </a:rPr>
              <a:t>Mapping diatom populations (species, collection date and location) with salinity data and location</a:t>
            </a:r>
            <a:br>
              <a:rPr lang="en-US">
                <a:solidFill>
                  <a:schemeClr val="lt1"/>
                </a:solidFill>
              </a:rPr>
            </a:br>
            <a:br>
              <a:rPr lang="en-US">
                <a:solidFill>
                  <a:schemeClr val="lt1"/>
                </a:solidFill>
              </a:rPr>
            </a:br>
            <a:endParaRPr>
              <a:solidFill>
                <a:schemeClr val="lt1"/>
              </a:solidFill>
            </a:endParaRPr>
          </a:p>
        </p:txBody>
      </p:sp>
      <p:sp>
        <p:nvSpPr>
          <p:cNvPr id="260" name="Google Shape;260;p38"/>
          <p:cNvSpPr txBox="1">
            <a:spLocks noGrp="1"/>
          </p:cNvSpPr>
          <p:nvPr>
            <p:ph type="body" idx="1"/>
          </p:nvPr>
        </p:nvSpPr>
        <p:spPr>
          <a:xfrm>
            <a:off x="290083" y="1397399"/>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15000"/>
              </a:lnSpc>
              <a:spcBef>
                <a:spcPts val="0"/>
              </a:spcBef>
              <a:spcAft>
                <a:spcPts val="0"/>
              </a:spcAft>
              <a:buSzPts val="2000"/>
              <a:buFont typeface="Arial"/>
              <a:buChar char="●"/>
            </a:pPr>
            <a:r>
              <a:rPr lang="en-US" sz="2000">
                <a:solidFill>
                  <a:srgbClr val="FFFFFF"/>
                </a:solidFill>
                <a:latin typeface="Arial"/>
                <a:ea typeface="Arial"/>
                <a:cs typeface="Arial"/>
                <a:sym typeface="Arial"/>
              </a:rPr>
              <a:t>Add the collected data to the Hudson River Estuary Map/Model</a:t>
            </a:r>
            <a:endParaRPr/>
          </a:p>
          <a:p>
            <a:pPr marL="0" lvl="0" indent="0" algn="l" rtl="0">
              <a:lnSpc>
                <a:spcPct val="115000"/>
              </a:lnSpc>
              <a:spcBef>
                <a:spcPts val="1600"/>
              </a:spcBef>
              <a:spcAft>
                <a:spcPts val="0"/>
              </a:spcAft>
              <a:buSzPts val="1800"/>
              <a:buFont typeface="Arial"/>
              <a:buNone/>
            </a:pPr>
            <a:endParaRPr/>
          </a:p>
          <a:p>
            <a:pPr marL="0" lvl="0" indent="0" algn="l" rtl="0">
              <a:lnSpc>
                <a:spcPct val="115000"/>
              </a:lnSpc>
              <a:spcBef>
                <a:spcPts val="1600"/>
              </a:spcBef>
              <a:spcAft>
                <a:spcPts val="0"/>
              </a:spcAft>
              <a:buSzPts val="1800"/>
              <a:buFont typeface="Arial"/>
              <a:buNone/>
            </a:pPr>
            <a:endParaRPr/>
          </a:p>
        </p:txBody>
      </p:sp>
      <p:graphicFrame>
        <p:nvGraphicFramePr>
          <p:cNvPr id="261" name="Google Shape;261;p38"/>
          <p:cNvGraphicFramePr/>
          <p:nvPr/>
        </p:nvGraphicFramePr>
        <p:xfrm>
          <a:off x="2433010" y="1997510"/>
          <a:ext cx="3000000" cy="3000000"/>
        </p:xfrm>
        <a:graphic>
          <a:graphicData uri="http://schemas.openxmlformats.org/drawingml/2006/table">
            <a:tbl>
              <a:tblPr>
                <a:noFill/>
                <a:tableStyleId>{EDFCA192-CC11-46EE-9D10-B34EB92D18A9}</a:tableStyleId>
              </a:tblPr>
              <a:tblGrid>
                <a:gridCol w="3286125">
                  <a:extLst>
                    <a:ext uri="{9D8B030D-6E8A-4147-A177-3AD203B41FA5}">
                      <a16:colId xmlns:a16="http://schemas.microsoft.com/office/drawing/2014/main" val="20000"/>
                    </a:ext>
                  </a:extLst>
                </a:gridCol>
              </a:tblGrid>
              <a:tr h="755700">
                <a:tc>
                  <a:txBody>
                    <a:bodyPr/>
                    <a:lstStyle/>
                    <a:p>
                      <a:pPr marL="0" marR="0" lvl="0" indent="0" algn="ctr" rtl="0">
                        <a:lnSpc>
                          <a:spcPct val="100000"/>
                        </a:lnSpc>
                        <a:spcBef>
                          <a:spcPts val="0"/>
                        </a:spcBef>
                        <a:spcAft>
                          <a:spcPts val="0"/>
                        </a:spcAft>
                        <a:buClr>
                          <a:srgbClr val="000000"/>
                        </a:buClr>
                        <a:buSzPts val="1400"/>
                        <a:buFont typeface="Arial"/>
                        <a:buNone/>
                      </a:pPr>
                      <a:br>
                        <a:rPr lang="en-US" sz="1400" u="none" strike="noStrike" cap="none"/>
                      </a:b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690450">
                <a:tc>
                  <a:txBody>
                    <a:bodyPr/>
                    <a:lstStyle/>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US" sz="1400" u="none" strike="noStrike" cap="none"/>
                      </a:b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9550">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Diatom population data tables will go here</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262" name="Google Shape;262;p38" descr="hrvt12salt.jpg"/>
          <p:cNvPicPr preferRelativeResize="0"/>
          <p:nvPr/>
        </p:nvPicPr>
        <p:blipFill rotWithShape="1">
          <a:blip r:embed="rId3">
            <a:alphaModFix/>
          </a:blip>
          <a:srcRect/>
          <a:stretch/>
        </p:blipFill>
        <p:spPr>
          <a:xfrm rot="5400000">
            <a:off x="3346960" y="2318734"/>
            <a:ext cx="1458224" cy="2593556"/>
          </a:xfrm>
          <a:prstGeom prst="rect">
            <a:avLst/>
          </a:prstGeom>
          <a:noFill/>
          <a:ln>
            <a:noFill/>
          </a:ln>
        </p:spPr>
      </p:pic>
      <p:pic>
        <p:nvPicPr>
          <p:cNvPr id="263" name="Google Shape;263;p38" title="Chart"/>
          <p:cNvPicPr preferRelativeResize="0"/>
          <p:nvPr/>
        </p:nvPicPr>
        <p:blipFill rotWithShape="1">
          <a:blip r:embed="rId4">
            <a:alphaModFix/>
          </a:blip>
          <a:srcRect/>
          <a:stretch/>
        </p:blipFill>
        <p:spPr>
          <a:xfrm>
            <a:off x="2779294" y="2150141"/>
            <a:ext cx="818148" cy="534167"/>
          </a:xfrm>
          <a:prstGeom prst="rect">
            <a:avLst/>
          </a:prstGeom>
          <a:noFill/>
          <a:ln>
            <a:noFill/>
          </a:ln>
        </p:spPr>
      </p:pic>
      <p:pic>
        <p:nvPicPr>
          <p:cNvPr id="264" name="Google Shape;264;p38" title="Chart"/>
          <p:cNvPicPr preferRelativeResize="0"/>
          <p:nvPr/>
        </p:nvPicPr>
        <p:blipFill rotWithShape="1">
          <a:blip r:embed="rId5">
            <a:alphaModFix/>
          </a:blip>
          <a:srcRect/>
          <a:stretch/>
        </p:blipFill>
        <p:spPr>
          <a:xfrm>
            <a:off x="4076072" y="2040862"/>
            <a:ext cx="664400" cy="643446"/>
          </a:xfrm>
          <a:prstGeom prst="rect">
            <a:avLst/>
          </a:prstGeom>
          <a:noFill/>
          <a:ln>
            <a:noFill/>
          </a:ln>
        </p:spPr>
      </p:pic>
      <p:sp>
        <p:nvSpPr>
          <p:cNvPr id="265" name="Google Shape;265;p38"/>
          <p:cNvSpPr/>
          <p:nvPr/>
        </p:nvSpPr>
        <p:spPr>
          <a:xfrm>
            <a:off x="3014794" y="3116830"/>
            <a:ext cx="225711" cy="167589"/>
          </a:xfrm>
          <a:prstGeom prst="ellipse">
            <a:avLst/>
          </a:prstGeom>
          <a:blipFill rotWithShape="1">
            <a:blip r:embed="rId6">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6" name="Google Shape;266;p38"/>
          <p:cNvSpPr/>
          <p:nvPr/>
        </p:nvSpPr>
        <p:spPr>
          <a:xfrm>
            <a:off x="4065999" y="3484285"/>
            <a:ext cx="296739" cy="253023"/>
          </a:xfrm>
          <a:prstGeom prst="ellipse">
            <a:avLst/>
          </a:prstGeom>
          <a:blipFill rotWithShape="1">
            <a:blip r:embed="rId7">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p38"/>
          <p:cNvSpPr/>
          <p:nvPr/>
        </p:nvSpPr>
        <p:spPr>
          <a:xfrm>
            <a:off x="3561425" y="3214744"/>
            <a:ext cx="319425" cy="234309"/>
          </a:xfrm>
          <a:prstGeom prst="ellipse">
            <a:avLst/>
          </a:prstGeom>
          <a:blipFill rotWithShape="1">
            <a:blip r:embed="rId8">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8" name="Google Shape;268;p38"/>
          <p:cNvSpPr/>
          <p:nvPr/>
        </p:nvSpPr>
        <p:spPr>
          <a:xfrm>
            <a:off x="4263135" y="3282193"/>
            <a:ext cx="264076" cy="290152"/>
          </a:xfrm>
          <a:prstGeom prst="ellipse">
            <a:avLst/>
          </a:prstGeom>
          <a:blipFill rotWithShape="1">
            <a:blip r:embed="rId9">
              <a:alphaModFix/>
            </a:blip>
            <a:stretch>
              <a:fillRect/>
            </a:stretch>
          </a:blipFill>
          <a:ln w="25400" cap="flat" cmpd="sng">
            <a:solidFill>
              <a:srgbClr val="BAF8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9" descr="miscroscopic drawing datasheets.jpg"/>
          <p:cNvPicPr preferRelativeResize="0"/>
          <p:nvPr/>
        </p:nvPicPr>
        <p:blipFill rotWithShape="1">
          <a:blip r:embed="rId3">
            <a:alphaModFix/>
          </a:blip>
          <a:srcRect/>
          <a:stretch/>
        </p:blipFill>
        <p:spPr>
          <a:xfrm>
            <a:off x="558224" y="253350"/>
            <a:ext cx="2761949" cy="3471374"/>
          </a:xfrm>
          <a:prstGeom prst="rect">
            <a:avLst/>
          </a:prstGeom>
          <a:noFill/>
          <a:ln>
            <a:noFill/>
          </a:ln>
        </p:spPr>
      </p:pic>
      <p:pic>
        <p:nvPicPr>
          <p:cNvPr id="274" name="Google Shape;274;p39" descr="hrvt12salt.jpg"/>
          <p:cNvPicPr preferRelativeResize="0"/>
          <p:nvPr/>
        </p:nvPicPr>
        <p:blipFill rotWithShape="1">
          <a:blip r:embed="rId4">
            <a:alphaModFix/>
          </a:blip>
          <a:srcRect/>
          <a:stretch/>
        </p:blipFill>
        <p:spPr>
          <a:xfrm>
            <a:off x="6223549" y="253350"/>
            <a:ext cx="2477675" cy="4401050"/>
          </a:xfrm>
          <a:prstGeom prst="rect">
            <a:avLst/>
          </a:prstGeom>
          <a:noFill/>
          <a:ln>
            <a:noFill/>
          </a:ln>
        </p:spPr>
      </p:pic>
      <p:pic>
        <p:nvPicPr>
          <p:cNvPr id="275" name="Google Shape;275;p39" descr="asteriola.png"/>
          <p:cNvPicPr preferRelativeResize="0"/>
          <p:nvPr/>
        </p:nvPicPr>
        <p:blipFill rotWithShape="1">
          <a:blip r:embed="rId5">
            <a:alphaModFix/>
          </a:blip>
          <a:srcRect/>
          <a:stretch/>
        </p:blipFill>
        <p:spPr>
          <a:xfrm>
            <a:off x="2025153" y="910362"/>
            <a:ext cx="804299" cy="735875"/>
          </a:xfrm>
          <a:prstGeom prst="rect">
            <a:avLst/>
          </a:prstGeom>
          <a:noFill/>
          <a:ln>
            <a:noFill/>
          </a:ln>
        </p:spPr>
      </p:pic>
      <p:cxnSp>
        <p:nvCxnSpPr>
          <p:cNvPr id="276" name="Google Shape;276;p39"/>
          <p:cNvCxnSpPr/>
          <p:nvPr/>
        </p:nvCxnSpPr>
        <p:spPr>
          <a:xfrm>
            <a:off x="3029150" y="1278300"/>
            <a:ext cx="4032900" cy="445500"/>
          </a:xfrm>
          <a:prstGeom prst="straightConnector1">
            <a:avLst/>
          </a:prstGeom>
          <a:noFill/>
          <a:ln w="9525" cap="flat" cmpd="sng">
            <a:solidFill>
              <a:schemeClr val="dk2"/>
            </a:solidFill>
            <a:prstDash val="solid"/>
            <a:round/>
            <a:headEnd type="none" w="sm" len="sm"/>
            <a:tailEnd type="triangle" w="lg" len="lg"/>
          </a:ln>
        </p:spPr>
      </p:cxnSp>
      <p:pic>
        <p:nvPicPr>
          <p:cNvPr id="277" name="Google Shape;277;p39" descr="diatom data collection sheet.png"/>
          <p:cNvPicPr preferRelativeResize="0"/>
          <p:nvPr/>
        </p:nvPicPr>
        <p:blipFill rotWithShape="1">
          <a:blip r:embed="rId6">
            <a:alphaModFix/>
          </a:blip>
          <a:srcRect/>
          <a:stretch/>
        </p:blipFill>
        <p:spPr>
          <a:xfrm>
            <a:off x="1546424" y="2454299"/>
            <a:ext cx="4571275" cy="1882775"/>
          </a:xfrm>
          <a:prstGeom prst="rect">
            <a:avLst/>
          </a:prstGeom>
          <a:noFill/>
          <a:ln>
            <a:noFill/>
          </a:ln>
        </p:spPr>
      </p:pic>
      <p:sp>
        <p:nvSpPr>
          <p:cNvPr id="278" name="Google Shape;278;p39"/>
          <p:cNvSpPr/>
          <p:nvPr/>
        </p:nvSpPr>
        <p:spPr>
          <a:xfrm>
            <a:off x="4555600" y="2870075"/>
            <a:ext cx="1562100" cy="1467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9" name="Google Shape;279;p39"/>
          <p:cNvCxnSpPr/>
          <p:nvPr/>
        </p:nvCxnSpPr>
        <p:spPr>
          <a:xfrm rot="10800000" flipH="1">
            <a:off x="5678100" y="1872250"/>
            <a:ext cx="1360200" cy="1116600"/>
          </a:xfrm>
          <a:prstGeom prst="straightConnector1">
            <a:avLst/>
          </a:prstGeom>
          <a:noFill/>
          <a:ln w="9525" cap="flat" cmpd="sng">
            <a:solidFill>
              <a:schemeClr val="dk2"/>
            </a:solidFill>
            <a:prstDash val="solid"/>
            <a:round/>
            <a:headEnd type="none" w="sm" len="sm"/>
            <a:tailEnd type="triangle" w="lg" len="lg"/>
          </a:ln>
        </p:spPr>
      </p:cxnSp>
      <p:sp>
        <p:nvSpPr>
          <p:cNvPr id="280" name="Google Shape;280;p39"/>
          <p:cNvSpPr txBox="1"/>
          <p:nvPr/>
        </p:nvSpPr>
        <p:spPr>
          <a:xfrm>
            <a:off x="360880" y="4458539"/>
            <a:ext cx="7346400" cy="8571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chemeClr val="lt1"/>
              </a:buClr>
              <a:buSzPts val="2200"/>
              <a:buFont typeface="Calibri"/>
              <a:buChar char="●"/>
            </a:pPr>
            <a:r>
              <a:rPr lang="en-US" sz="2200" b="0" i="0" u="none" strike="noStrike" cap="none">
                <a:solidFill>
                  <a:schemeClr val="lt1"/>
                </a:solidFill>
                <a:latin typeface="Calibri"/>
                <a:ea typeface="Calibri"/>
                <a:cs typeface="Calibri"/>
                <a:sym typeface="Calibri"/>
              </a:rPr>
              <a:t>Did your results match your hypothesis/es?</a:t>
            </a:r>
            <a:endParaRPr sz="22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0"/>
          <p:cNvPicPr preferRelativeResize="0"/>
          <p:nvPr/>
        </p:nvPicPr>
        <p:blipFill rotWithShape="1">
          <a:blip r:embed="rId3">
            <a:alphaModFix/>
          </a:blip>
          <a:srcRect/>
          <a:stretch/>
        </p:blipFill>
        <p:spPr>
          <a:xfrm rot="-6842787">
            <a:off x="1879258" y="2279018"/>
            <a:ext cx="844850" cy="1042488"/>
          </a:xfrm>
          <a:prstGeom prst="rect">
            <a:avLst/>
          </a:prstGeom>
          <a:noFill/>
          <a:ln>
            <a:noFill/>
          </a:ln>
        </p:spPr>
      </p:pic>
      <p:sp>
        <p:nvSpPr>
          <p:cNvPr id="286" name="Google Shape;286;p40"/>
          <p:cNvSpPr txBox="1">
            <a:spLocks noGrp="1"/>
          </p:cNvSpPr>
          <p:nvPr>
            <p:ph type="subTitle" idx="1"/>
          </p:nvPr>
        </p:nvSpPr>
        <p:spPr>
          <a:xfrm>
            <a:off x="162720" y="33676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Font typeface="Arial"/>
              <a:buNone/>
            </a:pPr>
            <a:r>
              <a:rPr lang="en-US">
                <a:solidFill>
                  <a:srgbClr val="FFFFFF"/>
                </a:solidFill>
              </a:rPr>
              <a:t>Questions (&amp; answers) Diary</a:t>
            </a:r>
            <a:r>
              <a:rPr lang="en-US" sz="2000">
                <a:solidFill>
                  <a:srgbClr val="FFFFFF"/>
                </a:solidFill>
              </a:rPr>
              <a:t>:  Write down 3 questions you have about the work we are doing (use your composition book)</a:t>
            </a:r>
            <a:endParaRPr sz="2000">
              <a:solidFill>
                <a:srgbClr val="FFFFFF"/>
              </a:solidFill>
            </a:endParaRPr>
          </a:p>
        </p:txBody>
      </p:sp>
      <p:pic>
        <p:nvPicPr>
          <p:cNvPr id="287" name="Google Shape;287;p40"/>
          <p:cNvPicPr preferRelativeResize="0"/>
          <p:nvPr/>
        </p:nvPicPr>
        <p:blipFill rotWithShape="1">
          <a:blip r:embed="rId4">
            <a:alphaModFix/>
          </a:blip>
          <a:srcRect/>
          <a:stretch/>
        </p:blipFill>
        <p:spPr>
          <a:xfrm>
            <a:off x="3338622" y="1398903"/>
            <a:ext cx="2590775" cy="3360599"/>
          </a:xfrm>
          <a:prstGeom prst="rect">
            <a:avLst/>
          </a:prstGeom>
          <a:noFill/>
          <a:ln>
            <a:noFill/>
          </a:ln>
        </p:spPr>
      </p:pic>
      <p:sp>
        <p:nvSpPr>
          <p:cNvPr id="288" name="Google Shape;288;p40"/>
          <p:cNvSpPr txBox="1"/>
          <p:nvPr/>
        </p:nvSpPr>
        <p:spPr>
          <a:xfrm rot="-1515182">
            <a:off x="158494" y="1875923"/>
            <a:ext cx="338586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omic Sans MS"/>
              <a:buNone/>
            </a:pPr>
            <a:r>
              <a:rPr lang="en-US" sz="1400" b="0" i="0" u="none" strike="noStrike" cap="none">
                <a:solidFill>
                  <a:srgbClr val="000000"/>
                </a:solidFill>
                <a:latin typeface="Comic Sans MS"/>
                <a:ea typeface="Comic Sans MS"/>
                <a:cs typeface="Comic Sans MS"/>
                <a:sym typeface="Comic Sans MS"/>
              </a:rPr>
              <a:t>Why do marine diatoms have a centric</a:t>
            </a:r>
            <a:endParaRPr/>
          </a:p>
          <a:p>
            <a:pPr marL="0" marR="0" lvl="0" indent="0" algn="l" rtl="0">
              <a:lnSpc>
                <a:spcPct val="100000"/>
              </a:lnSpc>
              <a:spcBef>
                <a:spcPts val="0"/>
              </a:spcBef>
              <a:spcAft>
                <a:spcPts val="0"/>
              </a:spcAft>
              <a:buClr>
                <a:srgbClr val="000000"/>
              </a:buClr>
              <a:buSzPts val="1400"/>
              <a:buFont typeface="Comic Sans MS"/>
              <a:buNone/>
            </a:pPr>
            <a:r>
              <a:rPr lang="en-US" sz="1400" b="0" i="0" u="none" strike="noStrike" cap="none">
                <a:solidFill>
                  <a:srgbClr val="000000"/>
                </a:solidFill>
                <a:latin typeface="Comic Sans MS"/>
                <a:ea typeface="Comic Sans MS"/>
                <a:cs typeface="Comic Sans MS"/>
                <a:sym typeface="Comic Sans MS"/>
              </a:rPr>
              <a:t>shape and freshwater diatoms have a </a:t>
            </a:r>
            <a:endParaRPr/>
          </a:p>
          <a:p>
            <a:pPr marL="0" marR="0" lvl="0" indent="0" algn="l" rtl="0">
              <a:lnSpc>
                <a:spcPct val="100000"/>
              </a:lnSpc>
              <a:spcBef>
                <a:spcPts val="0"/>
              </a:spcBef>
              <a:spcAft>
                <a:spcPts val="0"/>
              </a:spcAft>
              <a:buClr>
                <a:srgbClr val="000000"/>
              </a:buClr>
              <a:buSzPts val="1400"/>
              <a:buFont typeface="Comic Sans MS"/>
              <a:buNone/>
            </a:pPr>
            <a:r>
              <a:rPr lang="en-US" sz="1400" b="0" i="0" u="none" strike="noStrike" cap="none">
                <a:solidFill>
                  <a:srgbClr val="000000"/>
                </a:solidFill>
                <a:latin typeface="Comic Sans MS"/>
                <a:ea typeface="Comic Sans MS"/>
                <a:cs typeface="Comic Sans MS"/>
                <a:sym typeface="Comic Sans MS"/>
              </a:rPr>
              <a:t>pennate shape? </a:t>
            </a:r>
            <a:endParaRPr sz="1400" b="0" i="0" u="none" strike="noStrike" cap="none">
              <a:solidFill>
                <a:srgbClr val="000000"/>
              </a:solidFill>
              <a:latin typeface="Comic Sans MS"/>
              <a:ea typeface="Comic Sans MS"/>
              <a:cs typeface="Comic Sans MS"/>
              <a:sym typeface="Comic Sans MS"/>
            </a:endParaRPr>
          </a:p>
        </p:txBody>
      </p:sp>
      <p:sp>
        <p:nvSpPr>
          <p:cNvPr id="289" name="Google Shape;289;p40"/>
          <p:cNvSpPr txBox="1"/>
          <p:nvPr/>
        </p:nvSpPr>
        <p:spPr>
          <a:xfrm>
            <a:off x="311698" y="3696433"/>
            <a:ext cx="3253101"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2D050"/>
              </a:buClr>
              <a:buSzPts val="2400"/>
              <a:buFont typeface="Lily Script One"/>
              <a:buNone/>
            </a:pPr>
            <a:r>
              <a:rPr lang="en-US" sz="2400" b="0" i="1" u="none" strike="noStrike" cap="none">
                <a:solidFill>
                  <a:srgbClr val="92D050"/>
                </a:solidFill>
                <a:latin typeface="Lily Script One"/>
                <a:ea typeface="Lily Script One"/>
                <a:cs typeface="Lily Script One"/>
                <a:sym typeface="Lily Script One"/>
              </a:rPr>
              <a:t>If fish eat diatoms how do they “eat” glass?</a:t>
            </a:r>
            <a:endParaRPr sz="2400" b="0" i="1" u="none" strike="noStrike" cap="none">
              <a:solidFill>
                <a:srgbClr val="92D050"/>
              </a:solidFill>
              <a:latin typeface="Lily Script One"/>
              <a:ea typeface="Lily Script One"/>
              <a:cs typeface="Lily Script One"/>
              <a:sym typeface="Lily Script One"/>
            </a:endParaRPr>
          </a:p>
        </p:txBody>
      </p:sp>
      <p:sp>
        <p:nvSpPr>
          <p:cNvPr id="290" name="Google Shape;290;p40"/>
          <p:cNvSpPr/>
          <p:nvPr/>
        </p:nvSpPr>
        <p:spPr>
          <a:xfrm rot="-346166">
            <a:off x="6273212" y="1795671"/>
            <a:ext cx="240322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1800"/>
              <a:buFont typeface="Arial"/>
              <a:buNone/>
            </a:pPr>
            <a:r>
              <a:rPr lang="en-US" sz="1800" b="0" i="1" u="none" strike="noStrike" cap="none">
                <a:solidFill>
                  <a:srgbClr val="FFC000"/>
                </a:solidFill>
                <a:latin typeface="Arial"/>
                <a:ea typeface="Arial"/>
                <a:cs typeface="Arial"/>
                <a:sym typeface="Arial"/>
              </a:rPr>
              <a:t>Why do diatoms have</a:t>
            </a:r>
            <a:endParaRPr/>
          </a:p>
          <a:p>
            <a:pPr marL="0" marR="0" lvl="0" indent="0" algn="l" rtl="0">
              <a:lnSpc>
                <a:spcPct val="100000"/>
              </a:lnSpc>
              <a:spcBef>
                <a:spcPts val="0"/>
              </a:spcBef>
              <a:spcAft>
                <a:spcPts val="0"/>
              </a:spcAft>
              <a:buClr>
                <a:srgbClr val="FFC000"/>
              </a:buClr>
              <a:buSzPts val="1800"/>
              <a:buFont typeface="Arial"/>
              <a:buNone/>
            </a:pPr>
            <a:r>
              <a:rPr lang="en-US" sz="1800" b="0" i="1" u="none" strike="noStrike" cap="none">
                <a:solidFill>
                  <a:srgbClr val="FFC000"/>
                </a:solidFill>
                <a:latin typeface="Arial"/>
                <a:ea typeface="Arial"/>
                <a:cs typeface="Arial"/>
                <a:sym typeface="Arial"/>
              </a:rPr>
              <a:t>glass walls…</a:t>
            </a:r>
            <a:endParaRPr sz="1800" b="0" i="0" u="none" strike="noStrike" cap="none">
              <a:solidFill>
                <a:srgbClr val="FFC000"/>
              </a:solidFill>
              <a:latin typeface="Arial"/>
              <a:ea typeface="Arial"/>
              <a:cs typeface="Arial"/>
              <a:sym typeface="Arial"/>
            </a:endParaRPr>
          </a:p>
        </p:txBody>
      </p:sp>
      <p:sp>
        <p:nvSpPr>
          <p:cNvPr id="291" name="Google Shape;291;p40"/>
          <p:cNvSpPr txBox="1"/>
          <p:nvPr/>
        </p:nvSpPr>
        <p:spPr>
          <a:xfrm rot="-796461">
            <a:off x="6358269" y="3916338"/>
            <a:ext cx="250260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BFED9"/>
              </a:buClr>
              <a:buSzPts val="1400"/>
              <a:buFont typeface="Arial"/>
              <a:buNone/>
            </a:pPr>
            <a:r>
              <a:rPr lang="en-US" sz="1400" b="0" i="0" u="none" strike="noStrike" cap="none">
                <a:solidFill>
                  <a:srgbClr val="FBFED9"/>
                </a:solidFill>
                <a:latin typeface="Arial"/>
                <a:ea typeface="Arial"/>
                <a:cs typeface="Arial"/>
                <a:sym typeface="Arial"/>
              </a:rPr>
              <a:t>Which algae prefer saltwater </a:t>
            </a:r>
            <a:endParaRPr/>
          </a:p>
          <a:p>
            <a:pPr marL="0" marR="0" lvl="0" indent="0" algn="l" rtl="0">
              <a:lnSpc>
                <a:spcPct val="100000"/>
              </a:lnSpc>
              <a:spcBef>
                <a:spcPts val="0"/>
              </a:spcBef>
              <a:spcAft>
                <a:spcPts val="0"/>
              </a:spcAft>
              <a:buClr>
                <a:srgbClr val="FBFED9"/>
              </a:buClr>
              <a:buSzPts val="1400"/>
              <a:buFont typeface="Arial"/>
              <a:buNone/>
            </a:pPr>
            <a:r>
              <a:rPr lang="en-US" sz="1400" b="0" i="0" u="none" strike="noStrike" cap="none">
                <a:solidFill>
                  <a:srgbClr val="FBFED9"/>
                </a:solidFill>
                <a:latin typeface="Arial"/>
                <a:ea typeface="Arial"/>
                <a:cs typeface="Arial"/>
                <a:sym typeface="Arial"/>
              </a:rPr>
              <a:t>And why?</a:t>
            </a:r>
            <a:endParaRPr sz="1400" b="0" i="0" u="none" strike="noStrike" cap="none">
              <a:solidFill>
                <a:srgbClr val="FBFED9"/>
              </a:solidFill>
              <a:latin typeface="Arial"/>
              <a:ea typeface="Arial"/>
              <a:cs typeface="Arial"/>
              <a:sym typeface="Arial"/>
            </a:endParaRPr>
          </a:p>
        </p:txBody>
      </p:sp>
      <p:sp>
        <p:nvSpPr>
          <p:cNvPr id="292" name="Google Shape;292;p40"/>
          <p:cNvSpPr txBox="1"/>
          <p:nvPr/>
        </p:nvSpPr>
        <p:spPr>
          <a:xfrm>
            <a:off x="6127088" y="3039915"/>
            <a:ext cx="264207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What  do diatoms tell us about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The environment they are in?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9"/>
                                        </p:tgtEl>
                                        <p:attrNameLst>
                                          <p:attrName>style.visibility</p:attrName>
                                        </p:attrNameLst>
                                      </p:cBhvr>
                                      <p:to>
                                        <p:strVal val="visible"/>
                                      </p:to>
                                    </p:set>
                                    <p:animEffect transition="in" filter="fade">
                                      <p:cBhvr>
                                        <p:cTn id="15" dur="500"/>
                                        <p:tgtEl>
                                          <p:spTgt spid="2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0"/>
                                        </p:tgtEl>
                                        <p:attrNameLst>
                                          <p:attrName>style.visibility</p:attrName>
                                        </p:attrNameLst>
                                      </p:cBhvr>
                                      <p:to>
                                        <p:strVal val="visible"/>
                                      </p:to>
                                    </p:set>
                                    <p:animEffect transition="in" filter="fade">
                                      <p:cBhvr>
                                        <p:cTn id="20" dur="500"/>
                                        <p:tgtEl>
                                          <p:spTgt spid="2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animEffect transition="in" filter="fade">
                                      <p:cBhvr>
                                        <p:cTn id="25" dur="500"/>
                                        <p:tgtEl>
                                          <p:spTgt spid="29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1"/>
                                        </p:tgtEl>
                                        <p:attrNameLst>
                                          <p:attrName>style.visibility</p:attrName>
                                        </p:attrNameLst>
                                      </p:cBhvr>
                                      <p:to>
                                        <p:strVal val="visible"/>
                                      </p:to>
                                    </p:set>
                                    <p:animEffect transition="in" filter="fade">
                                      <p:cBhvr>
                                        <p:cTn id="30"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Objectives: Day 1</a:t>
            </a:r>
            <a:endParaRPr/>
          </a:p>
        </p:txBody>
      </p:sp>
      <p:sp>
        <p:nvSpPr>
          <p:cNvPr id="63" name="Google Shape;63;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FFFFFF"/>
              </a:buClr>
              <a:buSzPts val="2400"/>
              <a:buFont typeface="Arial"/>
              <a:buChar char="●"/>
            </a:pPr>
            <a:r>
              <a:rPr lang="en-US" sz="2400">
                <a:solidFill>
                  <a:srgbClr val="FFFFFF"/>
                </a:solidFill>
              </a:rPr>
              <a:t>Students will be able to construct a food web, showing relationships between organisms.</a:t>
            </a:r>
            <a:endParaRPr/>
          </a:p>
          <a:p>
            <a:pPr marL="457200" lvl="0" indent="-381000" algn="l" rtl="0">
              <a:lnSpc>
                <a:spcPct val="115000"/>
              </a:lnSpc>
              <a:spcBef>
                <a:spcPts val="0"/>
              </a:spcBef>
              <a:spcAft>
                <a:spcPts val="0"/>
              </a:spcAft>
              <a:buClr>
                <a:srgbClr val="FFFFFF"/>
              </a:buClr>
              <a:buSzPts val="2400"/>
              <a:buFont typeface="Arial"/>
              <a:buChar char="●"/>
            </a:pPr>
            <a:r>
              <a:rPr lang="en-US" sz="2400">
                <a:solidFill>
                  <a:srgbClr val="FFFFFF"/>
                </a:solidFill>
              </a:rPr>
              <a:t>Students will be able to name abiotic factors, and show their interactions with biotic factors.</a:t>
            </a:r>
            <a:endParaRPr/>
          </a:p>
          <a:p>
            <a:pPr marL="457200" lvl="0" indent="-381000" algn="l" rtl="0">
              <a:lnSpc>
                <a:spcPct val="115000"/>
              </a:lnSpc>
              <a:spcBef>
                <a:spcPts val="0"/>
              </a:spcBef>
              <a:spcAft>
                <a:spcPts val="0"/>
              </a:spcAft>
              <a:buClr>
                <a:srgbClr val="FFFFFF"/>
              </a:buClr>
              <a:buSzPts val="2400"/>
              <a:buFont typeface="Arial"/>
              <a:buChar char="●"/>
            </a:pPr>
            <a:r>
              <a:rPr lang="en-US" sz="2400">
                <a:solidFill>
                  <a:srgbClr val="FFFFFF"/>
                </a:solidFill>
              </a:rPr>
              <a:t>Students will be able to accurately plot data and calculate averages.</a:t>
            </a:r>
            <a:endParaRPr/>
          </a:p>
          <a:p>
            <a:pPr marL="457200" lvl="0" indent="-381000" algn="l" rtl="0">
              <a:lnSpc>
                <a:spcPct val="115000"/>
              </a:lnSpc>
              <a:spcBef>
                <a:spcPts val="0"/>
              </a:spcBef>
              <a:spcAft>
                <a:spcPts val="0"/>
              </a:spcAft>
              <a:buClr>
                <a:srgbClr val="FFFFFF"/>
              </a:buClr>
              <a:buSzPts val="2400"/>
              <a:buFont typeface="Arial"/>
              <a:buChar char="●"/>
            </a:pPr>
            <a:r>
              <a:rPr lang="en-US" sz="2400">
                <a:solidFill>
                  <a:srgbClr val="FFFFFF"/>
                </a:solidFill>
              </a:rPr>
              <a:t>Students will be able to identify and explain cyclical patterns from graphed data.</a:t>
            </a:r>
            <a:endParaRPr/>
          </a:p>
          <a:p>
            <a:pPr marL="0" lvl="0" indent="0" algn="l" rtl="0">
              <a:lnSpc>
                <a:spcPct val="115000"/>
              </a:lnSpc>
              <a:spcBef>
                <a:spcPts val="0"/>
              </a:spcBef>
              <a:spcAft>
                <a:spcPts val="0"/>
              </a:spcAft>
              <a:buSzPts val="1800"/>
              <a:buFont typeface="Arial"/>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1"/>
          <p:cNvPicPr preferRelativeResize="0"/>
          <p:nvPr/>
        </p:nvPicPr>
        <p:blipFill rotWithShape="1">
          <a:blip r:embed="rId3">
            <a:alphaModFix/>
          </a:blip>
          <a:srcRect/>
          <a:stretch/>
        </p:blipFill>
        <p:spPr>
          <a:xfrm>
            <a:off x="2014870" y="893721"/>
            <a:ext cx="5114400" cy="314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Font typeface="Arial"/>
              <a:buNone/>
            </a:pPr>
            <a:r>
              <a:rPr lang="en-US" sz="3600"/>
              <a:t>Brainstorm!</a:t>
            </a:r>
            <a:endParaRPr/>
          </a:p>
        </p:txBody>
      </p:sp>
      <p:sp>
        <p:nvSpPr>
          <p:cNvPr id="69" name="Google Shape;69;p15"/>
          <p:cNvSpPr txBox="1">
            <a:spLocks noGrp="1"/>
          </p:cNvSpPr>
          <p:nvPr>
            <p:ph type="body" idx="1"/>
          </p:nvPr>
        </p:nvSpPr>
        <p:spPr>
          <a:xfrm>
            <a:off x="311700" y="11601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000"/>
              <a:buFont typeface="Arial"/>
              <a:buNone/>
            </a:pPr>
            <a:r>
              <a:rPr lang="en-US" sz="3000">
                <a:solidFill>
                  <a:srgbClr val="FFFFFF"/>
                </a:solidFill>
              </a:rPr>
              <a:t>What organisms live in the Hudson River?</a:t>
            </a:r>
            <a:endParaRPr/>
          </a:p>
          <a:p>
            <a:pPr marL="0" lvl="0" indent="0" algn="l" rtl="0">
              <a:lnSpc>
                <a:spcPct val="115000"/>
              </a:lnSpc>
              <a:spcBef>
                <a:spcPts val="1600"/>
              </a:spcBef>
              <a:spcAft>
                <a:spcPts val="0"/>
              </a:spcAft>
              <a:buSzPts val="3000"/>
              <a:buFont typeface="Arial"/>
              <a:buNone/>
            </a:pPr>
            <a:r>
              <a:rPr lang="en-US" sz="3000">
                <a:solidFill>
                  <a:srgbClr val="FFFFFF"/>
                </a:solidFill>
              </a:rPr>
              <a:t>List as many as you can!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Font typeface="Arial"/>
              <a:buNone/>
            </a:pPr>
            <a:r>
              <a:rPr lang="en-US" sz="3600"/>
              <a:t>Report Out</a:t>
            </a:r>
            <a:endParaRPr/>
          </a:p>
        </p:txBody>
      </p:sp>
      <p:sp>
        <p:nvSpPr>
          <p:cNvPr id="75" name="Google Shape;75;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Font typeface="Arial"/>
              <a:buNone/>
            </a:pPr>
            <a:r>
              <a:rPr lang="en-US" sz="2400">
                <a:solidFill>
                  <a:srgbClr val="FFFFFF"/>
                </a:solidFill>
              </a:rPr>
              <a:t>After sharing your answers, how many organisms were you able to list?</a:t>
            </a:r>
            <a:endParaRPr/>
          </a:p>
          <a:p>
            <a:pPr marL="0" lvl="0" indent="0" algn="l" rtl="0">
              <a:lnSpc>
                <a:spcPct val="115000"/>
              </a:lnSpc>
              <a:spcBef>
                <a:spcPts val="1600"/>
              </a:spcBef>
              <a:spcAft>
                <a:spcPts val="0"/>
              </a:spcAft>
              <a:buSzPts val="2400"/>
              <a:buFont typeface="Arial"/>
              <a:buNone/>
            </a:pPr>
            <a:r>
              <a:rPr lang="en-US" sz="2400">
                <a:solidFill>
                  <a:srgbClr val="FFFFFF"/>
                </a:solidFill>
              </a:rPr>
              <a:t>Which are producers?</a:t>
            </a:r>
            <a:endParaRPr/>
          </a:p>
          <a:p>
            <a:pPr marL="0" lvl="0" indent="0" algn="l" rtl="0">
              <a:lnSpc>
                <a:spcPct val="115000"/>
              </a:lnSpc>
              <a:spcBef>
                <a:spcPts val="1600"/>
              </a:spcBef>
              <a:spcAft>
                <a:spcPts val="0"/>
              </a:spcAft>
              <a:buSzPts val="2400"/>
              <a:buFont typeface="Arial"/>
              <a:buNone/>
            </a:pPr>
            <a:r>
              <a:rPr lang="en-US" sz="2400">
                <a:solidFill>
                  <a:srgbClr val="FFFFFF"/>
                </a:solidFill>
              </a:rPr>
              <a:t>Which are consumers?</a:t>
            </a:r>
            <a:endParaRPr/>
          </a:p>
          <a:p>
            <a:pPr marL="0" lvl="0" indent="0" algn="l" rtl="0">
              <a:lnSpc>
                <a:spcPct val="115000"/>
              </a:lnSpc>
              <a:spcBef>
                <a:spcPts val="1600"/>
              </a:spcBef>
              <a:spcAft>
                <a:spcPts val="0"/>
              </a:spcAft>
              <a:buSzPts val="2400"/>
              <a:buFont typeface="Arial"/>
              <a:buNone/>
            </a:pPr>
            <a:r>
              <a:rPr lang="en-US" sz="2400">
                <a:solidFill>
                  <a:srgbClr val="FFFFFF"/>
                </a:solidFill>
              </a:rPr>
              <a:t>Which are decomposers?</a:t>
            </a:r>
            <a:endParaRPr/>
          </a:p>
          <a:p>
            <a:pPr marL="0" lvl="0" indent="0" algn="l" rtl="0">
              <a:lnSpc>
                <a:spcPct val="115000"/>
              </a:lnSpc>
              <a:spcBef>
                <a:spcPts val="1600"/>
              </a:spcBef>
              <a:spcAft>
                <a:spcPts val="0"/>
              </a:spcAft>
              <a:buSzPts val="2400"/>
              <a:buFont typeface="Arial"/>
              <a:buNone/>
            </a:pPr>
            <a:endParaRPr sz="2400">
              <a:solidFill>
                <a:srgbClr val="FFFFFF"/>
              </a:solidFill>
            </a:endParaRPr>
          </a:p>
        </p:txBody>
      </p:sp>
      <p:pic>
        <p:nvPicPr>
          <p:cNvPr id="76" name="Google Shape;76;p16"/>
          <p:cNvPicPr preferRelativeResize="0"/>
          <p:nvPr/>
        </p:nvPicPr>
        <p:blipFill rotWithShape="1">
          <a:blip r:embed="rId3">
            <a:alphaModFix/>
          </a:blip>
          <a:srcRect/>
          <a:stretch/>
        </p:blipFill>
        <p:spPr>
          <a:xfrm>
            <a:off x="4259725" y="1746924"/>
            <a:ext cx="4634279" cy="32826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Font typeface="Arial"/>
              <a:buNone/>
            </a:pPr>
            <a:r>
              <a:rPr lang="en-US" sz="3600"/>
              <a:t>Make a Food Web</a:t>
            </a:r>
            <a:endParaRPr/>
          </a:p>
        </p:txBody>
      </p:sp>
      <p:sp>
        <p:nvSpPr>
          <p:cNvPr id="82" name="Google Shape;82;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600"/>
              <a:buFont typeface="Arial"/>
              <a:buNone/>
            </a:pPr>
            <a:r>
              <a:rPr lang="en-US" sz="3600">
                <a:solidFill>
                  <a:srgbClr val="FFFFFF"/>
                </a:solidFill>
              </a:rPr>
              <a:t>Working with your classmates, draw arrows between your organisms to create a food web.</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Abiotic Factors</a:t>
            </a:r>
            <a:endParaRPr/>
          </a:p>
        </p:txBody>
      </p:sp>
      <p:sp>
        <p:nvSpPr>
          <p:cNvPr id="88" name="Google Shape;88;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Font typeface="Arial"/>
              <a:buNone/>
            </a:pPr>
            <a:r>
              <a:rPr lang="en-US" sz="2400">
                <a:solidFill>
                  <a:srgbClr val="FFFFFF"/>
                </a:solidFill>
              </a:rPr>
              <a:t>How many abiotic factors can you think of in this ecosystem?</a:t>
            </a:r>
            <a:endParaRPr/>
          </a:p>
          <a:p>
            <a:pPr marL="0" lvl="0" indent="0" algn="l" rtl="0">
              <a:lnSpc>
                <a:spcPct val="115000"/>
              </a:lnSpc>
              <a:spcBef>
                <a:spcPts val="1600"/>
              </a:spcBef>
              <a:spcAft>
                <a:spcPts val="0"/>
              </a:spcAft>
              <a:buSzPts val="2400"/>
              <a:buFont typeface="Arial"/>
              <a:buNone/>
            </a:pPr>
            <a:r>
              <a:rPr lang="en-US" sz="2400">
                <a:solidFill>
                  <a:srgbClr val="FFFFFF"/>
                </a:solidFill>
              </a:rPr>
              <a:t>Place these abiotic factors on your diagram.</a:t>
            </a:r>
            <a:endParaRPr/>
          </a:p>
          <a:p>
            <a:pPr marL="0" lvl="0" indent="0" algn="l" rtl="0">
              <a:lnSpc>
                <a:spcPct val="115000"/>
              </a:lnSpc>
              <a:spcBef>
                <a:spcPts val="1600"/>
              </a:spcBef>
              <a:spcAft>
                <a:spcPts val="0"/>
              </a:spcAft>
              <a:buSzPts val="2400"/>
              <a:buFont typeface="Arial"/>
              <a:buNone/>
            </a:pPr>
            <a:r>
              <a:rPr lang="en-US" sz="2400">
                <a:solidFill>
                  <a:srgbClr val="FFFFFF"/>
                </a:solidFill>
              </a:rPr>
              <a:t> Think of one way that changing each abiotic factor could affect the ecosystem.</a:t>
            </a:r>
            <a:endParaRPr/>
          </a:p>
          <a:p>
            <a:pPr marL="0" lvl="0" indent="0" algn="l" rtl="0">
              <a:lnSpc>
                <a:spcPct val="115000"/>
              </a:lnSpc>
              <a:spcBef>
                <a:spcPts val="1600"/>
              </a:spcBef>
              <a:spcAft>
                <a:spcPts val="0"/>
              </a:spcAft>
              <a:buSzPts val="1800"/>
              <a:buFont typeface="Arial"/>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Font typeface="Arial"/>
              <a:buNone/>
            </a:pPr>
            <a:r>
              <a:rPr lang="en-US" sz="3600"/>
              <a:t>Salinity</a:t>
            </a:r>
            <a:endParaRPr/>
          </a:p>
        </p:txBody>
      </p:sp>
      <p:sp>
        <p:nvSpPr>
          <p:cNvPr id="94" name="Google Shape;94;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Font typeface="Arial"/>
              <a:buNone/>
            </a:pPr>
            <a:r>
              <a:rPr lang="en-US" sz="2400">
                <a:solidFill>
                  <a:srgbClr val="FFFFFF"/>
                </a:solidFill>
              </a:rPr>
              <a:t>Salinity is a measure of the amount of salt in</a:t>
            </a:r>
            <a:endParaRPr/>
          </a:p>
          <a:p>
            <a:pPr marL="0" lvl="0" indent="0" algn="l" rtl="0">
              <a:lnSpc>
                <a:spcPct val="115000"/>
              </a:lnSpc>
              <a:spcBef>
                <a:spcPts val="1600"/>
              </a:spcBef>
              <a:spcAft>
                <a:spcPts val="0"/>
              </a:spcAft>
              <a:buSzPts val="2400"/>
              <a:buFont typeface="Arial"/>
              <a:buNone/>
            </a:pPr>
            <a:r>
              <a:rPr lang="en-US" sz="2400">
                <a:solidFill>
                  <a:srgbClr val="FFFFFF"/>
                </a:solidFill>
              </a:rPr>
              <a:t> a given amount of water. </a:t>
            </a:r>
            <a:endParaRPr/>
          </a:p>
          <a:p>
            <a:pPr marL="0" lvl="0" indent="0" algn="l" rtl="0">
              <a:lnSpc>
                <a:spcPct val="115000"/>
              </a:lnSpc>
              <a:spcBef>
                <a:spcPts val="1600"/>
              </a:spcBef>
              <a:spcAft>
                <a:spcPts val="0"/>
              </a:spcAft>
              <a:buSzPts val="2400"/>
              <a:buFont typeface="Arial"/>
              <a:buNone/>
            </a:pPr>
            <a:r>
              <a:rPr lang="en-US" sz="2400">
                <a:solidFill>
                  <a:srgbClr val="FFFFFF"/>
                </a:solidFill>
              </a:rPr>
              <a:t>Salinity can be measured in units of PSU (Practical Salinity Unit). This is equivalent to parts per thousand or to g/L.</a:t>
            </a:r>
            <a:endParaRPr/>
          </a:p>
          <a:p>
            <a:pPr marL="0" lvl="0" indent="0" algn="l" rtl="0">
              <a:lnSpc>
                <a:spcPct val="115000"/>
              </a:lnSpc>
              <a:spcBef>
                <a:spcPts val="1600"/>
              </a:spcBef>
              <a:spcAft>
                <a:spcPts val="0"/>
              </a:spcAft>
              <a:buSzPts val="2400"/>
              <a:buFont typeface="Arial"/>
              <a:buNone/>
            </a:pPr>
            <a:endParaRPr sz="2400">
              <a:solidFill>
                <a:srgbClr val="FFFFFF"/>
              </a:solidFill>
            </a:endParaRPr>
          </a:p>
        </p:txBody>
      </p:sp>
      <p:pic>
        <p:nvPicPr>
          <p:cNvPr id="95" name="Google Shape;95;p19"/>
          <p:cNvPicPr preferRelativeResize="0"/>
          <p:nvPr/>
        </p:nvPicPr>
        <p:blipFill rotWithShape="1">
          <a:blip r:embed="rId3">
            <a:alphaModFix/>
          </a:blip>
          <a:srcRect/>
          <a:stretch/>
        </p:blipFill>
        <p:spPr>
          <a:xfrm>
            <a:off x="6463849" y="0"/>
            <a:ext cx="2680149" cy="201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en-US"/>
              <a:t>Graphing Salinity</a:t>
            </a:r>
            <a:endParaRPr/>
          </a:p>
        </p:txBody>
      </p:sp>
      <p:sp>
        <p:nvSpPr>
          <p:cNvPr id="101" name="Google Shape;101;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Font typeface="Arial"/>
              <a:buNone/>
            </a:pPr>
            <a:r>
              <a:rPr lang="en-US" sz="2400">
                <a:solidFill>
                  <a:srgbClr val="FFFFFF"/>
                </a:solidFill>
              </a:rPr>
              <a:t>Graph the data on salinity at your station over a two day period.</a:t>
            </a:r>
            <a:endParaRPr/>
          </a:p>
          <a:p>
            <a:pPr marL="0" lvl="0" indent="0" algn="l" rtl="0">
              <a:lnSpc>
                <a:spcPct val="115000"/>
              </a:lnSpc>
              <a:spcBef>
                <a:spcPts val="1600"/>
              </a:spcBef>
              <a:spcAft>
                <a:spcPts val="0"/>
              </a:spcAft>
              <a:buSzPts val="2400"/>
              <a:buFont typeface="Arial"/>
              <a:buNone/>
            </a:pPr>
            <a:r>
              <a:rPr lang="en-US" sz="2400">
                <a:solidFill>
                  <a:srgbClr val="FFFFFF"/>
                </a:solidFill>
              </a:rPr>
              <a:t>Use the data chart to calculate the average salinity at your station.</a:t>
            </a:r>
            <a:endParaRPr/>
          </a:p>
          <a:p>
            <a:pPr marL="0" lvl="0" indent="0" algn="l" rtl="0">
              <a:lnSpc>
                <a:spcPct val="115000"/>
              </a:lnSpc>
              <a:spcBef>
                <a:spcPts val="1600"/>
              </a:spcBef>
              <a:spcAft>
                <a:spcPts val="0"/>
              </a:spcAft>
              <a:buClr>
                <a:schemeClr val="dk1"/>
              </a:buClr>
              <a:buSzPts val="1100"/>
              <a:buFont typeface="Arial"/>
              <a:buNone/>
            </a:pPr>
            <a:r>
              <a:rPr lang="en-US" sz="2400">
                <a:solidFill>
                  <a:srgbClr val="FFFFFF"/>
                </a:solidFill>
              </a:rPr>
              <a:t>Does the salinity at your station change over time? If so, is there a pattern? What do you think might cause this pattern?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1849</Words>
  <Application>Microsoft Macintosh PowerPoint</Application>
  <PresentationFormat>On-screen Show (16:9)</PresentationFormat>
  <Paragraphs>163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Arial</vt:lpstr>
      <vt:lpstr>Lily Script One</vt:lpstr>
      <vt:lpstr>Comic Sans MS</vt:lpstr>
      <vt:lpstr>Simple Light</vt:lpstr>
      <vt:lpstr>PowerPoint Presentation</vt:lpstr>
      <vt:lpstr>Day 1:  Graphing Salinity Data from HRECOS</vt:lpstr>
      <vt:lpstr>Objectives: Day 1</vt:lpstr>
      <vt:lpstr>Brainstorm!</vt:lpstr>
      <vt:lpstr>Report Out</vt:lpstr>
      <vt:lpstr>Make a Food Web</vt:lpstr>
      <vt:lpstr>Abiotic Factors</vt:lpstr>
      <vt:lpstr>Salinity</vt:lpstr>
      <vt:lpstr>Graphing Salinity</vt:lpstr>
      <vt:lpstr>HRECOS Data</vt:lpstr>
      <vt:lpstr>Salinity in the Lower Hudson River</vt:lpstr>
      <vt:lpstr>The Salt Front</vt:lpstr>
      <vt:lpstr>Freshwater and Saltwater</vt:lpstr>
      <vt:lpstr>Day 2-3:  Using HRECOS data to find and map Freshwater and Saltwater Diatoms  in the Hudson Estuary  </vt:lpstr>
      <vt:lpstr>Objectives: Day 2</vt:lpstr>
      <vt:lpstr>The Hudson Estuary contains floating communities of phytoplankton, comprised of diverse algae and other tiny photosynthetic organisms.  </vt:lpstr>
      <vt:lpstr>Bacilliariophyta aka diatoms dominate, especially in the winter when other phytoplankton populations are low.  Click on each algae to learn more.</vt:lpstr>
      <vt:lpstr>Diatoms are “algae in glass houses”</vt:lpstr>
      <vt:lpstr>Freshwater diatoms are generally pennate or centric</vt:lpstr>
      <vt:lpstr>Diatoms are highly sensitive to abiotic factors so are often used as environmental indicators.  </vt:lpstr>
      <vt:lpstr>    Collecting diatoms in the Hudson Estuary </vt:lpstr>
      <vt:lpstr>Preparing diatom samples for light microscope viewing</vt:lpstr>
      <vt:lpstr>Identifying and recording diatom populations </vt:lpstr>
      <vt:lpstr>Identifying and recording diatom populations (continued)</vt:lpstr>
      <vt:lpstr>Identifying and recording diatom populations (continued)</vt:lpstr>
      <vt:lpstr>Identifying and recording diatom populations (continued)</vt:lpstr>
      <vt:lpstr>Mapping diatom populations (species, collection date and location) with salinity data and location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Laurel Cardellichio</cp:lastModifiedBy>
  <cp:revision>2</cp:revision>
  <dcterms:modified xsi:type="dcterms:W3CDTF">2021-06-09T15:39:54Z</dcterms:modified>
</cp:coreProperties>
</file>